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68" r:id="rId2"/>
    <p:sldMasterId id="2147483666" r:id="rId3"/>
  </p:sldMasterIdLst>
  <p:notesMasterIdLst>
    <p:notesMasterId r:id="rId12"/>
  </p:notesMasterIdLst>
  <p:handoutMasterIdLst>
    <p:handoutMasterId r:id="rId13"/>
  </p:handoutMasterIdLst>
  <p:sldIdLst>
    <p:sldId id="273" r:id="rId4"/>
    <p:sldId id="295" r:id="rId5"/>
    <p:sldId id="297" r:id="rId6"/>
    <p:sldId id="299" r:id="rId7"/>
    <p:sldId id="298" r:id="rId8"/>
    <p:sldId id="300" r:id="rId9"/>
    <p:sldId id="301" r:id="rId10"/>
    <p:sldId id="302" r:id="rId1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buFont typeface="Times" charset="0"/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Times" charset="0"/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Times" charset="0"/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Times" charset="0"/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Times" charset="0"/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693"/>
    <a:srgbClr val="9AB23B"/>
    <a:srgbClr val="0493AC"/>
    <a:srgbClr val="FAA50F"/>
    <a:srgbClr val="F0F0F0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579" autoAdjust="0"/>
  </p:normalViewPr>
  <p:slideViewPr>
    <p:cSldViewPr>
      <p:cViewPr varScale="1">
        <p:scale>
          <a:sx n="69" d="100"/>
          <a:sy n="69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Calibri" pitchFamily="34" charset="0"/>
              </a:defRPr>
            </a:lvl1pPr>
          </a:lstStyle>
          <a:p>
            <a:endParaRPr lang="nl-NL" altLang="nl-NL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Calibri" pitchFamily="34" charset="0"/>
              </a:defRPr>
            </a:lvl1pPr>
          </a:lstStyle>
          <a:p>
            <a:fld id="{E0611659-FA15-4134-999B-4F2CEE451B08}" type="datetimeFigureOut">
              <a:rPr lang="nl-NL" altLang="nl-NL"/>
              <a:pPr/>
              <a:t>2-6-2014</a:t>
            </a:fld>
            <a:endParaRPr lang="nl-NL" altLang="nl-NL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Calibri" pitchFamily="34" charset="0"/>
              </a:defRPr>
            </a:lvl1pPr>
          </a:lstStyle>
          <a:p>
            <a:endParaRPr lang="nl-NL" altLang="nl-NL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Calibri" pitchFamily="34" charset="0"/>
              </a:defRPr>
            </a:lvl1pPr>
          </a:lstStyle>
          <a:p>
            <a:fld id="{8720DB10-0795-4C6C-A775-E1117FBF1E3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1317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Calibri" pitchFamily="34" charset="0"/>
              </a:defRPr>
            </a:lvl1pPr>
          </a:lstStyle>
          <a:p>
            <a:endParaRPr lang="nl-NL" altLang="nl-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Calibri" pitchFamily="34" charset="0"/>
              </a:defRPr>
            </a:lvl1pPr>
          </a:lstStyle>
          <a:p>
            <a:fld id="{E8234EC8-1347-42F4-89CF-C69062E9A8C2}" type="datetimeFigureOut">
              <a:rPr lang="nl-NL" altLang="nl-NL"/>
              <a:pPr/>
              <a:t>2-6-2014</a:t>
            </a:fld>
            <a:endParaRPr lang="nl-NL" altLang="nl-NL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Calibri" pitchFamily="34" charset="0"/>
              </a:defRPr>
            </a:lvl1pPr>
          </a:lstStyle>
          <a:p>
            <a:endParaRPr lang="nl-NL" altLang="nl-NL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Calibri" pitchFamily="34" charset="0"/>
              </a:defRPr>
            </a:lvl1pPr>
          </a:lstStyle>
          <a:p>
            <a:fld id="{BAFB9D07-F231-4E00-977A-7B05220DF64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7868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1537-272E-43F6-A514-BC07F4F61FB0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61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9D4A-960F-4DAF-81AF-BC367E214DBB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370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29425" y="377825"/>
            <a:ext cx="1857375" cy="57483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55713" y="377825"/>
            <a:ext cx="5421312" cy="57483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6798-EA9E-4D00-AC45-24DB6132C44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06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87EA-BE27-4AB9-920A-C36BD3C3AB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23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1FCF-9DEF-4D80-98D5-4362A9170CBE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12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ED32-3F42-49AC-BEEC-684ED2058FF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21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5713" y="1600200"/>
            <a:ext cx="3638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46663" y="1600200"/>
            <a:ext cx="3640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BA65-2065-40CD-B402-48A1533538B9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998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461C-D010-4F56-8423-33C61C8DB26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05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CB61-C24C-4846-8A46-052FC9FF0BE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578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E741-2F0D-47CE-9435-43A8DF80C0F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083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9BB2-A3E1-4D1F-BA6E-30D4D032FA7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46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C5EC-B387-49FC-A81D-9D835D23CF86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885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9E57-FDD0-42A3-8ABE-1570EE73CE2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02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DAB1-977D-401B-AD65-7766202B908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9917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29425" y="377825"/>
            <a:ext cx="1857375" cy="57483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55713" y="377825"/>
            <a:ext cx="5421312" cy="57483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1097-F4C4-4E31-82F4-B7490AB4886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691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Bildobjekt 20" descr="SCB-logga_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r="15358" b="2083"/>
          <a:stretch>
            <a:fillRect/>
          </a:stretch>
        </p:blipFill>
        <p:spPr bwMode="auto">
          <a:xfrm>
            <a:off x="0" y="0"/>
            <a:ext cx="1143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8888" y="701675"/>
            <a:ext cx="6985000" cy="22225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nl-NL" noProof="0" smtClean="0"/>
              <a:t>Klik om het opmaakprofiel te bewerken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581400"/>
            <a:ext cx="7058025" cy="20574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pPr lvl="0"/>
            <a:r>
              <a:rPr lang="en-US" altLang="nl-NL" noProof="0" smtClean="0"/>
              <a:t>Klik om het opmaakprofiel van de modelondertitel te bewerken</a:t>
            </a:r>
          </a:p>
        </p:txBody>
      </p:sp>
      <p:grpSp>
        <p:nvGrpSpPr>
          <p:cNvPr id="37896" name="Grupp 12"/>
          <p:cNvGrpSpPr>
            <a:grpSpLocks/>
          </p:cNvGrpSpPr>
          <p:nvPr userDrawn="1"/>
        </p:nvGrpSpPr>
        <p:grpSpPr bwMode="auto">
          <a:xfrm>
            <a:off x="8604250" y="2935288"/>
            <a:ext cx="539750" cy="3157537"/>
            <a:chOff x="1643042" y="428604"/>
            <a:chExt cx="539496" cy="3158140"/>
          </a:xfrm>
        </p:grpSpPr>
        <p:pic>
          <p:nvPicPr>
            <p:cNvPr id="37897" name="Bildobjekt 6" descr="BA10756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428604"/>
              <a:ext cx="539496" cy="5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8" name="Bildobjekt 7" descr="iStock_000002716975XSmall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2382004"/>
              <a:ext cx="539496" cy="5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9" name="Bildobjekt 8" descr="iStock_000006202820XSmall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1721922"/>
              <a:ext cx="539496" cy="5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0" name="Bildobjekt 9" descr="MK10676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1071546"/>
              <a:ext cx="539496" cy="5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1" name="Bildobjekt 10" descr="iStock_000000753328XSmall.jp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3047248"/>
              <a:ext cx="539496" cy="5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02" name="Picture 14" descr="PowerpointTopp_E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CBS_logo_Engels_dia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25"/>
            <a:ext cx="1581150" cy="4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C619CE-4B96-43F6-AAA5-D487F3EB81EC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1319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E61C9D-0A02-41CD-82BA-2C29820E8233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91311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113" y="1676400"/>
            <a:ext cx="3919537" cy="4344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72050" y="1676400"/>
            <a:ext cx="3921125" cy="4344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644599-BC45-485B-8164-22D1D750205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11675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1E6DBF-CCCE-46CD-BA14-6E2F340EA20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4708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A73CAF-4899-4F49-815C-11D9E12E694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9360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8B498-FD4C-4375-9F72-FA3B105592DB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659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EC2D-5349-4A48-8C7A-8C312E3694B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775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5D459E-6708-40CD-BD22-753C03FA0DE0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6788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00CF-4328-4080-9800-1DAE2CC6A12D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4505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6861B1-7223-476E-8FC9-8BF35DD1FBD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3144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96100" y="476250"/>
            <a:ext cx="1997075" cy="55451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00113" y="476250"/>
            <a:ext cx="5843587" cy="55451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0E8149-B422-4B4F-AD36-C7BCBD028C8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556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5713" y="1600200"/>
            <a:ext cx="3638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46663" y="1600200"/>
            <a:ext cx="3640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DECE-A44C-42AE-BBE5-417747C963B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58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2E1E-9212-4B2F-9D97-B25E7714E10A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9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440D-841C-4D43-93A7-FB3F886EB61B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52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E6EE-96CF-47CB-A518-61B1A03E665F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491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FABA-535C-431C-BBBC-B18201A5D89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40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0A9E-16AE-41C8-85A6-8AD80137879B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7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255713" y="377825"/>
            <a:ext cx="7431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nl-NL" smtClean="0"/>
              <a:t>Klicka här för att ändra format</a:t>
            </a:r>
          </a:p>
        </p:txBody>
      </p:sp>
      <p:sp>
        <p:nvSpPr>
          <p:cNvPr id="4710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255713" y="1600200"/>
            <a:ext cx="74310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nl-NL" smtClean="0"/>
              <a:t>Klicka här för att ändra format på bakgrundstexten</a:t>
            </a:r>
          </a:p>
          <a:p>
            <a:pPr lvl="1"/>
            <a:r>
              <a:rPr lang="sv-SE" altLang="nl-NL" smtClean="0"/>
              <a:t>Nivå två</a:t>
            </a:r>
          </a:p>
          <a:p>
            <a:pPr lvl="2"/>
            <a:r>
              <a:rPr lang="sv-SE" altLang="nl-NL" smtClean="0"/>
              <a:t>Nivå tre</a:t>
            </a:r>
          </a:p>
          <a:p>
            <a:pPr lvl="3"/>
            <a:r>
              <a:rPr lang="sv-SE" altLang="nl-NL" smtClean="0"/>
              <a:t>Nivå fyra</a:t>
            </a:r>
          </a:p>
          <a:p>
            <a:pPr lvl="4"/>
            <a:r>
              <a:rPr lang="sv-SE" altLang="nl-NL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263650" y="6492875"/>
            <a:ext cx="1327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134C7B-71E8-46D3-BCE7-29199F5B9966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pic>
        <p:nvPicPr>
          <p:cNvPr id="47111" name="Bildobjekt 6" descr="logga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65246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Bildobjekt 9" descr="kvadrater_100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4357688"/>
            <a:ext cx="2873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upp 12"/>
          <p:cNvGrpSpPr>
            <a:grpSpLocks/>
          </p:cNvGrpSpPr>
          <p:nvPr userDrawn="1"/>
        </p:nvGrpSpPr>
        <p:grpSpPr bwMode="auto">
          <a:xfrm>
            <a:off x="8604250" y="3343275"/>
            <a:ext cx="539750" cy="3157538"/>
            <a:chOff x="1643042" y="428604"/>
            <a:chExt cx="539496" cy="3158140"/>
          </a:xfrm>
        </p:grpSpPr>
        <p:pic>
          <p:nvPicPr>
            <p:cNvPr id="38915" name="Bildobjekt 6" descr="BA10756.jp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428604"/>
              <a:ext cx="539496" cy="5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6" name="Bildobjekt 7" descr="iStock_000002716975XSmall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2382004"/>
              <a:ext cx="539496" cy="5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7" name="Bildobjekt 8" descr="iStock_000006202820XSmall.jp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1721922"/>
              <a:ext cx="539496" cy="5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Bildobjekt 9" descr="MK10676.jp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1071546"/>
              <a:ext cx="539496" cy="5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Bildobjekt 10" descr="iStock_000000753328XSmall.jp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3047248"/>
              <a:ext cx="539496" cy="5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0" name="Bildobjekt 14" descr="SCB-logga_grey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r="15358" b="2083"/>
          <a:stretch>
            <a:fillRect/>
          </a:stretch>
        </p:blipFill>
        <p:spPr bwMode="auto">
          <a:xfrm>
            <a:off x="0" y="0"/>
            <a:ext cx="1143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Bildobjekt 20" descr="SCB-logga_grey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r="15358" b="2083"/>
          <a:stretch>
            <a:fillRect/>
          </a:stretch>
        </p:blipFill>
        <p:spPr bwMode="auto">
          <a:xfrm>
            <a:off x="0" y="0"/>
            <a:ext cx="1143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255713" y="377825"/>
            <a:ext cx="7431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nl-NL" smtClean="0"/>
              <a:t>Klicka här för att ändra format</a:t>
            </a:r>
          </a:p>
        </p:txBody>
      </p:sp>
      <p:sp>
        <p:nvSpPr>
          <p:cNvPr id="38923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255713" y="1600200"/>
            <a:ext cx="74310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nl-NL" smtClean="0"/>
              <a:t>Klicka här för att ändra format på bakgrundstexten</a:t>
            </a:r>
          </a:p>
          <a:p>
            <a:pPr lvl="1"/>
            <a:r>
              <a:rPr lang="sv-SE" altLang="nl-NL" smtClean="0"/>
              <a:t>Nivå två</a:t>
            </a:r>
          </a:p>
          <a:p>
            <a:pPr lvl="2"/>
            <a:r>
              <a:rPr lang="sv-SE" altLang="nl-NL" smtClean="0"/>
              <a:t>Nivå tre</a:t>
            </a:r>
          </a:p>
          <a:p>
            <a:pPr lvl="3"/>
            <a:r>
              <a:rPr lang="sv-SE" altLang="nl-NL" smtClean="0"/>
              <a:t>Nivå fyra</a:t>
            </a:r>
          </a:p>
          <a:p>
            <a:pPr lvl="4"/>
            <a:r>
              <a:rPr lang="sv-SE" altLang="nl-NL" smtClean="0"/>
              <a:t>Nivå fem</a:t>
            </a:r>
          </a:p>
        </p:txBody>
      </p:sp>
      <p:sp>
        <p:nvSpPr>
          <p:cNvPr id="1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263650" y="6492875"/>
            <a:ext cx="1327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r-FR" altLang="nl-NL" smtClean="0"/>
              <a:t>Q2014, 3 June 2014, Vienna, Autria</a:t>
            </a:r>
            <a:endParaRPr lang="nl-NL" altLang="nl-NL"/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E39BB2-56E3-49C0-9ED3-F8A5C6B48C5F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1277A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Bildobjekt 20" descr="SCB-logga_gre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r="15358" b="2083"/>
          <a:stretch>
            <a:fillRect/>
          </a:stretch>
        </p:blipFill>
        <p:spPr bwMode="auto">
          <a:xfrm>
            <a:off x="0" y="0"/>
            <a:ext cx="1143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 Box 10"/>
          <p:cNvSpPr txBox="1">
            <a:spLocks noChangeArrowheads="1"/>
          </p:cNvSpPr>
          <p:nvPr userDrawn="1"/>
        </p:nvSpPr>
        <p:spPr bwMode="auto">
          <a:xfrm>
            <a:off x="755650" y="333375"/>
            <a:ext cx="504825" cy="575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  <a:buFontTx/>
              <a:buNone/>
            </a:pPr>
            <a:endParaRPr lang="nl-NL" altLang="nl-NL"/>
          </a:p>
        </p:txBody>
      </p:sp>
      <p:pic>
        <p:nvPicPr>
          <p:cNvPr id="36873" name="Picture 9" descr="PowerpointTopp_E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6250"/>
            <a:ext cx="79930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het opmaakprofiel te bewerken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76400"/>
            <a:ext cx="7993062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58825"/>
          </a:xfrm>
          <a:prstGeom prst="rect">
            <a:avLst/>
          </a:prstGeom>
          <a:solidFill>
            <a:schemeClr val="tx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48400"/>
            <a:ext cx="648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fld id="{6EEAF1D1-DF17-4E34-9A20-2AD8EC499217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36878" name="Text Box 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buFontTx/>
              <a:buNone/>
            </a:pPr>
            <a:endParaRPr lang="nl-NL" altLang="nl-NL"/>
          </a:p>
        </p:txBody>
      </p:sp>
      <p:sp>
        <p:nvSpPr>
          <p:cNvPr id="36879" name="Text Box 15"/>
          <p:cNvSpPr txBox="1">
            <a:spLocks noChangeArrowheads="1"/>
          </p:cNvSpPr>
          <p:nvPr userDrawn="1"/>
        </p:nvSpPr>
        <p:spPr bwMode="auto">
          <a:xfrm>
            <a:off x="0" y="476250"/>
            <a:ext cx="755650" cy="5616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buFontTx/>
              <a:buNone/>
            </a:pPr>
            <a:endParaRPr lang="nl-NL" altLang="nl-NL"/>
          </a:p>
        </p:txBody>
      </p:sp>
      <p:pic>
        <p:nvPicPr>
          <p:cNvPr id="36877" name="Picture 13" descr="CBS_logo_Engels_diap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25"/>
            <a:ext cx="1581150" cy="4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3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3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3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3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3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nl-NL" dirty="0" smtClean="0">
                <a:solidFill>
                  <a:schemeClr val="tx1"/>
                </a:solidFill>
              </a:rPr>
              <a:t>Quality Challenges in Modernising Official Business Statistics </a:t>
            </a:r>
            <a:endParaRPr lang="nl-NL" altLang="nl-NL" sz="3200" dirty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284984"/>
            <a:ext cx="7058025" cy="2735262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982663" algn="l"/>
              </a:tabLst>
            </a:pPr>
            <a:endParaRPr lang="en-US" altLang="nl-NL" dirty="0"/>
          </a:p>
          <a:p>
            <a:pPr>
              <a:lnSpc>
                <a:spcPct val="90000"/>
              </a:lnSpc>
              <a:tabLst>
                <a:tab pos="982663" algn="l"/>
              </a:tabLst>
            </a:pPr>
            <a:r>
              <a:rPr lang="en-US" altLang="nl-NL" dirty="0" err="1" smtClean="0"/>
              <a:t>Ger</a:t>
            </a:r>
            <a:r>
              <a:rPr lang="en-US" altLang="nl-NL" dirty="0" smtClean="0"/>
              <a:t> Snijkers </a:t>
            </a:r>
            <a:r>
              <a:rPr lang="en-US" altLang="nl-NL" sz="1800" dirty="0" smtClean="0"/>
              <a:t>(Statistics Netherlands) </a:t>
            </a:r>
          </a:p>
          <a:p>
            <a:pPr>
              <a:lnSpc>
                <a:spcPct val="90000"/>
              </a:lnSpc>
              <a:tabLst>
                <a:tab pos="982663" algn="l"/>
              </a:tabLst>
            </a:pPr>
            <a:r>
              <a:rPr lang="en-US" altLang="nl-NL" dirty="0" smtClean="0"/>
              <a:t>Gustav </a:t>
            </a:r>
            <a:r>
              <a:rPr lang="en-US" altLang="nl-NL" dirty="0" err="1" smtClean="0"/>
              <a:t>Haraldsen</a:t>
            </a:r>
            <a:r>
              <a:rPr lang="en-US" altLang="nl-NL" dirty="0" smtClean="0"/>
              <a:t> </a:t>
            </a:r>
            <a:r>
              <a:rPr lang="en-US" altLang="nl-NL" sz="1800" dirty="0" smtClean="0"/>
              <a:t>(Statistics Norway)</a:t>
            </a:r>
          </a:p>
          <a:p>
            <a:pPr>
              <a:lnSpc>
                <a:spcPct val="90000"/>
              </a:lnSpc>
              <a:tabLst>
                <a:tab pos="982663" algn="l"/>
              </a:tabLst>
            </a:pPr>
            <a:r>
              <a:rPr lang="en-US" altLang="nl-NL" dirty="0" smtClean="0"/>
              <a:t>Martin </a:t>
            </a:r>
            <a:r>
              <a:rPr lang="en-US" altLang="nl-NL" dirty="0" err="1" smtClean="0"/>
              <a:t>Luppes</a:t>
            </a:r>
            <a:r>
              <a:rPr lang="en-US" altLang="nl-NL" dirty="0" smtClean="0"/>
              <a:t> </a:t>
            </a:r>
            <a:r>
              <a:rPr lang="en-US" altLang="nl-NL" sz="1800" dirty="0" smtClean="0"/>
              <a:t>(Statistics Netherlands) </a:t>
            </a:r>
          </a:p>
          <a:p>
            <a:pPr>
              <a:lnSpc>
                <a:spcPct val="90000"/>
              </a:lnSpc>
              <a:tabLst>
                <a:tab pos="982663" algn="l"/>
              </a:tabLst>
            </a:pPr>
            <a:r>
              <a:rPr lang="en-US" altLang="nl-NL" dirty="0" smtClean="0"/>
              <a:t>Piet </a:t>
            </a:r>
            <a:r>
              <a:rPr lang="en-US" altLang="nl-NL" dirty="0" err="1" smtClean="0"/>
              <a:t>Daas</a:t>
            </a:r>
            <a:r>
              <a:rPr lang="en-US" altLang="nl-NL" dirty="0" smtClean="0"/>
              <a:t> </a:t>
            </a:r>
            <a:r>
              <a:rPr lang="en-US" altLang="nl-NL" sz="1800" dirty="0" smtClean="0"/>
              <a:t>(Statistics Netherlands) </a:t>
            </a:r>
          </a:p>
          <a:p>
            <a:pPr>
              <a:lnSpc>
                <a:spcPct val="90000"/>
              </a:lnSpc>
              <a:tabLst>
                <a:tab pos="982663" algn="l"/>
              </a:tabLst>
            </a:pPr>
            <a:r>
              <a:rPr lang="en-US" altLang="nl-NL" dirty="0" smtClean="0"/>
              <a:t>Johan </a:t>
            </a:r>
            <a:r>
              <a:rPr lang="en-US" altLang="nl-NL" dirty="0"/>
              <a:t>Erikson </a:t>
            </a:r>
            <a:r>
              <a:rPr lang="en-US" altLang="nl-NL" sz="1800" dirty="0"/>
              <a:t>(Statistics Sweden</a:t>
            </a:r>
            <a:r>
              <a:rPr lang="en-US" altLang="nl-NL" sz="1800" dirty="0" smtClean="0"/>
              <a:t>)</a:t>
            </a:r>
          </a:p>
          <a:p>
            <a:pPr>
              <a:lnSpc>
                <a:spcPct val="90000"/>
              </a:lnSpc>
              <a:tabLst>
                <a:tab pos="982663" algn="l"/>
              </a:tabLst>
            </a:pPr>
            <a:r>
              <a:rPr lang="en-US" altLang="nl-NL" dirty="0" smtClean="0"/>
              <a:t>Li-Chun Zhang </a:t>
            </a:r>
            <a:r>
              <a:rPr lang="en-US" altLang="nl-NL" sz="1800" dirty="0" smtClean="0"/>
              <a:t>(Statistics Norway/University of Southampton)</a:t>
            </a:r>
            <a:endParaRPr lang="en-US" altLang="nl-NL" sz="1800" dirty="0"/>
          </a:p>
          <a:p>
            <a:pPr>
              <a:lnSpc>
                <a:spcPct val="90000"/>
              </a:lnSpc>
              <a:tabLst>
                <a:tab pos="982663" algn="l"/>
              </a:tabLst>
            </a:pPr>
            <a:r>
              <a:rPr lang="en-US" altLang="nl-NL" sz="1400" dirty="0"/>
              <a:t>	</a:t>
            </a:r>
            <a:endParaRPr lang="en-US" altLang="nl-NL" sz="1400" dirty="0">
              <a:solidFill>
                <a:schemeClr val="bg1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346450" y="6228601"/>
            <a:ext cx="5797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nl-NL" sz="1600" dirty="0" smtClean="0">
                <a:solidFill>
                  <a:schemeClr val="bg1"/>
                </a:solidFill>
              </a:rPr>
              <a:t>Q2014: European Conference on Quality in Official Statistics</a:t>
            </a:r>
            <a:endParaRPr lang="en-US" altLang="nl-NL" sz="16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nl-NL" sz="1600" dirty="0" smtClean="0">
                <a:solidFill>
                  <a:schemeClr val="bg1"/>
                </a:solidFill>
              </a:rPr>
              <a:t>2 – 5 June 2014, Vienna, Austria</a:t>
            </a:r>
            <a:endParaRPr lang="nl-NL" altLang="nl-N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Framework: Quality Diamond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619CE-4B96-43F6-AAA5-D487F3EB81EC}" type="slidenum">
              <a:rPr lang="en-US" altLang="nl-NL" smtClean="0"/>
              <a:pPr/>
              <a:t>2</a:t>
            </a:fld>
            <a:endParaRPr lang="en-US" altLang="nl-NL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8144"/>
            <a:ext cx="6608173" cy="53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35496" y="3270463"/>
            <a:ext cx="194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survey error sources: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Sampling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Non-sampling errors</a:t>
            </a:r>
            <a:endParaRPr lang="nl-NL" sz="2000" dirty="0"/>
          </a:p>
        </p:txBody>
      </p:sp>
      <p:sp>
        <p:nvSpPr>
          <p:cNvPr id="16" name="Tekstvak 15"/>
          <p:cNvSpPr txBox="1"/>
          <p:nvPr/>
        </p:nvSpPr>
        <p:spPr>
          <a:xfrm>
            <a:off x="3347864" y="5725705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Quality effects related to the survey design</a:t>
            </a:r>
            <a:endParaRPr lang="nl-NL" sz="2000" dirty="0"/>
          </a:p>
        </p:txBody>
      </p:sp>
      <p:sp>
        <p:nvSpPr>
          <p:cNvPr id="17" name="Tekstvak 16"/>
          <p:cNvSpPr txBox="1"/>
          <p:nvPr/>
        </p:nvSpPr>
        <p:spPr>
          <a:xfrm>
            <a:off x="5076056" y="3362216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Production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Business context and response process</a:t>
            </a:r>
            <a:endParaRPr lang="nl-NL" sz="2000" dirty="0"/>
          </a:p>
        </p:txBody>
      </p:sp>
      <p:sp>
        <p:nvSpPr>
          <p:cNvPr id="18" name="Tekstvak 17"/>
          <p:cNvSpPr txBox="1"/>
          <p:nvPr/>
        </p:nvSpPr>
        <p:spPr>
          <a:xfrm>
            <a:off x="6516216" y="151200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f </a:t>
            </a:r>
          </a:p>
          <a:p>
            <a:r>
              <a:rPr lang="en-US" sz="2000" dirty="0" smtClean="0"/>
              <a:t>outputs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769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fundamental changes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619CE-4B96-43F6-AAA5-D487F3EB81EC}" type="slidenum">
              <a:rPr lang="en-US" altLang="nl-NL" smtClean="0"/>
              <a:pPr/>
              <a:t>3</a:t>
            </a:fld>
            <a:endParaRPr lang="en-US" altLang="nl-NL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8144"/>
            <a:ext cx="6608173" cy="53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251521" y="137386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Commercialization of statistics</a:t>
            </a:r>
            <a:endParaRPr lang="nl-NL" sz="24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2843808" y="1815207"/>
            <a:ext cx="226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Globalization</a:t>
            </a:r>
            <a:endParaRPr lang="nl-NL" sz="2400" b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36" y="1498144"/>
            <a:ext cx="3010976" cy="3010976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6169536" y="4479210"/>
            <a:ext cx="3010976" cy="24061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 smtClean="0"/>
              <a:t>The dynamic structure of Enterprise groups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The origins of inputs and destination of outputs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Business functions across boarders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Measuring Value chains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83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fundamental changes: effects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619CE-4B96-43F6-AAA5-D487F3EB81EC}" type="slidenum">
              <a:rPr lang="en-US" altLang="nl-NL" smtClean="0"/>
              <a:pPr/>
              <a:t>4</a:t>
            </a:fld>
            <a:endParaRPr lang="en-US" altLang="nl-NL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8144"/>
            <a:ext cx="6608173" cy="53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251521" y="137386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Commercialization of statistics</a:t>
            </a:r>
            <a:endParaRPr lang="nl-NL" sz="24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2843808" y="1815207"/>
            <a:ext cx="226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Globalization</a:t>
            </a:r>
            <a:endParaRPr lang="nl-NL" sz="2400" b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36" y="1498144"/>
            <a:ext cx="3010976" cy="3010976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6169536" y="4479210"/>
            <a:ext cx="3010976" cy="24061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The dynamic structure of Enterprise groups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The origins of inputs and destination of outputs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Business functions across boarders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Measuring Value chains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79512" y="3645024"/>
            <a:ext cx="2232248" cy="86409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noAutofit/>
          </a:bodyPr>
          <a:lstStyle/>
          <a:p>
            <a:pPr marL="354013" indent="-354013">
              <a:buFont typeface="+mj-lt"/>
              <a:buAutoNum type="arabicPeriod"/>
            </a:pPr>
            <a:r>
              <a:rPr lang="en-US" sz="2400" dirty="0" smtClean="0"/>
              <a:t>Different statistics</a:t>
            </a:r>
          </a:p>
        </p:txBody>
      </p:sp>
      <p:cxnSp>
        <p:nvCxnSpPr>
          <p:cNvPr id="8" name="Rechte verbindingslijn met pijl 7"/>
          <p:cNvCxnSpPr>
            <a:endCxn id="14" idx="0"/>
          </p:cNvCxnSpPr>
          <p:nvPr/>
        </p:nvCxnSpPr>
        <p:spPr bwMode="auto">
          <a:xfrm flipH="1">
            <a:off x="1295636" y="1815207"/>
            <a:ext cx="396046" cy="182981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Rechte verbindingslijn met pijl 18"/>
          <p:cNvCxnSpPr/>
          <p:nvPr/>
        </p:nvCxnSpPr>
        <p:spPr bwMode="auto">
          <a:xfrm flipH="1">
            <a:off x="1543861" y="2319556"/>
            <a:ext cx="1551938" cy="136815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Rechte verbindingslijn met pijl 19"/>
          <p:cNvCxnSpPr/>
          <p:nvPr/>
        </p:nvCxnSpPr>
        <p:spPr bwMode="auto">
          <a:xfrm flipV="1">
            <a:off x="1979712" y="1835532"/>
            <a:ext cx="3744416" cy="22415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Tekstvak 26"/>
          <p:cNvSpPr txBox="1"/>
          <p:nvPr/>
        </p:nvSpPr>
        <p:spPr>
          <a:xfrm>
            <a:off x="539552" y="4509120"/>
            <a:ext cx="5328592" cy="18002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dirty="0" smtClean="0"/>
              <a:t>Sturgeon (2013):</a:t>
            </a:r>
            <a:r>
              <a:rPr lang="en-US" dirty="0" smtClean="0"/>
              <a:t> “We have a strong sense of changes in the world economy, […] but cannot fully describe the new patterns and structures […], not least because the official statistics at our disposal were created for other purposes and in simpler times!”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2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fundamental changes: effects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619CE-4B96-43F6-AAA5-D487F3EB81EC}" type="slidenum">
              <a:rPr lang="en-US" altLang="nl-NL" smtClean="0"/>
              <a:pPr/>
              <a:t>5</a:t>
            </a:fld>
            <a:endParaRPr lang="en-US" altLang="nl-NL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8144"/>
            <a:ext cx="6608173" cy="53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251521" y="137386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Commercialization of statistics</a:t>
            </a:r>
            <a:endParaRPr lang="nl-NL" sz="24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2843808" y="1815207"/>
            <a:ext cx="226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Globalization</a:t>
            </a:r>
            <a:endParaRPr lang="nl-NL" sz="2400" b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36" y="1498144"/>
            <a:ext cx="3010976" cy="3010976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6169536" y="4479210"/>
            <a:ext cx="3010976" cy="24061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The dynamic structure of Enterprise groups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The origins of inputs and destination of outputs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Business functions across boarders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Measuring Value chains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79512" y="3645024"/>
            <a:ext cx="2232248" cy="25202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noAutofit/>
          </a:bodyPr>
          <a:lstStyle/>
          <a:p>
            <a:pPr marL="354013" indent="-354013">
              <a:buFont typeface="+mj-lt"/>
              <a:buAutoNum type="arabicPeriod"/>
            </a:pPr>
            <a:r>
              <a:rPr lang="en-US" sz="2400" dirty="0" smtClean="0"/>
              <a:t>Different statistics</a:t>
            </a:r>
          </a:p>
          <a:p>
            <a:pPr marL="354013" indent="-354013">
              <a:buFont typeface="+mj-lt"/>
              <a:buAutoNum type="arabicPeriod"/>
            </a:pPr>
            <a:r>
              <a:rPr lang="en-US" sz="2400" dirty="0" smtClean="0"/>
              <a:t>Different ways of producing statistics</a:t>
            </a:r>
            <a:endParaRPr lang="nl-NL" sz="2400" dirty="0"/>
          </a:p>
        </p:txBody>
      </p:sp>
      <p:cxnSp>
        <p:nvCxnSpPr>
          <p:cNvPr id="8" name="Rechte verbindingslijn met pijl 7"/>
          <p:cNvCxnSpPr>
            <a:endCxn id="14" idx="0"/>
          </p:cNvCxnSpPr>
          <p:nvPr/>
        </p:nvCxnSpPr>
        <p:spPr bwMode="auto">
          <a:xfrm flipH="1">
            <a:off x="1295636" y="1815207"/>
            <a:ext cx="396046" cy="182981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Rechte verbindingslijn met pijl 18"/>
          <p:cNvCxnSpPr/>
          <p:nvPr/>
        </p:nvCxnSpPr>
        <p:spPr bwMode="auto">
          <a:xfrm flipH="1">
            <a:off x="1543861" y="2319556"/>
            <a:ext cx="1551938" cy="136815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Rechte verbindingslijn met pijl 19"/>
          <p:cNvCxnSpPr/>
          <p:nvPr/>
        </p:nvCxnSpPr>
        <p:spPr bwMode="auto">
          <a:xfrm flipV="1">
            <a:off x="1979712" y="1835532"/>
            <a:ext cx="3744416" cy="22415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Rechteraccolade 25"/>
          <p:cNvSpPr/>
          <p:nvPr/>
        </p:nvSpPr>
        <p:spPr bwMode="auto">
          <a:xfrm>
            <a:off x="2051720" y="4509120"/>
            <a:ext cx="248188" cy="1296144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>
                <a:tab pos="727075" algn="l"/>
              </a:tabLst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411760" y="4149080"/>
            <a:ext cx="2880320" cy="201622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Updating multi-source/ mixed-mode strategies: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available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Secondary sources: registers and 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Modernising</a:t>
            </a:r>
            <a:r>
              <a:rPr lang="en-US" dirty="0" smtClean="0"/>
              <a:t> survey methodology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27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87" y="1266776"/>
            <a:ext cx="2450256" cy="245025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8144"/>
            <a:ext cx="6608173" cy="53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and (dis)qualities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619CE-4B96-43F6-AAA5-D487F3EB81EC}" type="slidenum">
              <a:rPr lang="en-US" altLang="nl-NL" smtClean="0"/>
              <a:pPr/>
              <a:t>6</a:t>
            </a:fld>
            <a:endParaRPr lang="en-US" altLang="nl-NL"/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48058"/>
              </p:ext>
            </p:extLst>
          </p:nvPr>
        </p:nvGraphicFramePr>
        <p:xfrm>
          <a:off x="136743" y="2965883"/>
          <a:ext cx="72035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929"/>
                <a:gridCol w="1860185"/>
                <a:gridCol w="1596199"/>
                <a:gridCol w="2264197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Surveys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Admin data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Big data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28675"/>
              </p:ext>
            </p:extLst>
          </p:nvPr>
        </p:nvGraphicFramePr>
        <p:xfrm>
          <a:off x="149269" y="3324092"/>
          <a:ext cx="72035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403"/>
                <a:gridCol w="1872711"/>
                <a:gridCol w="1587648"/>
                <a:gridCol w="227274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source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Local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Human sourced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mediated</a:t>
                      </a:r>
                    </a:p>
                    <a:p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Machine generated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90869"/>
              </p:ext>
            </p:extLst>
          </p:nvPr>
        </p:nvGraphicFramePr>
        <p:xfrm>
          <a:off x="136072" y="4278208"/>
          <a:ext cx="720351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600"/>
                <a:gridCol w="1859514"/>
                <a:gridCol w="1587648"/>
                <a:gridCol w="227274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Qualities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Designed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Multivariate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Low cost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Timeliness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Real time updates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Disqualities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Nonresponse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bias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Measurement  errors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Expensive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Validity?</a:t>
                      </a:r>
                    </a:p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Updated?</a:t>
                      </a:r>
                    </a:p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Coverage bias</a:t>
                      </a:r>
                    </a:p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Measurement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errors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Lean in variables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No control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0" name="TextBox 6"/>
          <p:cNvSpPr txBox="1"/>
          <p:nvPr/>
        </p:nvSpPr>
        <p:spPr>
          <a:xfrm>
            <a:off x="4292403" y="1516722"/>
            <a:ext cx="22958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nb-NO" sz="2000" dirty="0" smtClean="0"/>
              <a:t>Globalization</a:t>
            </a:r>
          </a:p>
          <a:p>
            <a:pPr algn="r"/>
            <a:r>
              <a:rPr lang="nb-NO" sz="2000" dirty="0" smtClean="0"/>
              <a:t>Commercialization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258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87" y="1266776"/>
            <a:ext cx="2450256" cy="245025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8144"/>
            <a:ext cx="6608173" cy="53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conclusions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619CE-4B96-43F6-AAA5-D487F3EB81EC}" type="slidenum">
              <a:rPr lang="en-US" altLang="nl-NL" smtClean="0"/>
              <a:pPr/>
              <a:t>7</a:t>
            </a:fld>
            <a:endParaRPr lang="en-US" altLang="nl-NL"/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87434"/>
              </p:ext>
            </p:extLst>
          </p:nvPr>
        </p:nvGraphicFramePr>
        <p:xfrm>
          <a:off x="136743" y="2965883"/>
          <a:ext cx="72035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929"/>
                <a:gridCol w="1860185"/>
                <a:gridCol w="1587648"/>
                <a:gridCol w="2272748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Surveys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Admin data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Big data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91302"/>
              </p:ext>
            </p:extLst>
          </p:nvPr>
        </p:nvGraphicFramePr>
        <p:xfrm>
          <a:off x="149269" y="3324092"/>
          <a:ext cx="72035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403"/>
                <a:gridCol w="1872711"/>
                <a:gridCol w="1587648"/>
                <a:gridCol w="227274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source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Local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Human sourced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mediated</a:t>
                      </a:r>
                    </a:p>
                    <a:p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Machine generated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91360"/>
              </p:ext>
            </p:extLst>
          </p:nvPr>
        </p:nvGraphicFramePr>
        <p:xfrm>
          <a:off x="136072" y="4278208"/>
          <a:ext cx="720351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600"/>
                <a:gridCol w="1859514"/>
                <a:gridCol w="1587648"/>
                <a:gridCol w="227274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Qualities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Designed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Multivariate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Low cost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Timeliness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Real time updates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Disqualities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Nonresponse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bias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Measurement  errors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Expensive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Validity?</a:t>
                      </a:r>
                    </a:p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Updated?</a:t>
                      </a:r>
                    </a:p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Coverage bias</a:t>
                      </a:r>
                    </a:p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Measurement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errors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Lean in variables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No control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179511" y="3356992"/>
            <a:ext cx="7128793" cy="295232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Ins="0" rtlCol="0">
            <a:noAutofit/>
          </a:bodyPr>
          <a:lstStyle/>
          <a:p>
            <a:pPr marL="354013" indent="-354013">
              <a:buFont typeface="+mj-lt"/>
              <a:buAutoNum type="arabicPeriod"/>
            </a:pPr>
            <a:r>
              <a:rPr lang="en-US" dirty="0" smtClean="0"/>
              <a:t>Starting point: develop new statistical indicators and statistical system at country and European level (e.g. FRIBS) </a:t>
            </a:r>
          </a:p>
          <a:p>
            <a:pPr marL="342900" indent="-342900">
              <a:buAutoNum type="arabicPeriod"/>
              <a:tabLst>
                <a:tab pos="354013" algn="l"/>
              </a:tabLst>
            </a:pPr>
            <a:r>
              <a:rPr lang="en-US" dirty="0" smtClean="0"/>
              <a:t>Data warehousing of already available data </a:t>
            </a:r>
          </a:p>
          <a:p>
            <a:pPr marL="342900" indent="-342900">
              <a:buAutoNum type="arabicPeriod"/>
              <a:tabLst>
                <a:tab pos="354013" algn="l"/>
              </a:tabLst>
            </a:pPr>
            <a:r>
              <a:rPr lang="en-US" dirty="0" smtClean="0"/>
              <a:t>Integration of these data, including business and household data</a:t>
            </a:r>
          </a:p>
          <a:p>
            <a:pPr marL="342900" indent="-342900">
              <a:buAutoNum type="arabicPeriod"/>
              <a:tabLst>
                <a:tab pos="354013" algn="l"/>
              </a:tabLst>
            </a:pPr>
            <a:r>
              <a:rPr lang="en-US" dirty="0" smtClean="0"/>
              <a:t>Study new sources within the context of the new statistical system; use the qualities of each source in a blended approach</a:t>
            </a:r>
          </a:p>
          <a:p>
            <a:pPr marL="342900" indent="-342900">
              <a:buAutoNum type="arabicPeriod"/>
              <a:tabLst>
                <a:tab pos="354013" algn="l"/>
              </a:tabLst>
            </a:pPr>
            <a:r>
              <a:rPr lang="en-US" dirty="0" smtClean="0"/>
              <a:t>Use surveys to collect additional </a:t>
            </a:r>
            <a:r>
              <a:rPr lang="en-US" dirty="0" smtClean="0"/>
              <a:t>information about the Value Chains</a:t>
            </a:r>
            <a:endParaRPr lang="en-US" dirty="0" smtClean="0"/>
          </a:p>
          <a:p>
            <a:pPr marL="342900" indent="-342900">
              <a:buAutoNum type="arabicPeriod"/>
              <a:tabLst>
                <a:tab pos="354013" algn="l"/>
              </a:tabLst>
            </a:pPr>
            <a:r>
              <a:rPr lang="en-US" dirty="0" err="1" smtClean="0"/>
              <a:t>Modernise</a:t>
            </a:r>
            <a:r>
              <a:rPr lang="en-US" dirty="0" smtClean="0"/>
              <a:t> business surveys: tailor </a:t>
            </a:r>
            <a:r>
              <a:rPr lang="en-US" dirty="0" smtClean="0"/>
              <a:t>sample units and measurement instruments </a:t>
            </a:r>
            <a:r>
              <a:rPr lang="en-US" dirty="0" smtClean="0"/>
              <a:t>to </a:t>
            </a:r>
            <a:r>
              <a:rPr lang="en-US" dirty="0" smtClean="0"/>
              <a:t>the business production process</a:t>
            </a:r>
            <a:endParaRPr lang="en-US" dirty="0" smtClean="0"/>
          </a:p>
        </p:txBody>
      </p:sp>
      <p:sp>
        <p:nvSpPr>
          <p:cNvPr id="13" name="Tekstvak 12"/>
          <p:cNvSpPr txBox="1"/>
          <p:nvPr/>
        </p:nvSpPr>
        <p:spPr>
          <a:xfrm>
            <a:off x="971600" y="764704"/>
            <a:ext cx="4823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Aimed at updating the </a:t>
            </a:r>
            <a:br>
              <a:rPr lang="en-US" sz="2400" dirty="0" smtClean="0"/>
            </a:br>
            <a:r>
              <a:rPr lang="en-US" sz="2400" dirty="0" smtClean="0"/>
              <a:t>multi-source/mixed-mode strategy</a:t>
            </a:r>
            <a:endParaRPr lang="nl-NL" sz="2400" dirty="0" smtClean="0"/>
          </a:p>
        </p:txBody>
      </p:sp>
      <p:sp>
        <p:nvSpPr>
          <p:cNvPr id="15" name="TextBox 6"/>
          <p:cNvSpPr txBox="1"/>
          <p:nvPr/>
        </p:nvSpPr>
        <p:spPr>
          <a:xfrm>
            <a:off x="4292403" y="1516722"/>
            <a:ext cx="22958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nb-NO" sz="2000" dirty="0" smtClean="0"/>
              <a:t>Globalization</a:t>
            </a:r>
          </a:p>
          <a:p>
            <a:pPr algn="r"/>
            <a:r>
              <a:rPr lang="nb-NO" sz="2000" dirty="0" smtClean="0"/>
              <a:t>Commercialization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5001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87" y="1266776"/>
            <a:ext cx="2450256" cy="245025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8144"/>
            <a:ext cx="6608173" cy="53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conclusions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nl-NL" smtClean="0"/>
              <a:t>Q2014, 3 June 2014, Vienna, Autria</a:t>
            </a: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619CE-4B96-43F6-AAA5-D487F3EB81EC}" type="slidenum">
              <a:rPr lang="en-US" altLang="nl-NL" smtClean="0"/>
              <a:pPr/>
              <a:t>8</a:t>
            </a:fld>
            <a:endParaRPr lang="en-US" altLang="nl-NL"/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04120"/>
              </p:ext>
            </p:extLst>
          </p:nvPr>
        </p:nvGraphicFramePr>
        <p:xfrm>
          <a:off x="136743" y="2965883"/>
          <a:ext cx="72035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929"/>
                <a:gridCol w="1860185"/>
                <a:gridCol w="1587648"/>
                <a:gridCol w="2272748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Surveys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Admin data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Big data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031762"/>
              </p:ext>
            </p:extLst>
          </p:nvPr>
        </p:nvGraphicFramePr>
        <p:xfrm>
          <a:off x="149269" y="3324092"/>
          <a:ext cx="72035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403"/>
                <a:gridCol w="1872711"/>
                <a:gridCol w="1587648"/>
                <a:gridCol w="227274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source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Local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Human sourced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mediated</a:t>
                      </a:r>
                    </a:p>
                    <a:p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Machine generated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1245"/>
              </p:ext>
            </p:extLst>
          </p:nvPr>
        </p:nvGraphicFramePr>
        <p:xfrm>
          <a:off x="136072" y="4278208"/>
          <a:ext cx="720351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600"/>
                <a:gridCol w="1859514"/>
                <a:gridCol w="1587648"/>
                <a:gridCol w="227274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Qualities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Designed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Multivariate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Low cost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Timeliness</a:t>
                      </a:r>
                    </a:p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Real time updates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Disqualities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Nonresponse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bias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Measurement  errors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Expensive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Validity?</a:t>
                      </a:r>
                    </a:p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Updated?</a:t>
                      </a:r>
                    </a:p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Coverage bias</a:t>
                      </a:r>
                    </a:p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Measurement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errors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Lean in variables</a:t>
                      </a:r>
                    </a:p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No control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19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179512" y="3356992"/>
            <a:ext cx="7128792" cy="295232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Ins="108000" rtlCol="0"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Groves (2013):</a:t>
            </a:r>
          </a:p>
          <a:p>
            <a:endParaRPr lang="en-US" sz="2400" dirty="0"/>
          </a:p>
          <a:p>
            <a:r>
              <a:rPr lang="en-US" sz="2400" dirty="0" smtClean="0"/>
              <a:t>“We are living in exciting times: it is up to us to build a new paradigm for official statistics. </a:t>
            </a:r>
            <a:br>
              <a:rPr lang="en-US" sz="2400" dirty="0" smtClean="0"/>
            </a:br>
            <a:r>
              <a:rPr lang="en-US" sz="2400" dirty="0" smtClean="0"/>
              <a:t>We have work to do!”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71600" y="764704"/>
            <a:ext cx="4823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Aimed at updating the </a:t>
            </a:r>
            <a:br>
              <a:rPr lang="en-US" sz="2400" dirty="0" smtClean="0"/>
            </a:br>
            <a:r>
              <a:rPr lang="en-US" sz="2400" dirty="0" smtClean="0"/>
              <a:t>multi-source/mixed-mode strategy</a:t>
            </a:r>
            <a:endParaRPr lang="nl-NL" sz="2400" dirty="0" smtClean="0"/>
          </a:p>
        </p:txBody>
      </p:sp>
      <p:sp>
        <p:nvSpPr>
          <p:cNvPr id="14" name="TextBox 6"/>
          <p:cNvSpPr txBox="1"/>
          <p:nvPr/>
        </p:nvSpPr>
        <p:spPr>
          <a:xfrm>
            <a:off x="4292403" y="1516722"/>
            <a:ext cx="22958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nb-NO" sz="2000" dirty="0" smtClean="0"/>
              <a:t>Globalization</a:t>
            </a:r>
          </a:p>
          <a:p>
            <a:pPr algn="r"/>
            <a:r>
              <a:rPr lang="nb-NO" sz="2000" dirty="0" smtClean="0"/>
              <a:t>Commercialization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215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CB-Mall 2010">
  <a:themeElements>
    <a:clrScheme name="2_SCB-Mall 2010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C9210"/>
      </a:accent1>
      <a:accent2>
        <a:srgbClr val="828282"/>
      </a:accent2>
      <a:accent3>
        <a:srgbClr val="FFFFFF"/>
      </a:accent3>
      <a:accent4>
        <a:srgbClr val="000000"/>
      </a:accent4>
      <a:accent5>
        <a:srgbClr val="F4C7AA"/>
      </a:accent5>
      <a:accent6>
        <a:srgbClr val="757575"/>
      </a:accent6>
      <a:hlink>
        <a:srgbClr val="0000FF"/>
      </a:hlink>
      <a:folHlink>
        <a:srgbClr val="800080"/>
      </a:folHlink>
    </a:clrScheme>
    <a:fontScheme name="2_SCB-Mall 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None/>
          <a:tabLst>
            <a:tab pos="727075" algn="l"/>
          </a:tabLst>
          <a:defRPr kumimoji="0" lang="sv-SE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None/>
          <a:tabLst>
            <a:tab pos="727075" algn="l"/>
          </a:tabLst>
          <a:defRPr kumimoji="0" lang="sv-SE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SCB-Mall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EC9210"/>
        </a:accent1>
        <a:accent2>
          <a:srgbClr val="828282"/>
        </a:accent2>
        <a:accent3>
          <a:srgbClr val="FFFFFF"/>
        </a:accent3>
        <a:accent4>
          <a:srgbClr val="000000"/>
        </a:accent4>
        <a:accent5>
          <a:srgbClr val="F4C7AA"/>
        </a:accent5>
        <a:accent6>
          <a:srgbClr val="75757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CB-Mall 2010">
  <a:themeElements>
    <a:clrScheme name="1_SCB-Mall 2010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C9210"/>
      </a:accent1>
      <a:accent2>
        <a:srgbClr val="828282"/>
      </a:accent2>
      <a:accent3>
        <a:srgbClr val="FFFFFF"/>
      </a:accent3>
      <a:accent4>
        <a:srgbClr val="000000"/>
      </a:accent4>
      <a:accent5>
        <a:srgbClr val="F4C7AA"/>
      </a:accent5>
      <a:accent6>
        <a:srgbClr val="757575"/>
      </a:accent6>
      <a:hlink>
        <a:srgbClr val="0000FF"/>
      </a:hlink>
      <a:folHlink>
        <a:srgbClr val="800080"/>
      </a:folHlink>
    </a:clrScheme>
    <a:fontScheme name="1_SCB-Mall 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None/>
          <a:tabLst>
            <a:tab pos="727075" algn="l"/>
          </a:tabLst>
          <a:defRPr kumimoji="0" lang="sv-SE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None/>
          <a:tabLst>
            <a:tab pos="727075" algn="l"/>
          </a:tabLst>
          <a:defRPr kumimoji="0" lang="sv-SE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SCB-Mall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EC9210"/>
        </a:accent1>
        <a:accent2>
          <a:srgbClr val="828282"/>
        </a:accent2>
        <a:accent3>
          <a:srgbClr val="FFFFFF"/>
        </a:accent3>
        <a:accent4>
          <a:srgbClr val="000000"/>
        </a:accent4>
        <a:accent5>
          <a:srgbClr val="F4C7AA"/>
        </a:accent5>
        <a:accent6>
          <a:srgbClr val="75757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e_met_voorblad_2012_ENG">
  <a:themeElements>
    <a:clrScheme name="">
      <a:dk1>
        <a:srgbClr val="000000"/>
      </a:dk1>
      <a:lt1>
        <a:srgbClr val="FFFFFF"/>
      </a:lt1>
      <a:dk2>
        <a:srgbClr val="005595"/>
      </a:dk2>
      <a:lt2>
        <a:srgbClr val="808080"/>
      </a:lt2>
      <a:accent1>
        <a:srgbClr val="1DBCBB"/>
      </a:accent1>
      <a:accent2>
        <a:srgbClr val="EF4156"/>
      </a:accent2>
      <a:accent3>
        <a:srgbClr val="FFFFFF"/>
      </a:accent3>
      <a:accent4>
        <a:srgbClr val="000000"/>
      </a:accent4>
      <a:accent5>
        <a:srgbClr val="ABDADA"/>
      </a:accent5>
      <a:accent6>
        <a:srgbClr val="D93A4D"/>
      </a:accent6>
      <a:hlink>
        <a:srgbClr val="B1D348"/>
      </a:hlink>
      <a:folHlink>
        <a:srgbClr val="FFCB07"/>
      </a:folHlink>
    </a:clrScheme>
    <a:fontScheme name="Presentatie_met_voorblad_2012_ENG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None/>
          <a:tabLst>
            <a:tab pos="727075" algn="l"/>
          </a:tabLst>
          <a:defRPr kumimoji="0" lang="sv-SE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None/>
          <a:tabLst>
            <a:tab pos="727075" algn="l"/>
          </a:tabLst>
          <a:defRPr kumimoji="0" lang="sv-SE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e_met_voorblad_2012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met_voorblad_2012_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met_voorblad_2012_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met_voorblad_2012_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met_voorblad_2012_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met_voorblad_2012_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met_voorblad_2012_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met_voorblad_2012_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met_voorblad_2012_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met_voorblad_2012_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met_voorblad_2012_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met_voorblad_2012_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met_voorblad_2012_ENG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00B4B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A3A3"/>
        </a:accent6>
        <a:hlink>
          <a:srgbClr val="B4C800"/>
        </a:hlink>
        <a:folHlink>
          <a:srgbClr val="DC00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SCB-Mall 2010</Template>
  <TotalTime>1556</TotalTime>
  <Words>600</Words>
  <Application>Microsoft Office PowerPoint</Application>
  <PresentationFormat>Diavoorstelling (4:3)</PresentationFormat>
  <Paragraphs>167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2_SCB-Mall 2010</vt:lpstr>
      <vt:lpstr>1_SCB-Mall 2010</vt:lpstr>
      <vt:lpstr>Presentatie_met_voorblad_2012_ENG</vt:lpstr>
      <vt:lpstr>Quality Challenges in Modernising Official Business Statistics </vt:lpstr>
      <vt:lpstr>Quality Framework: Quality Diamond </vt:lpstr>
      <vt:lpstr>Two fundamental changes </vt:lpstr>
      <vt:lpstr>Two fundamental changes: effects </vt:lpstr>
      <vt:lpstr>Two fundamental changes: effects </vt:lpstr>
      <vt:lpstr>Data sources and (dis)qualities </vt:lpstr>
      <vt:lpstr>Tentative conclusions </vt:lpstr>
      <vt:lpstr>Tentative conclusions </vt:lpstr>
    </vt:vector>
  </TitlesOfParts>
  <Company>Statistics Netherlands/Norway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Challenges in Modernising Official Business Statistics</dc:title>
  <dc:subject>Q2014, 2-5 June, Vienna, Austria</dc:subject>
  <dc:creator>Snijkers/Haraldsen</dc:creator>
  <cp:lastModifiedBy>Snijkers</cp:lastModifiedBy>
  <cp:revision>74</cp:revision>
  <dcterms:created xsi:type="dcterms:W3CDTF">2012-10-17T08:26:56Z</dcterms:created>
  <dcterms:modified xsi:type="dcterms:W3CDTF">2014-06-02T19:07:45Z</dcterms:modified>
</cp:coreProperties>
</file>