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72" r:id="rId1"/>
  </p:sldMasterIdLst>
  <p:notesMasterIdLst>
    <p:notesMasterId r:id="rId24"/>
  </p:notesMasterIdLst>
  <p:handoutMasterIdLst>
    <p:handoutMasterId r:id="rId25"/>
  </p:handoutMasterIdLst>
  <p:sldIdLst>
    <p:sldId id="1223" r:id="rId2"/>
    <p:sldId id="1288" r:id="rId3"/>
    <p:sldId id="1289" r:id="rId4"/>
    <p:sldId id="1285" r:id="rId5"/>
    <p:sldId id="1266" r:id="rId6"/>
    <p:sldId id="1291" r:id="rId7"/>
    <p:sldId id="1279" r:id="rId8"/>
    <p:sldId id="1198" r:id="rId9"/>
    <p:sldId id="1231" r:id="rId10"/>
    <p:sldId id="1276" r:id="rId11"/>
    <p:sldId id="1270" r:id="rId12"/>
    <p:sldId id="1290" r:id="rId13"/>
    <p:sldId id="1281" r:id="rId14"/>
    <p:sldId id="1286" r:id="rId15"/>
    <p:sldId id="1192" r:id="rId16"/>
    <p:sldId id="1282" r:id="rId17"/>
    <p:sldId id="1206" r:id="rId18"/>
    <p:sldId id="1263" r:id="rId19"/>
    <p:sldId id="1287" r:id="rId20"/>
    <p:sldId id="1283" r:id="rId21"/>
    <p:sldId id="1265" r:id="rId22"/>
    <p:sldId id="837" r:id="rId23"/>
  </p:sldIdLst>
  <p:sldSz cx="9144000" cy="6858000" type="screen4x3"/>
  <p:notesSz cx="6735763" cy="9869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i="1" kern="1200">
        <a:solidFill>
          <a:schemeClr val="tx1"/>
        </a:solidFill>
        <a:latin typeface="Playbill" panose="040506030A0602020202" pitchFamily="82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i="1" kern="1200">
        <a:solidFill>
          <a:schemeClr val="tx1"/>
        </a:solidFill>
        <a:latin typeface="Playbill" panose="040506030A0602020202" pitchFamily="82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i="1" kern="1200">
        <a:solidFill>
          <a:schemeClr val="tx1"/>
        </a:solidFill>
        <a:latin typeface="Playbill" panose="040506030A0602020202" pitchFamily="82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i="1" kern="1200">
        <a:solidFill>
          <a:schemeClr val="tx1"/>
        </a:solidFill>
        <a:latin typeface="Playbill" panose="040506030A0602020202" pitchFamily="82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i="1" kern="1200">
        <a:solidFill>
          <a:schemeClr val="tx1"/>
        </a:solidFill>
        <a:latin typeface="Playbill" panose="040506030A0602020202" pitchFamily="82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600" i="1" kern="1200">
        <a:solidFill>
          <a:schemeClr val="tx1"/>
        </a:solidFill>
        <a:latin typeface="Playbill" panose="040506030A0602020202" pitchFamily="82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600" i="1" kern="1200">
        <a:solidFill>
          <a:schemeClr val="tx1"/>
        </a:solidFill>
        <a:latin typeface="Playbill" panose="040506030A0602020202" pitchFamily="82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600" i="1" kern="1200">
        <a:solidFill>
          <a:schemeClr val="tx1"/>
        </a:solidFill>
        <a:latin typeface="Playbill" panose="040506030A0602020202" pitchFamily="82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600" i="1" kern="1200">
        <a:solidFill>
          <a:schemeClr val="tx1"/>
        </a:solidFill>
        <a:latin typeface="Playbill" panose="040506030A0602020202" pitchFamily="82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70AD47"/>
    <a:srgbClr val="191966"/>
    <a:srgbClr val="FF9B9B"/>
    <a:srgbClr val="E39A07"/>
    <a:srgbClr val="FCDB9A"/>
    <a:srgbClr val="FDE9C2"/>
    <a:srgbClr val="EB9421"/>
    <a:srgbClr val="EE853E"/>
    <a:srgbClr val="E66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17" autoAdjust="0"/>
    <p:restoredTop sz="50772" autoAdjust="0"/>
  </p:normalViewPr>
  <p:slideViewPr>
    <p:cSldViewPr snapToGrid="0" snapToObjects="1">
      <p:cViewPr varScale="1">
        <p:scale>
          <a:sx n="25" d="100"/>
          <a:sy n="25" d="100"/>
        </p:scale>
        <p:origin x="1411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1301" y="-518"/>
      </p:cViewPr>
      <p:guideLst>
        <p:guide orient="horz" pos="3108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6042" cy="45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9384" y="0"/>
            <a:ext cx="2896042" cy="45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711"/>
            <a:ext cx="2896042" cy="53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7" rIns="91412" bIns="45707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9384" y="9371711"/>
            <a:ext cx="2896042" cy="53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7" rIns="91412" bIns="4570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D5B2662-5C46-4449-83ED-4CE0528C409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8883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878" cy="49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885" y="0"/>
            <a:ext cx="2919878" cy="49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5538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9258" y="4687019"/>
            <a:ext cx="4937248" cy="444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6363"/>
            <a:ext cx="2919878" cy="49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7" rIns="91412" bIns="45707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885" y="9376363"/>
            <a:ext cx="2919878" cy="49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7" rIns="91412" bIns="4570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37AA204-107A-4CEB-BDD8-B9FD6F53F30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71416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A663D8-E9CA-4C48-908D-52478CEAE055}" type="slidenum">
              <a:rPr lang="es-ES" smtClean="0"/>
              <a:pPr>
                <a:defRPr/>
              </a:pPr>
              <a:t>1</a:t>
            </a:fld>
            <a:endParaRPr lang="es-ES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z="14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621691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b="0" noProof="0" dirty="0" smtClean="0"/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9pPr>
          </a:lstStyle>
          <a:p>
            <a:fld id="{DC96A8EB-7785-4FC2-8C5D-0E7CEFBD0D0E}" type="slidenum">
              <a:rPr lang="es-ES_tradnl" sz="1200" i="0">
                <a:latin typeface="Times New Roman" panose="02020603050405020304" pitchFamily="18" charset="0"/>
              </a:rPr>
              <a:pPr/>
              <a:t>10</a:t>
            </a:fld>
            <a:endParaRPr lang="es-ES_tradnl" sz="1200" i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79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0" baseline="0" noProof="0" dirty="0" smtClean="0">
              <a:effectLst/>
            </a:endParaRPr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9pPr>
          </a:lstStyle>
          <a:p>
            <a:fld id="{AF9FE95D-FA36-40F2-BE73-FEB1A720793E}" type="slidenum">
              <a:rPr lang="es-ES_tradnl" sz="1200" i="0">
                <a:latin typeface="Times New Roman" panose="02020603050405020304" pitchFamily="18" charset="0"/>
              </a:rPr>
              <a:pPr/>
              <a:t>11</a:t>
            </a:fld>
            <a:endParaRPr lang="es-ES_tradnl" sz="1200" i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299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26099A-65F4-47B8-88A3-CBA120C6EA4E}" type="slidenum">
              <a:rPr lang="es-ES" smtClean="0"/>
              <a:pPr>
                <a:defRPr/>
              </a:pPr>
              <a:t>12</a:t>
            </a:fld>
            <a:endParaRPr lang="es-E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58825"/>
            <a:ext cx="4951412" cy="3714750"/>
          </a:xfrm>
          <a:solidFill>
            <a:srgbClr val="FFFFFF"/>
          </a:solidFill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842" y="4696324"/>
            <a:ext cx="4905828" cy="447069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b="0" baseline="0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74330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95C8CF-D91E-4318-A451-2788C32F37E1}" type="slidenum">
              <a:rPr lang="es-ES_tradnl" smtClean="0"/>
              <a:pPr>
                <a:defRPr/>
              </a:pPr>
              <a:t>13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1824848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noProof="0" dirty="0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95C8CF-D91E-4318-A451-2788C32F37E1}" type="slidenum">
              <a:rPr lang="es-ES_tradnl" smtClean="0"/>
              <a:pPr>
                <a:defRPr/>
              </a:pPr>
              <a:t>14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1928009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aseline="0" noProof="0" dirty="0" smtClean="0">
              <a:solidFill>
                <a:srgbClr val="191966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9pPr>
          </a:lstStyle>
          <a:p>
            <a:fld id="{AF9FE95D-FA36-40F2-BE73-FEB1A720793E}" type="slidenum">
              <a:rPr lang="es-ES_tradnl" sz="1200" i="0">
                <a:latin typeface="Times New Roman" panose="02020603050405020304" pitchFamily="18" charset="0"/>
              </a:rPr>
              <a:pPr/>
              <a:t>15</a:t>
            </a:fld>
            <a:endParaRPr lang="es-ES_tradnl" sz="1200" i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12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26099A-65F4-47B8-88A3-CBA120C6EA4E}" type="slidenum">
              <a:rPr lang="es-ES" smtClean="0"/>
              <a:pPr>
                <a:defRPr/>
              </a:pPr>
              <a:t>16</a:t>
            </a:fld>
            <a:endParaRPr lang="es-E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58825"/>
            <a:ext cx="4951412" cy="3714750"/>
          </a:xfrm>
          <a:solidFill>
            <a:srgbClr val="FFFFFF"/>
          </a:solidFill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842" y="4696324"/>
            <a:ext cx="4905828" cy="447069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i="0" noProof="0" dirty="0" smtClean="0">
              <a:solidFill>
                <a:srgbClr val="191966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85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fontAlgn="auto">
              <a:spcBef>
                <a:spcPct val="20000"/>
              </a:spcBef>
              <a:spcAft>
                <a:spcPts val="0"/>
              </a:spcAft>
              <a:buNone/>
            </a:pPr>
            <a:endParaRPr lang="en-GB" sz="1200" i="0" noProof="0" dirty="0">
              <a:solidFill>
                <a:srgbClr val="191966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95C8CF-D91E-4318-A451-2788C32F37E1}" type="slidenum">
              <a:rPr lang="es-ES_tradnl" smtClean="0"/>
              <a:pPr>
                <a:defRPr/>
              </a:pPr>
              <a:t>17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507021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noProof="0" dirty="0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95C8CF-D91E-4318-A451-2788C32F37E1}" type="slidenum">
              <a:rPr lang="es-ES_tradnl" smtClean="0"/>
              <a:pPr>
                <a:defRPr/>
              </a:pPr>
              <a:t>18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2681430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noProof="0" dirty="0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95C8CF-D91E-4318-A451-2788C32F37E1}" type="slidenum">
              <a:rPr lang="es-ES_tradnl" smtClean="0"/>
              <a:pPr>
                <a:defRPr/>
              </a:pPr>
              <a:t>19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364362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26099A-65F4-47B8-88A3-CBA120C6EA4E}" type="slidenum">
              <a:rPr lang="es-ES" smtClean="0"/>
              <a:pPr>
                <a:defRPr/>
              </a:pPr>
              <a:t>2</a:t>
            </a:fld>
            <a:endParaRPr lang="es-E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58825"/>
            <a:ext cx="4951412" cy="3714750"/>
          </a:xfrm>
          <a:solidFill>
            <a:srgbClr val="FFFFFF"/>
          </a:solidFill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842" y="4696324"/>
            <a:ext cx="4905828" cy="447069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b="0" baseline="0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61952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26099A-65F4-47B8-88A3-CBA120C6EA4E}" type="slidenum">
              <a:rPr lang="es-ES" smtClean="0"/>
              <a:pPr>
                <a:defRPr/>
              </a:pPr>
              <a:t>20</a:t>
            </a:fld>
            <a:endParaRPr lang="es-E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58825"/>
            <a:ext cx="4951412" cy="3714750"/>
          </a:xfrm>
          <a:solidFill>
            <a:srgbClr val="FFFFFF"/>
          </a:solidFill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842" y="4696324"/>
            <a:ext cx="4905828" cy="447069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59804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noProof="0" dirty="0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95C8CF-D91E-4318-A451-2788C32F37E1}" type="slidenum">
              <a:rPr lang="es-ES_tradnl" smtClean="0"/>
              <a:pPr>
                <a:defRPr/>
              </a:pPr>
              <a:t>21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2989004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D37CAD-7E7C-4EDF-B867-36689B9B6217}" type="slidenum">
              <a:rPr lang="es-ES" smtClean="0"/>
              <a:pPr>
                <a:defRPr/>
              </a:pPr>
              <a:t>22</a:t>
            </a:fld>
            <a:endParaRPr lang="es-E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33425"/>
            <a:ext cx="4768850" cy="3576638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0254" y="4528847"/>
            <a:ext cx="4658803" cy="431252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7587" tIns="43793" rIns="87587" bIns="43793"/>
          <a:lstStyle/>
          <a:p>
            <a:pPr defTabSz="874713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150131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26099A-65F4-47B8-88A3-CBA120C6EA4E}" type="slidenum">
              <a:rPr lang="es-ES" smtClean="0"/>
              <a:pPr>
                <a:defRPr/>
              </a:pPr>
              <a:t>3</a:t>
            </a:fld>
            <a:endParaRPr lang="es-E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58825"/>
            <a:ext cx="4951412" cy="3714750"/>
          </a:xfrm>
          <a:solidFill>
            <a:srgbClr val="FFFFFF"/>
          </a:solidFill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842" y="4696324"/>
            <a:ext cx="4905828" cy="447069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0" baseline="0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77927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xfrm>
            <a:off x="624840" y="4687019"/>
            <a:ext cx="5463540" cy="4442781"/>
          </a:xfrm>
          <a:noFill/>
          <a:ln/>
        </p:spPr>
        <p:txBody>
          <a:bodyPr/>
          <a:lstStyle/>
          <a:p>
            <a:endParaRPr lang="en-US" sz="1200" i="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95C8CF-D91E-4318-A451-2788C32F37E1}" type="slidenum">
              <a:rPr lang="es-ES_tradnl" smtClean="0"/>
              <a:pPr>
                <a:defRPr/>
              </a:pPr>
              <a:t>4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3163211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xfrm>
            <a:off x="290513" y="4496519"/>
            <a:ext cx="6143625" cy="4442781"/>
          </a:xfrm>
          <a:noFill/>
          <a:ln/>
        </p:spPr>
        <p:txBody>
          <a:bodyPr/>
          <a:lstStyle/>
          <a:p>
            <a:pPr marL="0" indent="0">
              <a:lnSpc>
                <a:spcPts val="3000"/>
              </a:lnSpc>
              <a:buNone/>
              <a:defRPr/>
            </a:pPr>
            <a:endParaRPr lang="en-GB" noProof="0" dirty="0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95C8CF-D91E-4318-A451-2788C32F37E1}" type="slidenum">
              <a:rPr lang="es-ES_tradnl" smtClean="0"/>
              <a:pPr>
                <a:defRPr/>
              </a:pPr>
              <a:t>5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4200582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xfrm>
            <a:off x="290513" y="4496519"/>
            <a:ext cx="6143625" cy="4442781"/>
          </a:xfrm>
          <a:noFill/>
          <a:ln/>
        </p:spPr>
        <p:txBody>
          <a:bodyPr/>
          <a:lstStyle/>
          <a:p>
            <a:pPr marL="0" indent="0">
              <a:lnSpc>
                <a:spcPts val="3000"/>
              </a:lnSpc>
              <a:buFont typeface="Arial" panose="020B0604020202020204" pitchFamily="34" charset="0"/>
              <a:buNone/>
              <a:defRPr/>
            </a:pPr>
            <a:endParaRPr lang="en-GB" sz="1200" baseline="0" noProof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95C8CF-D91E-4318-A451-2788C32F37E1}" type="slidenum">
              <a:rPr lang="es-ES_tradnl" smtClean="0"/>
              <a:pPr>
                <a:defRPr/>
              </a:pPr>
              <a:t>6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3931368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26099A-65F4-47B8-88A3-CBA120C6EA4E}" type="slidenum">
              <a:rPr lang="es-ES" smtClean="0"/>
              <a:pPr>
                <a:defRPr/>
              </a:pPr>
              <a:t>7</a:t>
            </a:fld>
            <a:endParaRPr lang="es-E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58825"/>
            <a:ext cx="4951412" cy="3714750"/>
          </a:xfrm>
          <a:solidFill>
            <a:srgbClr val="FFFFFF"/>
          </a:solidFill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842" y="4696324"/>
            <a:ext cx="4905828" cy="447069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b="0" baseline="0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2798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95C8CF-D91E-4318-A451-2788C32F37E1}" type="slidenum">
              <a:rPr lang="es-ES_tradnl" smtClean="0"/>
              <a:pPr>
                <a:defRPr/>
              </a:pPr>
              <a:t>8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2963943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b="0" noProof="0" dirty="0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95C8CF-D91E-4318-A451-2788C32F37E1}" type="slidenum">
              <a:rPr lang="es-ES_tradnl" smtClean="0"/>
              <a:pPr>
                <a:defRPr/>
              </a:pPr>
              <a:t>9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296394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8868" y="6334159"/>
            <a:ext cx="524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2FD56D-11EB-4FAB-B19E-F03D453AC65D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53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8868" y="6334159"/>
            <a:ext cx="524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2FD56D-11EB-4FAB-B19E-F03D453AC65D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57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57467"/>
          </a:xfrm>
          <a:prstGeom prst="rect">
            <a:avLst/>
          </a:prstGeom>
        </p:spPr>
        <p:txBody>
          <a:bodyPr/>
          <a:lstStyle>
            <a:lvl1pPr algn="r">
              <a:defRPr sz="2800"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6348" y="1395786"/>
            <a:ext cx="8090452" cy="388189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latin typeface="+mn-lt"/>
                <a:cs typeface="Arial" pitchFamily="34" charset="0"/>
              </a:defRPr>
            </a:lvl1pPr>
            <a:lvl2pPr marL="0" indent="0">
              <a:buFont typeface="Arial" panose="020B0604020202020204" pitchFamily="34" charset="0"/>
              <a:buNone/>
              <a:defRPr>
                <a:latin typeface="+mn-lt"/>
                <a:cs typeface="Arial" pitchFamily="34" charset="0"/>
              </a:defRPr>
            </a:lvl2pPr>
            <a:lvl3pPr marL="444500" indent="-228600"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8868" y="6334159"/>
            <a:ext cx="524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2FD56D-11EB-4FAB-B19E-F03D453AC65D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3338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8868" y="6334159"/>
            <a:ext cx="524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2FD56D-11EB-4FAB-B19E-F03D453AC65D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3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3.gif"/><Relationship Id="rId3" Type="http://schemas.openxmlformats.org/officeDocument/2006/relationships/notesSlide" Target="../notesSlides/notesSlide13.xml"/><Relationship Id="rId7" Type="http://schemas.microsoft.com/office/2007/relationships/hdphoto" Target="../media/hdphoto2.wdp"/><Relationship Id="rId12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5.gif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4.png"/><Relationship Id="rId1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4.xml"/><Relationship Id="rId7" Type="http://schemas.microsoft.com/office/2007/relationships/hdphoto" Target="../media/hdphoto2.wdp"/><Relationship Id="rId12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.png"/><Relationship Id="rId12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oleObject" Target="../embeddings/oleObject14.bin"/><Relationship Id="rId10" Type="http://schemas.microsoft.com/office/2007/relationships/hdphoto" Target="../media/hdphoto1.wdp"/><Relationship Id="rId4" Type="http://schemas.openxmlformats.org/officeDocument/2006/relationships/image" Target="../media/image17.emf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6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7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8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9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20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2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4.xml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5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7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8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9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37521" y="1"/>
            <a:ext cx="9160789" cy="6857999"/>
            <a:chOff x="0" y="0"/>
            <a:chExt cx="9160789" cy="6857999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3" y="0"/>
              <a:ext cx="9147346" cy="6857999"/>
            </a:xfrm>
            <a:prstGeom prst="rect">
              <a:avLst/>
            </a:prstGeom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57724" cy="685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Imagen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225" y="375971"/>
              <a:ext cx="4226205" cy="83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54200" y="1462450"/>
            <a:ext cx="6683375" cy="224666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2800" b="1" i="0" dirty="0" smtClean="0">
                <a:solidFill>
                  <a:srgbClr val="800000"/>
                </a:solidFill>
                <a:latin typeface="+mn-lt"/>
                <a:ea typeface="+mj-ea"/>
                <a:cs typeface="Times New Roman" pitchFamily="18" charset="0"/>
              </a:rPr>
              <a:t>Multi-source tools for assessing the users’ needs &amp; perception on statistical quality. The Spanish experience.</a:t>
            </a:r>
            <a:br>
              <a:rPr lang="en-GB" sz="2800" b="1" i="0" dirty="0" smtClean="0">
                <a:solidFill>
                  <a:srgbClr val="800000"/>
                </a:solidFill>
                <a:latin typeface="+mn-lt"/>
                <a:ea typeface="+mj-ea"/>
                <a:cs typeface="Times New Roman" pitchFamily="18" charset="0"/>
              </a:rPr>
            </a:br>
            <a:endParaRPr lang="en-GB" sz="2800" b="1" i="0" dirty="0" smtClean="0">
              <a:solidFill>
                <a:srgbClr val="800000"/>
              </a:solidFill>
              <a:latin typeface="+mn-lt"/>
              <a:ea typeface="+mj-ea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2000" b="1" i="0" dirty="0" smtClean="0">
                <a:solidFill>
                  <a:srgbClr val="800000"/>
                </a:solidFill>
                <a:latin typeface="+mn-lt"/>
                <a:ea typeface="+mj-ea"/>
                <a:cs typeface="Times New Roman" pitchFamily="18" charset="0"/>
              </a:rPr>
              <a:t>European Conference on Quality in Official Statistics (Q2014)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2000" b="1" i="0" dirty="0" smtClean="0">
                <a:solidFill>
                  <a:srgbClr val="800000"/>
                </a:solidFill>
                <a:latin typeface="+mn-lt"/>
                <a:ea typeface="+mj-ea"/>
                <a:cs typeface="Times New Roman" pitchFamily="18" charset="0"/>
              </a:rPr>
              <a:t>Vienna, Austria 3-5 June 2014.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GB" sz="1800" b="1" i="0" dirty="0">
              <a:solidFill>
                <a:srgbClr val="800000"/>
              </a:solidFill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9" name="6 Subtítulo"/>
          <p:cNvSpPr txBox="1">
            <a:spLocks/>
          </p:cNvSpPr>
          <p:nvPr/>
        </p:nvSpPr>
        <p:spPr bwMode="auto">
          <a:xfrm>
            <a:off x="4767420" y="4304013"/>
            <a:ext cx="4098271" cy="161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sz="2000" b="1" i="0" dirty="0" smtClean="0">
                <a:solidFill>
                  <a:srgbClr val="002060"/>
                </a:solidFill>
                <a:latin typeface="+mn-lt"/>
              </a:rPr>
              <a:t>Agustín Cañada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sz="2000" b="1" i="0" dirty="0" smtClean="0">
                <a:solidFill>
                  <a:srgbClr val="002060"/>
                </a:solidFill>
                <a:latin typeface="+mn-lt"/>
              </a:rPr>
              <a:t>Luisa Muñoz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sz="2000" b="1" i="0" dirty="0" smtClean="0">
                <a:solidFill>
                  <a:srgbClr val="002060"/>
                </a:solidFill>
                <a:latin typeface="+mn-lt"/>
              </a:rPr>
              <a:t>María González-de-Zulueta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Quality Unit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Spanish Statistical Office (INE)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sz="2000" i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1751458" y="6283299"/>
            <a:ext cx="7125413" cy="407062"/>
          </a:xfrm>
          <a:prstGeom prst="rect">
            <a:avLst/>
          </a:prstGeom>
          <a:solidFill>
            <a:srgbClr val="FFF5E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GB" sz="2000" kern="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(With the help of the Dissemination and Press departments of INE)</a:t>
            </a:r>
          </a:p>
        </p:txBody>
      </p:sp>
    </p:spTree>
    <p:extLst>
      <p:ext uri="{BB962C8B-B14F-4D97-AF65-F5344CB8AC3E}">
        <p14:creationId xmlns:p14="http://schemas.microsoft.com/office/powerpoint/2010/main" val="1682157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8"/>
          <p:cNvSpPr>
            <a:spLocks noGrp="1"/>
          </p:cNvSpPr>
          <p:nvPr>
            <p:ph type="sldNum" sz="quarter" idx="4"/>
          </p:nvPr>
        </p:nvSpPr>
        <p:spPr>
          <a:xfrm>
            <a:off x="8348868" y="6433015"/>
            <a:ext cx="524289" cy="365125"/>
          </a:xfrm>
        </p:spPr>
        <p:txBody>
          <a:bodyPr/>
          <a:lstStyle/>
          <a:p>
            <a:fld id="{232FD56D-11EB-4FAB-B19E-F03D453AC65D}" type="slidenum">
              <a:rPr lang="en-GB" smtClean="0">
                <a:latin typeface="Calibri" panose="020F0502020204030204" pitchFamily="34" charset="0"/>
              </a:rPr>
              <a:pPr/>
              <a:t>10</a:t>
            </a:fld>
            <a:endParaRPr lang="en-GB">
              <a:latin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59" y="1351478"/>
            <a:ext cx="8932844" cy="5400948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99060" y="6373017"/>
            <a:ext cx="1691640" cy="298241"/>
            <a:chOff x="1406136" y="5244200"/>
            <a:chExt cx="6583526" cy="1136280"/>
          </a:xfrm>
        </p:grpSpPr>
        <p:graphicFrame>
          <p:nvGraphicFramePr>
            <p:cNvPr id="14" name="Objeto 5"/>
            <p:cNvGraphicFramePr>
              <a:graphicFrameLocks noChangeAspect="1"/>
            </p:cNvGraphicFramePr>
            <p:nvPr>
              <p:extLst/>
            </p:nvPr>
          </p:nvGraphicFramePr>
          <p:xfrm>
            <a:off x="1406136" y="5341805"/>
            <a:ext cx="839224" cy="941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41" r:id="rId5" imgW="0" imgH="0" progId="">
                    <p:embed/>
                  </p:oleObj>
                </mc:Choice>
                <mc:Fallback>
                  <p:oleObj r:id="rId5" imgW="0" imgH="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136" y="5341805"/>
                          <a:ext cx="839224" cy="94106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5" name="Imagen 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 trans="59000" detail="4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360" y="5244200"/>
              <a:ext cx="5744302" cy="113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792103" y="232063"/>
            <a:ext cx="8229600" cy="73059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2400" b="1" i="1" noProof="0" dirty="0" smtClean="0">
                <a:solidFill>
                  <a:srgbClr val="1919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2013 User S.S. Assessment of Relevance:  "</a:t>
            </a:r>
            <a:r>
              <a:rPr lang="en-US" sz="2400" b="1" i="1" dirty="0" smtClean="0">
                <a:solidFill>
                  <a:srgbClr val="1919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en-US" sz="2400" b="1" i="1" dirty="0">
                <a:solidFill>
                  <a:srgbClr val="1919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available official statistics meet your priority data needs?"</a:t>
            </a:r>
            <a:endParaRPr lang="en-GB" sz="2400" b="1" i="1" noProof="0" dirty="0" smtClean="0">
              <a:solidFill>
                <a:srgbClr val="19196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dondear rectángulo de esquina diagonal 3"/>
          <p:cNvSpPr/>
          <p:nvPr/>
        </p:nvSpPr>
        <p:spPr>
          <a:xfrm>
            <a:off x="1001361" y="267480"/>
            <a:ext cx="7743463" cy="692504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796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ortar rectángulo de esquina sencilla 17"/>
          <p:cNvSpPr/>
          <p:nvPr/>
        </p:nvSpPr>
        <p:spPr>
          <a:xfrm>
            <a:off x="483695" y="3887597"/>
            <a:ext cx="8116294" cy="2235765"/>
          </a:xfrm>
          <a:prstGeom prst="snip1Rect">
            <a:avLst/>
          </a:prstGeom>
          <a:solidFill>
            <a:srgbClr val="FFD3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ortar rectángulo de esquina sencilla 8"/>
          <p:cNvSpPr/>
          <p:nvPr/>
        </p:nvSpPr>
        <p:spPr>
          <a:xfrm>
            <a:off x="483695" y="1431483"/>
            <a:ext cx="8116294" cy="2394068"/>
          </a:xfrm>
          <a:prstGeom prst="snip1Rect">
            <a:avLst/>
          </a:prstGeom>
          <a:solidFill>
            <a:srgbClr val="E2E9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68100" y="208195"/>
            <a:ext cx="7731889" cy="65231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ts val="2800"/>
              </a:lnSpc>
              <a:defRPr/>
            </a:pPr>
            <a:r>
              <a:rPr lang="en-GB" sz="2400" b="1" dirty="0" smtClean="0">
                <a:solidFill>
                  <a:srgbClr val="191966"/>
                </a:solidFill>
                <a:latin typeface="Calibri" panose="020F0502020204030204" pitchFamily="34" charset="0"/>
                <a:ea typeface="+mj-ea"/>
              </a:rPr>
              <a:t>2013 User Satisfaction Survey: "What statistics would interest you but are currently not available?"</a:t>
            </a:r>
            <a:endParaRPr lang="en-GB" sz="2400" b="1" dirty="0">
              <a:solidFill>
                <a:srgbClr val="191966"/>
              </a:solidFill>
              <a:latin typeface="Calibri" panose="020F0502020204030204" pitchFamily="34" charset="0"/>
              <a:ea typeface="+mj-ea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2FD56D-11EB-4FAB-B19E-F03D453AC65D}" type="slidenum">
              <a:rPr lang="en-GB" smtClean="0">
                <a:solidFill>
                  <a:srgbClr val="191966"/>
                </a:solidFill>
                <a:latin typeface="Calibri" panose="020F0502020204030204" pitchFamily="34" charset="0"/>
              </a:rPr>
              <a:pPr/>
              <a:t>11</a:t>
            </a:fld>
            <a:endParaRPr lang="en-GB">
              <a:solidFill>
                <a:srgbClr val="191966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4 Tabla"/>
          <p:cNvGraphicFramePr>
            <a:graphicFrameLocks noGrp="1"/>
          </p:cNvGraphicFramePr>
          <p:nvPr>
            <p:extLst/>
          </p:nvPr>
        </p:nvGraphicFramePr>
        <p:xfrm>
          <a:off x="5273757" y="1458045"/>
          <a:ext cx="2636972" cy="2353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6249"/>
                <a:gridCol w="780723"/>
              </a:tblGrid>
              <a:tr h="294165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noProof="0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619" marR="7619" marT="762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6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noProof="0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Services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noProof="0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22 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619" marR="7619" marT="762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416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noProof="0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Labour Market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noProof="0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16 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619" marR="7619" marT="7622" marB="0" anchor="b"/>
                </a:tc>
              </a:tr>
              <a:tr h="29416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noProof="0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National Accounts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noProof="0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14 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619" marR="7619" marT="7622" marB="0" anchor="b"/>
                </a:tc>
              </a:tr>
              <a:tr h="29416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noProof="0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Social S.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noProof="0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11 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619" marR="7619" marT="7622" marB="0" anchor="b"/>
                </a:tc>
              </a:tr>
              <a:tr h="29416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noProof="0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Population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noProof="0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6 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619" marR="7619" marT="7622" marB="0" anchor="b"/>
                </a:tc>
              </a:tr>
              <a:tr h="29416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noProof="0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 Others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noProof="0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31 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619" marR="7619" marT="762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65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619" marR="7619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noProof="0" dirty="0" smtClean="0"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100 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7619" marR="7619" marT="762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2 Marcador de contenido"/>
          <p:cNvSpPr txBox="1">
            <a:spLocks/>
          </p:cNvSpPr>
          <p:nvPr/>
        </p:nvSpPr>
        <p:spPr>
          <a:xfrm>
            <a:off x="483695" y="4449555"/>
            <a:ext cx="8505087" cy="2539432"/>
          </a:xfrm>
          <a:prstGeom prst="rect">
            <a:avLst/>
          </a:prstGeom>
        </p:spPr>
        <p:txBody>
          <a:bodyPr/>
          <a:lstStyle/>
          <a:p>
            <a:pPr marL="266700" indent="-2667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2200" b="1" i="0" kern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Additional breakdowns</a:t>
            </a:r>
            <a:r>
              <a:rPr lang="en-GB" sz="2200" i="0" kern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: variables, geographical areas, time disaggregation…</a:t>
            </a:r>
          </a:p>
          <a:p>
            <a:pPr marL="266700" indent="-2667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2200" b="1" i="0" kern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Request on new data</a:t>
            </a:r>
            <a:r>
              <a:rPr lang="en-GB" sz="2200" i="0" kern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 as a consequence of the economic recession: Construction, Real Estate Markets, Housing prices, Mortgages…</a:t>
            </a:r>
            <a:endParaRPr lang="en-GB" sz="2200" i="0" kern="0" dirty="0">
              <a:solidFill>
                <a:srgbClr val="19196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3696" y="1423835"/>
            <a:ext cx="3220558" cy="83099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GB" sz="2400" i="0" u="sng" kern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Distribution of requests  by </a:t>
            </a:r>
            <a:r>
              <a:rPr lang="en-GB" sz="2400" b="1" i="0" u="sng" kern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Statistical subject</a:t>
            </a:r>
            <a:endParaRPr lang="en-GB" sz="2200" b="1" i="0" kern="0" dirty="0">
              <a:solidFill>
                <a:srgbClr val="191966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99060" y="6373017"/>
            <a:ext cx="1691640" cy="298241"/>
            <a:chOff x="1406136" y="5244200"/>
            <a:chExt cx="6583526" cy="1136280"/>
          </a:xfrm>
        </p:grpSpPr>
        <p:graphicFrame>
          <p:nvGraphicFramePr>
            <p:cNvPr id="12" name="Objeto 5"/>
            <p:cNvGraphicFramePr>
              <a:graphicFrameLocks noChangeAspect="1"/>
            </p:cNvGraphicFramePr>
            <p:nvPr>
              <p:extLst/>
            </p:nvPr>
          </p:nvGraphicFramePr>
          <p:xfrm>
            <a:off x="1406136" y="5341805"/>
            <a:ext cx="839224" cy="941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528" r:id="rId4" imgW="0" imgH="0" progId="">
                    <p:embed/>
                  </p:oleObj>
                </mc:Choice>
                <mc:Fallback>
                  <p:oleObj r:id="rId4" imgW="0" imgH="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136" y="5341805"/>
                          <a:ext cx="839224" cy="94106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" name="Imagen 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 trans="59000" detail="4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360" y="5244200"/>
              <a:ext cx="5744302" cy="113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ángulo 3"/>
          <p:cNvSpPr/>
          <p:nvPr/>
        </p:nvSpPr>
        <p:spPr>
          <a:xfrm>
            <a:off x="483695" y="3887597"/>
            <a:ext cx="4572000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GB" sz="2400" i="0" u="sng" kern="0" dirty="0">
                <a:solidFill>
                  <a:srgbClr val="191966"/>
                </a:solidFill>
                <a:latin typeface="Calibri" panose="020F0502020204030204" pitchFamily="34" charset="0"/>
              </a:rPr>
              <a:t>Distribution of requests </a:t>
            </a:r>
            <a:r>
              <a:rPr lang="en-GB" sz="2400" b="1" i="0" u="sng" kern="0" dirty="0">
                <a:solidFill>
                  <a:srgbClr val="191966"/>
                </a:solidFill>
                <a:latin typeface="Calibri" panose="020F0502020204030204" pitchFamily="34" charset="0"/>
              </a:rPr>
              <a:t>per type</a:t>
            </a:r>
          </a:p>
        </p:txBody>
      </p:sp>
      <p:sp>
        <p:nvSpPr>
          <p:cNvPr id="15" name="Redondear rectángulo de esquina diagonal 14"/>
          <p:cNvSpPr/>
          <p:nvPr/>
        </p:nvSpPr>
        <p:spPr>
          <a:xfrm>
            <a:off x="856526" y="246102"/>
            <a:ext cx="7743463" cy="692504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981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fondo1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20847" y="137888"/>
            <a:ext cx="7575509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GB" sz="2800" b="1" i="1" noProof="0" dirty="0" smtClean="0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Multi-source tools for assessing users’ needs 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879548" y="1200757"/>
            <a:ext cx="7794552" cy="3803043"/>
          </a:xfrm>
          <a:prstGeom prst="rect">
            <a:avLst/>
          </a:prstGeom>
          <a:noFill/>
          <a:ln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Tools for assessing Users' views &amp; needs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User 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Satisfaction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Surveys. </a:t>
            </a:r>
            <a:endParaRPr lang="en-GB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400" b="1" dirty="0" smtClean="0">
              <a:solidFill>
                <a:srgbClr val="8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en-GB" b="1" noProof="0" dirty="0" smtClean="0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means for assessing users’ perceptions &amp; needs. </a:t>
            </a:r>
          </a:p>
          <a:p>
            <a:pPr>
              <a:buFont typeface="+mj-lt"/>
              <a:buAutoNum type="arabicPeriod"/>
            </a:pPr>
            <a:endParaRPr lang="en-GB" sz="400" b="1" noProof="0" dirty="0" smtClean="0">
              <a:solidFill>
                <a:srgbClr val="8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noProof="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Users' views&amp; needs as an input to the INE's  Statistical Plans.</a:t>
            </a:r>
          </a:p>
          <a:p>
            <a:pPr>
              <a:buFont typeface="+mj-lt"/>
              <a:buAutoNum type="arabicPeriod"/>
            </a:pPr>
            <a:endParaRPr lang="en-GB" sz="400" b="1" noProof="0" dirty="0" smtClean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en-GB" b="1" noProof="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Final remarks: Future challenges].</a:t>
            </a:r>
            <a:endParaRPr lang="en-GB" b="1" noProof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 preferRelativeResize="0">
            <a:picLocks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85019"/>
            <a:ext cx="2794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1784553" y="5663381"/>
            <a:ext cx="5451985" cy="738448"/>
            <a:chOff x="1406136" y="5244200"/>
            <a:chExt cx="6583526" cy="1136280"/>
          </a:xfrm>
        </p:grpSpPr>
        <p:graphicFrame>
          <p:nvGraphicFramePr>
            <p:cNvPr id="11" name="Objeto 5"/>
            <p:cNvGraphicFramePr>
              <a:graphicFrameLocks noChangeAspect="1"/>
            </p:cNvGraphicFramePr>
            <p:nvPr>
              <p:extLst/>
            </p:nvPr>
          </p:nvGraphicFramePr>
          <p:xfrm>
            <a:off x="1406136" y="5341805"/>
            <a:ext cx="839224" cy="941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916" r:id="rId8" imgW="0" imgH="0" progId="">
                    <p:embed/>
                  </p:oleObj>
                </mc:Choice>
                <mc:Fallback>
                  <p:oleObj r:id="rId8" imgW="0" imgH="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136" y="5341805"/>
                          <a:ext cx="839224" cy="94106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" name="Imagen 9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 trans="59000" detail="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360" y="5244200"/>
              <a:ext cx="5744302" cy="113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298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ortar y redondear rectángulo de esquina sencilla 25"/>
          <p:cNvSpPr/>
          <p:nvPr/>
        </p:nvSpPr>
        <p:spPr>
          <a:xfrm>
            <a:off x="1133878" y="3779375"/>
            <a:ext cx="3466803" cy="1352108"/>
          </a:xfrm>
          <a:prstGeom prst="snipRoundRect">
            <a:avLst/>
          </a:prstGeom>
          <a:solidFill>
            <a:srgbClr val="70AD47">
              <a:alpha val="27059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2E9F6"/>
              </a:solidFill>
            </a:endParaRPr>
          </a:p>
        </p:txBody>
      </p:sp>
      <p:pic>
        <p:nvPicPr>
          <p:cNvPr id="7" name="Picture 13" descr="fondo1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 preferRelativeResize="0">
            <a:picLocks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45243"/>
            <a:ext cx="2794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2FD56D-11EB-4FAB-B19E-F03D453AC65D}" type="slidenum">
              <a:rPr lang="en-GB" i="0" smtClean="0">
                <a:solidFill>
                  <a:srgbClr val="191966"/>
                </a:solidFill>
                <a:latin typeface="Calibri" panose="020F0502020204030204" pitchFamily="34" charset="0"/>
              </a:rPr>
              <a:pPr/>
              <a:t>13</a:t>
            </a:fld>
            <a:endParaRPr lang="en-GB" i="0" dirty="0">
              <a:solidFill>
                <a:srgbClr val="191966"/>
              </a:solidFill>
              <a:latin typeface="Calibri" panose="020F0502020204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74055" y="29368"/>
            <a:ext cx="7995890" cy="557213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  <a:r>
              <a:rPr lang="en-GB" sz="2400" b="1" noProof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 Assessing Users' views &amp; needs: other tools</a:t>
            </a:r>
            <a:endParaRPr lang="en-GB" sz="2500" b="1" noProof="0" dirty="0">
              <a:solidFill>
                <a:srgbClr val="191966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99060" y="6373017"/>
            <a:ext cx="1691640" cy="298241"/>
            <a:chOff x="1406136" y="5244200"/>
            <a:chExt cx="6583526" cy="1136280"/>
          </a:xfrm>
        </p:grpSpPr>
        <p:graphicFrame>
          <p:nvGraphicFramePr>
            <p:cNvPr id="11" name="Objeto 5"/>
            <p:cNvGraphicFramePr>
              <a:graphicFrameLocks noChangeAspect="1"/>
            </p:cNvGraphicFramePr>
            <p:nvPr>
              <p:extLst/>
            </p:nvPr>
          </p:nvGraphicFramePr>
          <p:xfrm>
            <a:off x="1406136" y="5341805"/>
            <a:ext cx="839224" cy="941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9748" r:id="rId8" imgW="0" imgH="0" progId="">
                    <p:embed/>
                  </p:oleObj>
                </mc:Choice>
                <mc:Fallback>
                  <p:oleObj r:id="rId8" imgW="0" imgH="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136" y="5341805"/>
                          <a:ext cx="839224" cy="94106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5" name="Imagen 9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 trans="59000" detail="4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360" y="5244200"/>
              <a:ext cx="5744302" cy="113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2 Marcador de contenido"/>
          <p:cNvSpPr txBox="1">
            <a:spLocks/>
          </p:cNvSpPr>
          <p:nvPr/>
        </p:nvSpPr>
        <p:spPr>
          <a:xfrm>
            <a:off x="3426990" y="2695201"/>
            <a:ext cx="2168633" cy="361944"/>
          </a:xfrm>
          <a:prstGeom prst="rect">
            <a:avLst/>
          </a:prstGeom>
          <a:solidFill>
            <a:schemeClr val="accent6">
              <a:lumMod val="20000"/>
              <a:lumOff val="80000"/>
              <a:alpha val="89803"/>
            </a:schemeClr>
          </a:solidFill>
          <a:ln>
            <a:noFill/>
          </a:ln>
        </p:spPr>
        <p:txBody>
          <a:bodyPr wrap="square" lIns="70409" tIns="35204" rIns="70409" bIns="35204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sz="2100" dirty="0" smtClean="0">
                <a:solidFill>
                  <a:srgbClr val="191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13.600 followers</a:t>
            </a: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3618208" y="1078617"/>
            <a:ext cx="4075700" cy="1234491"/>
          </a:xfrm>
          <a:prstGeom prst="rect">
            <a:avLst/>
          </a:prstGeom>
          <a:noFill/>
          <a:ln>
            <a:noFill/>
          </a:ln>
        </p:spPr>
        <p:txBody>
          <a:bodyPr wrap="square" lIns="70409" tIns="35204" rIns="70409" bIns="35204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sz="2100" dirty="0" smtClean="0">
                <a:solidFill>
                  <a:srgbClr val="191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2013: 10 million visits.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2100" dirty="0" smtClean="0">
                <a:solidFill>
                  <a:srgbClr val="191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m. pages.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2100" dirty="0" smtClean="0">
                <a:solidFill>
                  <a:srgbClr val="191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m. data consultations.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2100" dirty="0" smtClean="0">
                <a:solidFill>
                  <a:srgbClr val="191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m. applications requested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0" y="948187"/>
            <a:ext cx="2321405" cy="159182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55" y="2654304"/>
            <a:ext cx="529992" cy="52999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57" y="2636602"/>
            <a:ext cx="1047877" cy="45160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8" name="2 Marcador de contenido"/>
          <p:cNvSpPr txBox="1">
            <a:spLocks/>
          </p:cNvSpPr>
          <p:nvPr/>
        </p:nvSpPr>
        <p:spPr>
          <a:xfrm>
            <a:off x="6878344" y="2690641"/>
            <a:ext cx="1994814" cy="361944"/>
          </a:xfrm>
          <a:prstGeom prst="rect">
            <a:avLst/>
          </a:prstGeom>
          <a:solidFill>
            <a:schemeClr val="accent6">
              <a:lumMod val="20000"/>
              <a:lumOff val="80000"/>
              <a:alpha val="89803"/>
            </a:schemeClr>
          </a:solidFill>
          <a:ln>
            <a:noFill/>
          </a:ln>
        </p:spPr>
        <p:txBody>
          <a:bodyPr wrap="square" lIns="70409" tIns="35204" rIns="70409" bIns="35204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sz="2100" dirty="0" smtClean="0">
                <a:solidFill>
                  <a:srgbClr val="191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58.000 visitors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05" y="3980317"/>
            <a:ext cx="682684" cy="951207"/>
          </a:xfrm>
          <a:prstGeom prst="rect">
            <a:avLst/>
          </a:prstGeom>
        </p:spPr>
      </p:pic>
      <p:sp>
        <p:nvSpPr>
          <p:cNvPr id="20" name="2 Marcador de contenido"/>
          <p:cNvSpPr txBox="1">
            <a:spLocks/>
          </p:cNvSpPr>
          <p:nvPr/>
        </p:nvSpPr>
        <p:spPr>
          <a:xfrm>
            <a:off x="1184723" y="3754051"/>
            <a:ext cx="3415958" cy="1225258"/>
          </a:xfrm>
          <a:prstGeom prst="rect">
            <a:avLst/>
          </a:prstGeom>
          <a:noFill/>
          <a:ln>
            <a:noFill/>
          </a:ln>
        </p:spPr>
        <p:txBody>
          <a:bodyPr wrap="square" lIns="70409" tIns="35204" rIns="70409" bIns="35204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lang="en-US" sz="2100" dirty="0" smtClean="0">
                <a:solidFill>
                  <a:srgbClr val="191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Support service:</a:t>
            </a:r>
          </a:p>
          <a:p>
            <a:pPr marL="0" indent="0"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lang="en-US" sz="2100" dirty="0" smtClean="0">
                <a:solidFill>
                  <a:srgbClr val="191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9.325 requests </a:t>
            </a:r>
          </a:p>
          <a:p>
            <a:pPr marL="0" indent="0"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lang="en-US" sz="2100" dirty="0" smtClean="0">
                <a:solidFill>
                  <a:srgbClr val="191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4.671 customised requests</a:t>
            </a:r>
          </a:p>
        </p:txBody>
      </p:sp>
      <p:sp>
        <p:nvSpPr>
          <p:cNvPr id="21" name="Cerrar llave 20"/>
          <p:cNvSpPr/>
          <p:nvPr/>
        </p:nvSpPr>
        <p:spPr>
          <a:xfrm>
            <a:off x="4600681" y="3425202"/>
            <a:ext cx="444500" cy="196375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2 Marcador de contenido"/>
          <p:cNvSpPr txBox="1">
            <a:spLocks/>
          </p:cNvSpPr>
          <p:nvPr/>
        </p:nvSpPr>
        <p:spPr>
          <a:xfrm>
            <a:off x="5267045" y="3368196"/>
            <a:ext cx="3018043" cy="2020761"/>
          </a:xfrm>
          <a:prstGeom prst="rect">
            <a:avLst/>
          </a:prstGeom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en-GB" i="0" dirty="0" smtClean="0">
                <a:solidFill>
                  <a:srgbClr val="191966"/>
                </a:solidFill>
                <a:cs typeface="Arial" panose="020B0604020202020204" pitchFamily="34" charset="0"/>
              </a:rPr>
              <a:t>These </a:t>
            </a:r>
            <a:r>
              <a:rPr lang="en-GB" i="0" dirty="0" smtClean="0">
                <a:solidFill>
                  <a:srgbClr val="191966"/>
                </a:solidFill>
              </a:rPr>
              <a:t>requests provide </a:t>
            </a:r>
            <a:r>
              <a:rPr lang="en-GB" i="0" dirty="0" smtClean="0">
                <a:solidFill>
                  <a:srgbClr val="191966"/>
                </a:solidFill>
                <a:cs typeface="Arial" panose="020B0604020202020204" pitchFamily="34" charset="0"/>
              </a:rPr>
              <a:t>feedback from users.</a:t>
            </a:r>
          </a:p>
        </p:txBody>
      </p:sp>
      <p:cxnSp>
        <p:nvCxnSpPr>
          <p:cNvPr id="24" name="3 Conector recto de flecha"/>
          <p:cNvCxnSpPr/>
          <p:nvPr/>
        </p:nvCxnSpPr>
        <p:spPr bwMode="auto">
          <a:xfrm>
            <a:off x="2211861" y="2281956"/>
            <a:ext cx="0" cy="1464134"/>
          </a:xfrm>
          <a:prstGeom prst="straightConnector1">
            <a:avLst/>
          </a:prstGeom>
          <a:noFill/>
          <a:ln w="444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5" name="Recortar y redondear rectángulo de esquina sencilla 24"/>
          <p:cNvSpPr/>
          <p:nvPr/>
        </p:nvSpPr>
        <p:spPr>
          <a:xfrm>
            <a:off x="3541403" y="927350"/>
            <a:ext cx="4075700" cy="1376952"/>
          </a:xfrm>
          <a:prstGeom prst="snipRoundRect">
            <a:avLst/>
          </a:prstGeom>
          <a:solidFill>
            <a:srgbClr val="70AD47">
              <a:alpha val="27059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2E9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2" grpId="0" animBg="1"/>
      <p:bldP spid="13" grpId="0" uiExpand="1" build="allAtOnce"/>
      <p:bldP spid="18" grpId="0" animBg="1"/>
      <p:bldP spid="20" grpId="0"/>
      <p:bldP spid="21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fondo1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 preferRelativeResize="0">
            <a:picLocks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45243"/>
            <a:ext cx="2794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2FD56D-11EB-4FAB-B19E-F03D453AC65D}" type="slidenum">
              <a:rPr lang="en-GB" i="0" smtClean="0">
                <a:solidFill>
                  <a:srgbClr val="191966"/>
                </a:solidFill>
                <a:latin typeface="Calibri" panose="020F0502020204030204" pitchFamily="34" charset="0"/>
              </a:rPr>
              <a:pPr/>
              <a:t>14</a:t>
            </a:fld>
            <a:endParaRPr lang="en-GB" i="0" dirty="0">
              <a:solidFill>
                <a:srgbClr val="191966"/>
              </a:solidFill>
              <a:latin typeface="Calibri" panose="020F0502020204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74055" y="29368"/>
            <a:ext cx="7995890" cy="557213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  <a:r>
              <a:rPr lang="en-GB" sz="2400" b="1" noProof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 Assessing Users' views &amp; needs: other tools</a:t>
            </a:r>
            <a:endParaRPr lang="en-GB" sz="2500" b="1" noProof="0" dirty="0">
              <a:solidFill>
                <a:srgbClr val="191966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99060" y="6373017"/>
            <a:ext cx="1691640" cy="298241"/>
            <a:chOff x="1406136" y="5244200"/>
            <a:chExt cx="6583526" cy="1136280"/>
          </a:xfrm>
        </p:grpSpPr>
        <p:graphicFrame>
          <p:nvGraphicFramePr>
            <p:cNvPr id="11" name="Objeto 5"/>
            <p:cNvGraphicFramePr>
              <a:graphicFrameLocks noChangeAspect="1"/>
            </p:cNvGraphicFramePr>
            <p:nvPr>
              <p:extLst/>
            </p:nvPr>
          </p:nvGraphicFramePr>
          <p:xfrm>
            <a:off x="1406136" y="5341805"/>
            <a:ext cx="839224" cy="941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55" r:id="rId8" imgW="0" imgH="0" progId="">
                    <p:embed/>
                  </p:oleObj>
                </mc:Choice>
                <mc:Fallback>
                  <p:oleObj r:id="rId8" imgW="0" imgH="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136" y="5341805"/>
                          <a:ext cx="839224" cy="94106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5" name="Imagen 9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 trans="59000" detail="4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360" y="5244200"/>
              <a:ext cx="5744302" cy="113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Marcador de contenido 4"/>
          <p:cNvSpPr txBox="1">
            <a:spLocks/>
          </p:cNvSpPr>
          <p:nvPr/>
        </p:nvSpPr>
        <p:spPr>
          <a:xfrm>
            <a:off x="5473018" y="2129176"/>
            <a:ext cx="3403600" cy="2659204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GB" sz="2400" i="0" smtClean="0">
                <a:solidFill>
                  <a:srgbClr val="191966"/>
                </a:solidFill>
                <a:latin typeface="Calibri" panose="020F0502020204030204" pitchFamily="34" charset="0"/>
              </a:rPr>
              <a:t>INE's impact on the media: conventional methodologies (through specialised companies) to measure audiences and the impact on the media. </a:t>
            </a:r>
            <a:endParaRPr lang="en-GB" sz="2400" i="0" dirty="0">
              <a:solidFill>
                <a:srgbClr val="191966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Marcador de contenido 3"/>
          <p:cNvSpPr txBox="1">
            <a:spLocks/>
          </p:cNvSpPr>
          <p:nvPr/>
        </p:nvSpPr>
        <p:spPr>
          <a:xfrm>
            <a:off x="968374" y="866776"/>
            <a:ext cx="7286625" cy="4984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i="0" smtClean="0">
                <a:solidFill>
                  <a:srgbClr val="002060"/>
                </a:solidFill>
                <a:latin typeface="Calibri" panose="020F0502020204030204" pitchFamily="34" charset="0"/>
              </a:rPr>
              <a:t>New ways: INE’s impact on the media</a:t>
            </a:r>
            <a:endParaRPr lang="en-GB" sz="2400" i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292" y="1814825"/>
            <a:ext cx="5057179" cy="34655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453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232FD56D-11EB-4FAB-B19E-F03D453AC65D}" type="slidenum">
              <a:rPr lang="en-GB">
                <a:latin typeface="Calibri" panose="020F0502020204030204" pitchFamily="34" charset="0"/>
              </a:rPr>
              <a:pPr/>
              <a:t>15</a:t>
            </a:fld>
            <a:endParaRPr lang="en-GB">
              <a:latin typeface="Calibri" panose="020F050202020403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4294967295"/>
          </p:nvPr>
        </p:nvSpPr>
        <p:spPr>
          <a:xfrm>
            <a:off x="968374" y="866776"/>
            <a:ext cx="7286625" cy="4984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GB" sz="2400" noProof="0" smtClean="0">
                <a:solidFill>
                  <a:srgbClr val="002060"/>
                </a:solidFill>
                <a:latin typeface="Calibri" panose="020F0502020204030204" pitchFamily="34" charset="0"/>
              </a:rPr>
              <a:t>New ways: INE’s impact on the media</a:t>
            </a:r>
            <a:endParaRPr lang="en-GB" sz="2400" noProof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494" y="1560034"/>
            <a:ext cx="4538663" cy="435387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2" name="Grupo 11"/>
          <p:cNvGrpSpPr/>
          <p:nvPr/>
        </p:nvGrpSpPr>
        <p:grpSpPr>
          <a:xfrm>
            <a:off x="99060" y="6373017"/>
            <a:ext cx="1691640" cy="298241"/>
            <a:chOff x="1406136" y="5244200"/>
            <a:chExt cx="6583526" cy="1136280"/>
          </a:xfrm>
        </p:grpSpPr>
        <p:graphicFrame>
          <p:nvGraphicFramePr>
            <p:cNvPr id="13" name="Obje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3196520"/>
                </p:ext>
              </p:extLst>
            </p:nvPr>
          </p:nvGraphicFramePr>
          <p:xfrm>
            <a:off x="1406136" y="5341805"/>
            <a:ext cx="839224" cy="941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039" r:id="rId5" imgW="0" imgH="0" progId="">
                    <p:embed/>
                  </p:oleObj>
                </mc:Choice>
                <mc:Fallback>
                  <p:oleObj r:id="rId5" imgW="0" imgH="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136" y="5341805"/>
                          <a:ext cx="839224" cy="94106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" name="Imagen 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 trans="59000" detail="4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360" y="5244200"/>
              <a:ext cx="5744302" cy="113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Marcador de contenido 4"/>
          <p:cNvSpPr txBox="1">
            <a:spLocks/>
          </p:cNvSpPr>
          <p:nvPr/>
        </p:nvSpPr>
        <p:spPr>
          <a:xfrm>
            <a:off x="733430" y="1684324"/>
            <a:ext cx="3472809" cy="4229587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Since July 2012, a new methodology is being developed: it intends to get a </a:t>
            </a:r>
            <a:r>
              <a:rPr lang="en-GB" sz="2400" b="1" i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better approach of the impact of INE news.</a:t>
            </a:r>
            <a: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  </a:t>
            </a:r>
            <a:b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</a:rPr>
            </a:br>
            <a:endParaRPr lang="en-GB" sz="2400" i="0" dirty="0" smtClean="0">
              <a:solidFill>
                <a:srgbClr val="191966"/>
              </a:solidFill>
              <a:latin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 i="0" dirty="0"/>
          </a:p>
        </p:txBody>
      </p:sp>
      <p:sp>
        <p:nvSpPr>
          <p:cNvPr id="18" name="Rectángulo 17"/>
          <p:cNvSpPr/>
          <p:nvPr/>
        </p:nvSpPr>
        <p:spPr>
          <a:xfrm>
            <a:off x="733430" y="3736972"/>
            <a:ext cx="3340731" cy="2114794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sz="2400" i="0" dirty="0">
                <a:solidFill>
                  <a:srgbClr val="191966"/>
                </a:solidFill>
                <a:latin typeface="Calibri" panose="020F0502020204030204" pitchFamily="34" charset="0"/>
                <a:cs typeface="+mn-cs"/>
              </a:rPr>
              <a:t>This is accomplished by including </a:t>
            </a:r>
            <a:r>
              <a:rPr lang="en-GB" sz="2400" b="1" i="0" dirty="0">
                <a:solidFill>
                  <a:srgbClr val="191966"/>
                </a:solidFill>
                <a:latin typeface="Calibri" panose="020F0502020204030204" pitchFamily="34" charset="0"/>
                <a:cs typeface="+mn-cs"/>
              </a:rPr>
              <a:t>indicators of media’s preference </a:t>
            </a:r>
            <a:r>
              <a:rPr lang="en-GB" sz="2400" i="0" dirty="0">
                <a:solidFill>
                  <a:srgbClr val="191966"/>
                </a:solidFill>
                <a:latin typeface="Calibri" panose="020F0502020204030204" pitchFamily="34" charset="0"/>
                <a:cs typeface="+mn-cs"/>
              </a:rPr>
              <a:t>about the different types of statistics in terms of </a:t>
            </a:r>
            <a: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  <a:cs typeface="+mn-cs"/>
              </a:rPr>
              <a:t>visibility.</a:t>
            </a:r>
            <a:r>
              <a:rPr lang="es-ES" sz="2400" i="0" dirty="0" smtClean="0">
                <a:solidFill>
                  <a:srgbClr val="191966"/>
                </a:solidFill>
                <a:latin typeface="Calibri" panose="020F0502020204030204" pitchFamily="34" charset="0"/>
                <a:cs typeface="+mn-cs"/>
              </a:rPr>
              <a:t> </a:t>
            </a:r>
            <a:endParaRPr lang="es-ES" sz="2400" i="0" dirty="0">
              <a:solidFill>
                <a:srgbClr val="191966"/>
              </a:solidFill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14" name="Picture 13" descr="fondo1"/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 preferRelativeResize="0">
            <a:picLocks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45243"/>
            <a:ext cx="2794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 Título"/>
          <p:cNvSpPr txBox="1">
            <a:spLocks/>
          </p:cNvSpPr>
          <p:nvPr/>
        </p:nvSpPr>
        <p:spPr>
          <a:xfrm>
            <a:off x="574055" y="29368"/>
            <a:ext cx="7995890" cy="5572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en-GB" sz="2400" b="1" i="0" smtClean="0">
                <a:solidFill>
                  <a:srgbClr val="002060"/>
                </a:solidFill>
                <a:latin typeface="Calibri" panose="020F0502020204030204" pitchFamily="34" charset="0"/>
              </a:rPr>
              <a:t>2. Assessing Users' views &amp; needs: other tools</a:t>
            </a:r>
            <a:endParaRPr lang="en-GB" sz="2500" b="1" i="0" dirty="0">
              <a:solidFill>
                <a:srgbClr val="191966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723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fondo1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20847" y="137888"/>
            <a:ext cx="7575509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GB" sz="2800" b="1" i="1" noProof="0" dirty="0" smtClean="0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Multi-source tools for assessing users’ needs 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879548" y="1200757"/>
            <a:ext cx="7794552" cy="3803043"/>
          </a:xfrm>
          <a:prstGeom prst="rect">
            <a:avLst/>
          </a:prstGeom>
          <a:noFill/>
          <a:ln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Tools for assessing Users' views &amp; needs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User 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Satisfaction Surveys. </a:t>
            </a:r>
          </a:p>
          <a:p>
            <a:pPr marL="514350" indent="-514350">
              <a:buFont typeface="+mj-lt"/>
              <a:buAutoNum type="arabicPeriod"/>
            </a:pPr>
            <a:endParaRPr lang="en-GB" sz="400" b="1" dirty="0">
              <a:solidFill>
                <a:srgbClr val="8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Other means for assessing users’ perceptions &amp; needs.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GB" sz="400" b="1" noProof="0" dirty="0" smtClean="0">
              <a:solidFill>
                <a:srgbClr val="8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Users' views&amp; needs as an input to the INE's  Statistical Plans.</a:t>
            </a:r>
          </a:p>
          <a:p>
            <a:pPr>
              <a:buFont typeface="+mj-lt"/>
              <a:buAutoNum type="arabicPeriod"/>
            </a:pPr>
            <a:endParaRPr lang="en-GB" sz="400" b="1" noProof="0" dirty="0" smtClean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en-GB" b="1" noProof="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Final remarks: Future challenges].</a:t>
            </a:r>
            <a:endParaRPr lang="en-GB" b="1" noProof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 preferRelativeResize="0">
            <a:picLocks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85019"/>
            <a:ext cx="2794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1784553" y="5663381"/>
            <a:ext cx="5451985" cy="738448"/>
            <a:chOff x="1406136" y="5244200"/>
            <a:chExt cx="6583526" cy="1136280"/>
          </a:xfrm>
        </p:grpSpPr>
        <p:graphicFrame>
          <p:nvGraphicFramePr>
            <p:cNvPr id="11" name="Objeto 5"/>
            <p:cNvGraphicFramePr>
              <a:graphicFrameLocks noChangeAspect="1"/>
            </p:cNvGraphicFramePr>
            <p:nvPr>
              <p:extLst/>
            </p:nvPr>
          </p:nvGraphicFramePr>
          <p:xfrm>
            <a:off x="1406136" y="5341805"/>
            <a:ext cx="839224" cy="941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767" r:id="rId8" imgW="0" imgH="0" progId="">
                    <p:embed/>
                  </p:oleObj>
                </mc:Choice>
                <mc:Fallback>
                  <p:oleObj r:id="rId8" imgW="0" imgH="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136" y="5341805"/>
                          <a:ext cx="839224" cy="94106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" name="Imagen 9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 trans="59000" detail="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360" y="5244200"/>
              <a:ext cx="5744302" cy="113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118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fondo1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 preferRelativeResize="0">
            <a:picLocks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45243"/>
            <a:ext cx="2794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2FD56D-11EB-4FAB-B19E-F03D453AC65D}" type="slidenum">
              <a:rPr lang="en-GB" i="0" smtClean="0">
                <a:solidFill>
                  <a:srgbClr val="191966"/>
                </a:solidFill>
                <a:latin typeface="Calibri" panose="020F0502020204030204" pitchFamily="34" charset="0"/>
              </a:rPr>
              <a:pPr/>
              <a:t>17</a:t>
            </a:fld>
            <a:endParaRPr lang="en-GB" i="0">
              <a:solidFill>
                <a:srgbClr val="191966"/>
              </a:solidFill>
              <a:latin typeface="Calibri" panose="020F0502020204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877268" y="0"/>
            <a:ext cx="7995890" cy="557213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algn="r">
              <a:defRPr/>
            </a:pPr>
            <a:r>
              <a:rPr lang="en-GB" sz="2600" b="1" noProof="0" smtClean="0">
                <a:solidFill>
                  <a:srgbClr val="002060"/>
                </a:solidFill>
                <a:latin typeface="Calibri" panose="020F0502020204030204" pitchFamily="34" charset="0"/>
              </a:rPr>
              <a:t>3. Users' needs as an input for INE' Statistical Plan</a:t>
            </a:r>
            <a:endParaRPr lang="en-GB" sz="2600" b="1" noProof="0">
              <a:solidFill>
                <a:srgbClr val="191966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571500" y="857677"/>
            <a:ext cx="8301657" cy="4642791"/>
          </a:xfrm>
          <a:prstGeom prst="rect">
            <a:avLst/>
          </a:prstGeom>
          <a:ln>
            <a:solidFill>
              <a:srgbClr val="191966"/>
            </a:solidFill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ct val="20000"/>
              </a:spcBef>
              <a:spcAft>
                <a:spcPts val="0"/>
              </a:spcAft>
              <a:buNone/>
            </a:pPr>
            <a:r>
              <a:rPr lang="en-GB" sz="2400" i="0" u="sng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Users' needs are taken on board in the INE action plans</a:t>
            </a:r>
            <a: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:</a:t>
            </a:r>
          </a:p>
          <a:p>
            <a:pPr marL="0" indent="0" fontAlgn="auto">
              <a:spcBef>
                <a:spcPct val="20000"/>
              </a:spcBef>
              <a:spcAft>
                <a:spcPts val="0"/>
              </a:spcAft>
              <a:buNone/>
            </a:pPr>
            <a:endParaRPr lang="en-GB" sz="2400" i="0" dirty="0" smtClean="0">
              <a:solidFill>
                <a:srgbClr val="19196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fontAlgn="auto">
              <a:spcBef>
                <a:spcPct val="20000"/>
              </a:spcBef>
              <a:spcAft>
                <a:spcPts val="0"/>
              </a:spcAft>
              <a:buNone/>
            </a:pPr>
            <a: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1) </a:t>
            </a:r>
            <a:r>
              <a:rPr lang="en-GB" sz="2400" b="1" i="0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User information </a:t>
            </a:r>
            <a: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(USS + other tools) as input in the INE Plans </a:t>
            </a:r>
          </a:p>
          <a:p>
            <a:pPr marL="0" indent="0" fontAlgn="auto">
              <a:spcBef>
                <a:spcPct val="20000"/>
              </a:spcBef>
              <a:spcAft>
                <a:spcPts val="0"/>
              </a:spcAft>
              <a:buNone/>
            </a:pPr>
            <a: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- 2010 USS: 2013-2016 Plan. </a:t>
            </a:r>
          </a:p>
          <a:p>
            <a:pPr marL="0" indent="0" fontAlgn="auto">
              <a:spcBef>
                <a:spcPct val="20000"/>
              </a:spcBef>
              <a:spcAft>
                <a:spcPts val="0"/>
              </a:spcAft>
              <a:buNone/>
            </a:pPr>
            <a: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- 2013 USS: 2017-2020 Plan (ongoing)</a:t>
            </a:r>
          </a:p>
          <a:p>
            <a:pPr marL="0" indent="0" fontAlgn="auto">
              <a:spcBef>
                <a:spcPct val="20000"/>
              </a:spcBef>
              <a:spcAft>
                <a:spcPts val="0"/>
              </a:spcAft>
              <a:buNone/>
            </a:pPr>
            <a:endParaRPr lang="en-GB" sz="2400" i="0" dirty="0" smtClean="0">
              <a:solidFill>
                <a:srgbClr val="19196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fontAlgn="auto">
              <a:spcBef>
                <a:spcPct val="20000"/>
              </a:spcBef>
              <a:spcAft>
                <a:spcPts val="0"/>
              </a:spcAft>
              <a:buNone/>
            </a:pPr>
            <a:endParaRPr lang="en-GB" sz="2400" i="0" dirty="0" smtClean="0">
              <a:solidFill>
                <a:srgbClr val="19196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fontAlgn="auto">
              <a:spcBef>
                <a:spcPct val="20000"/>
              </a:spcBef>
              <a:spcAft>
                <a:spcPts val="0"/>
              </a:spcAft>
              <a:buNone/>
            </a:pPr>
            <a: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2) </a:t>
            </a:r>
            <a:r>
              <a:rPr lang="en-GB" sz="2400" b="1" i="0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Users' representatives </a:t>
            </a:r>
            <a: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participate in the committees and bodies in charge of coordinating and approving Statistical plans</a:t>
            </a:r>
            <a:endParaRPr lang="en-GB" sz="2400" i="0" dirty="0">
              <a:solidFill>
                <a:srgbClr val="191966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99060" y="6373017"/>
            <a:ext cx="1691640" cy="298241"/>
            <a:chOff x="1406136" y="5244200"/>
            <a:chExt cx="6583526" cy="1136280"/>
          </a:xfrm>
        </p:grpSpPr>
        <p:graphicFrame>
          <p:nvGraphicFramePr>
            <p:cNvPr id="11" name="Obje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3196520"/>
                </p:ext>
              </p:extLst>
            </p:nvPr>
          </p:nvGraphicFramePr>
          <p:xfrm>
            <a:off x="1406136" y="5341805"/>
            <a:ext cx="839224" cy="941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398" r:id="rId8" imgW="0" imgH="0" progId="">
                    <p:embed/>
                  </p:oleObj>
                </mc:Choice>
                <mc:Fallback>
                  <p:oleObj r:id="rId8" imgW="0" imgH="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136" y="5341805"/>
                          <a:ext cx="839224" cy="94106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5" name="Imagen 9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 trans="59000" detail="4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360" y="5244200"/>
              <a:ext cx="5744302" cy="113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906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fondo1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 preferRelativeResize="0">
            <a:picLocks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45243"/>
            <a:ext cx="2794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2FD56D-11EB-4FAB-B19E-F03D453AC65D}" type="slidenum">
              <a:rPr lang="en-GB" i="0" smtClean="0">
                <a:solidFill>
                  <a:srgbClr val="191966"/>
                </a:solidFill>
                <a:latin typeface="Calibri" panose="020F0502020204030204" pitchFamily="34" charset="0"/>
              </a:rPr>
              <a:pPr/>
              <a:t>18</a:t>
            </a:fld>
            <a:endParaRPr lang="en-GB" i="0">
              <a:solidFill>
                <a:srgbClr val="191966"/>
              </a:solidFill>
              <a:latin typeface="Calibri" panose="020F0502020204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877268" y="0"/>
            <a:ext cx="7995890" cy="557213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algn="r">
              <a:defRPr/>
            </a:pPr>
            <a:r>
              <a:rPr lang="en-GB" sz="2600" b="1" noProof="0" smtClean="0">
                <a:solidFill>
                  <a:srgbClr val="002060"/>
                </a:solidFill>
                <a:latin typeface="Calibri" panose="020F0502020204030204" pitchFamily="34" charset="0"/>
              </a:rPr>
              <a:t>3. Users' needs as an input for INE' Statistical Plan</a:t>
            </a:r>
            <a:endParaRPr lang="en-GB" sz="2600" b="1" noProof="0">
              <a:solidFill>
                <a:srgbClr val="191966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2" name="Marcador de número de diapositiva 12"/>
          <p:cNvSpPr txBox="1">
            <a:spLocks/>
          </p:cNvSpPr>
          <p:nvPr/>
        </p:nvSpPr>
        <p:spPr>
          <a:xfrm>
            <a:off x="8348868" y="6334159"/>
            <a:ext cx="524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 kern="1200">
                <a:solidFill>
                  <a:schemeClr val="tx1"/>
                </a:solidFill>
                <a:latin typeface="Playbill" panose="040506030A0602020202" pitchFamily="82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 kern="1200">
                <a:solidFill>
                  <a:schemeClr val="tx1"/>
                </a:solidFill>
                <a:latin typeface="Playbill" panose="040506030A0602020202" pitchFamily="82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 kern="1200">
                <a:solidFill>
                  <a:schemeClr val="tx1"/>
                </a:solidFill>
                <a:latin typeface="Playbill" panose="040506030A0602020202" pitchFamily="82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 kern="1200">
                <a:solidFill>
                  <a:schemeClr val="tx1"/>
                </a:solidFill>
                <a:latin typeface="Playbill" panose="040506030A0602020202" pitchFamily="82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600" i="1" kern="1200">
                <a:solidFill>
                  <a:schemeClr val="tx1"/>
                </a:solidFill>
                <a:latin typeface="Playbill" panose="040506030A0602020202" pitchFamily="82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600" i="1" kern="1200">
                <a:solidFill>
                  <a:schemeClr val="tx1"/>
                </a:solidFill>
                <a:latin typeface="Playbill" panose="040506030A0602020202" pitchFamily="82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600" i="1" kern="1200">
                <a:solidFill>
                  <a:schemeClr val="tx1"/>
                </a:solidFill>
                <a:latin typeface="Playbill" panose="040506030A0602020202" pitchFamily="82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600" i="1" kern="1200">
                <a:solidFill>
                  <a:schemeClr val="tx1"/>
                </a:solidFill>
                <a:latin typeface="Playbill" panose="040506030A0602020202" pitchFamily="82" charset="0"/>
                <a:ea typeface="+mn-ea"/>
                <a:cs typeface="Arial" panose="020B0604020202020204" pitchFamily="34" charset="0"/>
              </a:defRPr>
            </a:lvl9pPr>
          </a:lstStyle>
          <a:p>
            <a:fld id="{232FD56D-11EB-4FAB-B19E-F03D453AC65D}" type="slidenum">
              <a:rPr lang="en-GB" smtClean="0">
                <a:latin typeface="Calibri" panose="020F0502020204030204" pitchFamily="34" charset="0"/>
              </a:rPr>
              <a:pPr/>
              <a:t>18</a:t>
            </a:fld>
            <a:endParaRPr lang="en-GB">
              <a:latin typeface="Calibri" panose="020F0502020204030204" pitchFamily="34" charset="0"/>
            </a:endParaRPr>
          </a:p>
        </p:txBody>
      </p:sp>
      <p:sp>
        <p:nvSpPr>
          <p:cNvPr id="13" name="CuadroTexto 3"/>
          <p:cNvSpPr txBox="1"/>
          <p:nvPr/>
        </p:nvSpPr>
        <p:spPr>
          <a:xfrm>
            <a:off x="88330" y="2740101"/>
            <a:ext cx="167487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0" smtClean="0">
                <a:latin typeface="Calibri" panose="020F0502020204030204" pitchFamily="34" charset="0"/>
              </a:rPr>
              <a:t>User Surveys</a:t>
            </a:r>
            <a:endParaRPr lang="en-GB" sz="2000" i="0">
              <a:latin typeface="Calibri" panose="020F0502020204030204" pitchFamily="34" charset="0"/>
            </a:endParaRPr>
          </a:p>
        </p:txBody>
      </p:sp>
      <p:sp>
        <p:nvSpPr>
          <p:cNvPr id="14" name="CuadroTexto 5"/>
          <p:cNvSpPr txBox="1"/>
          <p:nvPr/>
        </p:nvSpPr>
        <p:spPr>
          <a:xfrm>
            <a:off x="103373" y="3414872"/>
            <a:ext cx="16111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i="0" smtClean="0">
                <a:latin typeface="Calibri" panose="020F0502020204030204" pitchFamily="34" charset="0"/>
              </a:rPr>
              <a:t>Other tools</a:t>
            </a:r>
            <a:endParaRPr lang="en-GB" sz="1800" i="0">
              <a:latin typeface="Calibri" panose="020F0502020204030204" pitchFamily="34" charset="0"/>
            </a:endParaRPr>
          </a:p>
        </p:txBody>
      </p:sp>
      <p:sp>
        <p:nvSpPr>
          <p:cNvPr id="15" name="CuadroTexto 6"/>
          <p:cNvSpPr txBox="1"/>
          <p:nvPr/>
        </p:nvSpPr>
        <p:spPr>
          <a:xfrm>
            <a:off x="2478155" y="3064190"/>
            <a:ext cx="1730336" cy="104655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2000" i="0">
                <a:solidFill>
                  <a:schemeClr val="dk1"/>
                </a:solidFill>
                <a:latin typeface="Calibri" panose="020F0502020204030204" pitchFamily="34" charset="0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r>
              <a:rPr lang="en-GB"/>
              <a:t>Draft </a:t>
            </a:r>
            <a:r>
              <a:rPr lang="en-GB" smtClean="0"/>
              <a:t>Statistical  Plan</a:t>
            </a:r>
            <a:endParaRPr lang="en-GB"/>
          </a:p>
        </p:txBody>
      </p:sp>
      <p:sp>
        <p:nvSpPr>
          <p:cNvPr id="16" name="CuadroTexto 7"/>
          <p:cNvSpPr txBox="1"/>
          <p:nvPr/>
        </p:nvSpPr>
        <p:spPr>
          <a:xfrm>
            <a:off x="7101953" y="3081051"/>
            <a:ext cx="1668869" cy="104655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2000" i="0">
                <a:latin typeface="Arial" panose="020B0604020202020204" pitchFamily="34" charset="0"/>
              </a:defRPr>
            </a:lvl1pPr>
          </a:lstStyle>
          <a:p>
            <a:r>
              <a:rPr lang="en-GB" b="1">
                <a:latin typeface="Calibri" panose="020F0502020204030204" pitchFamily="34" charset="0"/>
              </a:rPr>
              <a:t>Statistical Plan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72936" y="4015059"/>
            <a:ext cx="171046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i="0" smtClean="0">
                <a:latin typeface="Calibri" panose="020F0502020204030204" pitchFamily="34" charset="0"/>
              </a:rPr>
              <a:t>European Union regulations and plans</a:t>
            </a:r>
            <a:endParaRPr lang="en-GB" sz="1800" i="0">
              <a:latin typeface="Calibri" panose="020F0502020204030204" pitchFamily="34" charset="0"/>
            </a:endParaRPr>
          </a:p>
        </p:txBody>
      </p:sp>
      <p:cxnSp>
        <p:nvCxnSpPr>
          <p:cNvPr id="18" name="3 Conector recto de flecha"/>
          <p:cNvCxnSpPr>
            <a:stCxn id="15" idx="3"/>
            <a:endCxn id="16" idx="1"/>
          </p:cNvCxnSpPr>
          <p:nvPr/>
        </p:nvCxnSpPr>
        <p:spPr bwMode="auto">
          <a:xfrm>
            <a:off x="4208491" y="3587467"/>
            <a:ext cx="2893462" cy="16861"/>
          </a:xfrm>
          <a:prstGeom prst="straightConnector1">
            <a:avLst/>
          </a:prstGeom>
          <a:noFill/>
          <a:ln w="444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3 Conector recto de flecha"/>
          <p:cNvCxnSpPr>
            <a:stCxn id="17" idx="3"/>
          </p:cNvCxnSpPr>
          <p:nvPr/>
        </p:nvCxnSpPr>
        <p:spPr bwMode="auto">
          <a:xfrm flipV="1">
            <a:off x="1783401" y="3882305"/>
            <a:ext cx="721462" cy="594419"/>
          </a:xfrm>
          <a:prstGeom prst="straightConnector1">
            <a:avLst/>
          </a:prstGeom>
          <a:noFill/>
          <a:ln w="444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3 Conector recto de flecha"/>
          <p:cNvCxnSpPr>
            <a:stCxn id="13" idx="3"/>
          </p:cNvCxnSpPr>
          <p:nvPr/>
        </p:nvCxnSpPr>
        <p:spPr bwMode="auto">
          <a:xfrm>
            <a:off x="1763207" y="2940156"/>
            <a:ext cx="779590" cy="417739"/>
          </a:xfrm>
          <a:prstGeom prst="straightConnector1">
            <a:avLst/>
          </a:prstGeom>
          <a:noFill/>
          <a:ln w="444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3 Conector recto de flecha"/>
          <p:cNvCxnSpPr>
            <a:stCxn id="14" idx="3"/>
            <a:endCxn id="15" idx="1"/>
          </p:cNvCxnSpPr>
          <p:nvPr/>
        </p:nvCxnSpPr>
        <p:spPr bwMode="auto">
          <a:xfrm flipV="1">
            <a:off x="1714503" y="3587467"/>
            <a:ext cx="763652" cy="12071"/>
          </a:xfrm>
          <a:prstGeom prst="straightConnector1">
            <a:avLst/>
          </a:prstGeom>
          <a:noFill/>
          <a:ln w="444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5" name="CuadroTexto 24"/>
          <p:cNvSpPr txBox="1"/>
          <p:nvPr/>
        </p:nvSpPr>
        <p:spPr>
          <a:xfrm>
            <a:off x="6998581" y="4795220"/>
            <a:ext cx="187457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i="0" dirty="0" smtClean="0">
                <a:latin typeface="Calibri" panose="020F0502020204030204" pitchFamily="34" charset="0"/>
              </a:rPr>
              <a:t>High </a:t>
            </a:r>
            <a:r>
              <a:rPr lang="en-GB" sz="2000" b="1" i="0" dirty="0">
                <a:latin typeface="Calibri" panose="020F0502020204030204" pitchFamily="34" charset="0"/>
              </a:rPr>
              <a:t>Council on Statistics </a:t>
            </a:r>
            <a:endParaRPr lang="en-GB" sz="2000" b="1" i="0" dirty="0" smtClean="0">
              <a:latin typeface="Calibri" panose="020F0502020204030204" pitchFamily="34" charset="0"/>
            </a:endParaRPr>
          </a:p>
          <a:p>
            <a:pPr algn="ctr"/>
            <a:r>
              <a:rPr lang="en-GB" sz="2000" b="1" u="sng" dirty="0" smtClean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2274154" y="4791314"/>
            <a:ext cx="213028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i="0" dirty="0" smtClean="0">
                <a:latin typeface="Calibri" panose="020F0502020204030204" pitchFamily="34" charset="0"/>
              </a:rPr>
              <a:t>Expert Committee </a:t>
            </a:r>
            <a:r>
              <a:rPr lang="en-GB" sz="2000" b="1" i="0" dirty="0">
                <a:latin typeface="Calibri" panose="020F0502020204030204" pitchFamily="34" charset="0"/>
              </a:rPr>
              <a:t>for Plan Draft</a:t>
            </a:r>
          </a:p>
          <a:p>
            <a:pPr algn="ctr"/>
            <a:r>
              <a:rPr lang="en-GB" sz="2000" b="1" u="sng" dirty="0" smtClean="0">
                <a:latin typeface="Calibri" panose="020F0502020204030204" pitchFamily="34" charset="0"/>
              </a:rPr>
              <a:t> </a:t>
            </a:r>
            <a:endParaRPr lang="en-GB" sz="2000" b="1" i="0" dirty="0">
              <a:latin typeface="Calibri" panose="020F0502020204030204" pitchFamily="34" charset="0"/>
            </a:endParaRPr>
          </a:p>
        </p:txBody>
      </p:sp>
      <p:cxnSp>
        <p:nvCxnSpPr>
          <p:cNvPr id="24" name="Conector recto de flecha 23"/>
          <p:cNvCxnSpPr>
            <a:stCxn id="15" idx="2"/>
            <a:endCxn id="26" idx="0"/>
          </p:cNvCxnSpPr>
          <p:nvPr/>
        </p:nvCxnSpPr>
        <p:spPr>
          <a:xfrm flipH="1">
            <a:off x="3339297" y="4110743"/>
            <a:ext cx="4026" cy="680571"/>
          </a:xfrm>
          <a:prstGeom prst="straightConnector1">
            <a:avLst/>
          </a:prstGeom>
          <a:noFill/>
          <a:ln w="444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7" name="Conector recto de flecha 26"/>
          <p:cNvCxnSpPr>
            <a:stCxn id="16" idx="2"/>
            <a:endCxn id="25" idx="0"/>
          </p:cNvCxnSpPr>
          <p:nvPr/>
        </p:nvCxnSpPr>
        <p:spPr>
          <a:xfrm flipH="1">
            <a:off x="7935869" y="4127604"/>
            <a:ext cx="519" cy="667616"/>
          </a:xfrm>
          <a:prstGeom prst="straightConnector1">
            <a:avLst/>
          </a:prstGeom>
          <a:noFill/>
          <a:ln w="444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31" name="Grupo 30"/>
          <p:cNvGrpSpPr/>
          <p:nvPr/>
        </p:nvGrpSpPr>
        <p:grpSpPr>
          <a:xfrm>
            <a:off x="99060" y="6373017"/>
            <a:ext cx="1691640" cy="298241"/>
            <a:chOff x="1406136" y="5244200"/>
            <a:chExt cx="6583526" cy="1136280"/>
          </a:xfrm>
        </p:grpSpPr>
        <p:graphicFrame>
          <p:nvGraphicFramePr>
            <p:cNvPr id="32" name="Objeto 5"/>
            <p:cNvGraphicFramePr>
              <a:graphicFrameLocks noChangeAspect="1"/>
            </p:cNvGraphicFramePr>
            <p:nvPr>
              <p:extLst/>
            </p:nvPr>
          </p:nvGraphicFramePr>
          <p:xfrm>
            <a:off x="1406136" y="5341805"/>
            <a:ext cx="839224" cy="941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427" r:id="rId8" imgW="0" imgH="0" progId="">
                    <p:embed/>
                  </p:oleObj>
                </mc:Choice>
                <mc:Fallback>
                  <p:oleObj r:id="rId8" imgW="0" imgH="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136" y="5341805"/>
                          <a:ext cx="839224" cy="94106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3" name="Imagen 9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 trans="59000" detail="4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360" y="5244200"/>
              <a:ext cx="5744302" cy="113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2 Marcador de contenido"/>
          <p:cNvSpPr txBox="1">
            <a:spLocks/>
          </p:cNvSpPr>
          <p:nvPr/>
        </p:nvSpPr>
        <p:spPr>
          <a:xfrm>
            <a:off x="571500" y="857678"/>
            <a:ext cx="8301657" cy="1525942"/>
          </a:xfrm>
          <a:prstGeom prst="rect">
            <a:avLst/>
          </a:prstGeom>
          <a:ln>
            <a:solidFill>
              <a:srgbClr val="191966"/>
            </a:solidFill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ct val="20000"/>
              </a:spcBef>
              <a:spcAft>
                <a:spcPts val="0"/>
              </a:spcAft>
              <a:buNone/>
            </a:pPr>
            <a:r>
              <a:rPr lang="en-GB" sz="2400" i="0" u="sng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Users' needs are taken on board in the INE action plans</a:t>
            </a:r>
            <a: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:</a:t>
            </a:r>
          </a:p>
          <a:p>
            <a:pPr marL="0" indent="0" fontAlgn="auto">
              <a:spcBef>
                <a:spcPct val="20000"/>
              </a:spcBef>
              <a:spcAft>
                <a:spcPts val="0"/>
              </a:spcAft>
              <a:buNone/>
            </a:pPr>
            <a: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1) </a:t>
            </a:r>
            <a:r>
              <a:rPr lang="en-GB" sz="2400" b="1" i="0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User information </a:t>
            </a:r>
            <a: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(USS + other tools) as input in the INE Plans </a:t>
            </a:r>
          </a:p>
          <a:p>
            <a:pPr marL="0" indent="0" fontAlgn="auto">
              <a:spcBef>
                <a:spcPct val="20000"/>
              </a:spcBef>
              <a:spcAft>
                <a:spcPts val="0"/>
              </a:spcAft>
              <a:buNone/>
            </a:pPr>
            <a: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2) </a:t>
            </a:r>
            <a:r>
              <a:rPr lang="en-GB" sz="2400" b="1" i="0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Users' representatives </a:t>
            </a:r>
            <a: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participate in the committees and bodies in charge of coordinating and approving Statistical plans</a:t>
            </a:r>
            <a:endParaRPr lang="en-GB" sz="2400" i="0" dirty="0">
              <a:solidFill>
                <a:srgbClr val="191966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13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fondo1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 preferRelativeResize="0">
            <a:picLocks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45243"/>
            <a:ext cx="2794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2FD56D-11EB-4FAB-B19E-F03D453AC65D}" type="slidenum">
              <a:rPr lang="en-GB" i="0" smtClean="0">
                <a:solidFill>
                  <a:srgbClr val="191966"/>
                </a:solidFill>
                <a:latin typeface="Calibri" panose="020F0502020204030204" pitchFamily="34" charset="0"/>
              </a:rPr>
              <a:pPr/>
              <a:t>19</a:t>
            </a:fld>
            <a:endParaRPr lang="en-GB" i="0">
              <a:solidFill>
                <a:srgbClr val="191966"/>
              </a:solidFill>
              <a:latin typeface="Calibri" panose="020F0502020204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877268" y="0"/>
            <a:ext cx="7995890" cy="557213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algn="r">
              <a:defRPr/>
            </a:pPr>
            <a:r>
              <a:rPr lang="en-GB" sz="2600" b="1" noProof="0" smtClean="0">
                <a:solidFill>
                  <a:srgbClr val="002060"/>
                </a:solidFill>
                <a:latin typeface="Calibri" panose="020F0502020204030204" pitchFamily="34" charset="0"/>
              </a:rPr>
              <a:t>3. Users' needs as an input for INE' Statistical Plan</a:t>
            </a:r>
            <a:endParaRPr lang="en-GB" sz="2600" b="1" noProof="0">
              <a:solidFill>
                <a:srgbClr val="191966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2" name="Marcador de número de diapositiva 12"/>
          <p:cNvSpPr txBox="1">
            <a:spLocks/>
          </p:cNvSpPr>
          <p:nvPr/>
        </p:nvSpPr>
        <p:spPr>
          <a:xfrm>
            <a:off x="8348868" y="6334159"/>
            <a:ext cx="524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 kern="1200">
                <a:solidFill>
                  <a:schemeClr val="tx1"/>
                </a:solidFill>
                <a:latin typeface="Playbill" panose="040506030A0602020202" pitchFamily="82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 kern="1200">
                <a:solidFill>
                  <a:schemeClr val="tx1"/>
                </a:solidFill>
                <a:latin typeface="Playbill" panose="040506030A0602020202" pitchFamily="82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 kern="1200">
                <a:solidFill>
                  <a:schemeClr val="tx1"/>
                </a:solidFill>
                <a:latin typeface="Playbill" panose="040506030A0602020202" pitchFamily="82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 kern="1200">
                <a:solidFill>
                  <a:schemeClr val="tx1"/>
                </a:solidFill>
                <a:latin typeface="Playbill" panose="040506030A0602020202" pitchFamily="82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600" i="1" kern="1200">
                <a:solidFill>
                  <a:schemeClr val="tx1"/>
                </a:solidFill>
                <a:latin typeface="Playbill" panose="040506030A0602020202" pitchFamily="82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600" i="1" kern="1200">
                <a:solidFill>
                  <a:schemeClr val="tx1"/>
                </a:solidFill>
                <a:latin typeface="Playbill" panose="040506030A0602020202" pitchFamily="82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600" i="1" kern="1200">
                <a:solidFill>
                  <a:schemeClr val="tx1"/>
                </a:solidFill>
                <a:latin typeface="Playbill" panose="040506030A0602020202" pitchFamily="82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600" i="1" kern="1200">
                <a:solidFill>
                  <a:schemeClr val="tx1"/>
                </a:solidFill>
                <a:latin typeface="Playbill" panose="040506030A0602020202" pitchFamily="82" charset="0"/>
                <a:ea typeface="+mn-ea"/>
                <a:cs typeface="Arial" panose="020B0604020202020204" pitchFamily="34" charset="0"/>
              </a:defRPr>
            </a:lvl9pPr>
          </a:lstStyle>
          <a:p>
            <a:fld id="{232FD56D-11EB-4FAB-B19E-F03D453AC65D}" type="slidenum">
              <a:rPr lang="en-GB" smtClean="0">
                <a:latin typeface="Calibri" panose="020F0502020204030204" pitchFamily="34" charset="0"/>
              </a:rPr>
              <a:pPr/>
              <a:t>19</a:t>
            </a:fld>
            <a:endParaRPr lang="en-GB">
              <a:latin typeface="Calibri" panose="020F0502020204030204" pitchFamily="34" charset="0"/>
            </a:endParaRPr>
          </a:p>
        </p:txBody>
      </p:sp>
      <p:sp>
        <p:nvSpPr>
          <p:cNvPr id="13" name="CuadroTexto 3"/>
          <p:cNvSpPr txBox="1"/>
          <p:nvPr/>
        </p:nvSpPr>
        <p:spPr>
          <a:xfrm>
            <a:off x="88330" y="2740101"/>
            <a:ext cx="1674877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smtClean="0">
                <a:latin typeface="Calibri" panose="020F0502020204030204" pitchFamily="34" charset="0"/>
              </a:rPr>
              <a:t>User Surveys</a:t>
            </a:r>
            <a:endParaRPr lang="en-GB" sz="2000" b="1">
              <a:latin typeface="Calibri" panose="020F0502020204030204" pitchFamily="34" charset="0"/>
            </a:endParaRPr>
          </a:p>
        </p:txBody>
      </p:sp>
      <p:sp>
        <p:nvSpPr>
          <p:cNvPr id="14" name="CuadroTexto 5"/>
          <p:cNvSpPr txBox="1"/>
          <p:nvPr/>
        </p:nvSpPr>
        <p:spPr>
          <a:xfrm>
            <a:off x="103373" y="3414872"/>
            <a:ext cx="1611130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smtClean="0">
                <a:latin typeface="Calibri" panose="020F0502020204030204" pitchFamily="34" charset="0"/>
              </a:rPr>
              <a:t>Other tools</a:t>
            </a:r>
            <a:endParaRPr lang="en-GB" sz="1800">
              <a:latin typeface="Calibri" panose="020F0502020204030204" pitchFamily="34" charset="0"/>
            </a:endParaRPr>
          </a:p>
        </p:txBody>
      </p:sp>
      <p:sp>
        <p:nvSpPr>
          <p:cNvPr id="15" name="CuadroTexto 6"/>
          <p:cNvSpPr txBox="1"/>
          <p:nvPr/>
        </p:nvSpPr>
        <p:spPr>
          <a:xfrm>
            <a:off x="2478155" y="3064190"/>
            <a:ext cx="1730336" cy="104655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2000" i="0">
                <a:solidFill>
                  <a:schemeClr val="dk1"/>
                </a:solidFill>
                <a:latin typeface="Calibri" panose="020F0502020204030204" pitchFamily="34" charset="0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r>
              <a:rPr lang="en-GB"/>
              <a:t>Draft </a:t>
            </a:r>
            <a:r>
              <a:rPr lang="en-GB" smtClean="0"/>
              <a:t>Statistical  Plan</a:t>
            </a:r>
            <a:endParaRPr lang="en-GB"/>
          </a:p>
        </p:txBody>
      </p:sp>
      <p:sp>
        <p:nvSpPr>
          <p:cNvPr id="16" name="CuadroTexto 7"/>
          <p:cNvSpPr txBox="1"/>
          <p:nvPr/>
        </p:nvSpPr>
        <p:spPr>
          <a:xfrm>
            <a:off x="7101953" y="3081051"/>
            <a:ext cx="1668869" cy="104655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2000" i="0">
                <a:latin typeface="Arial" panose="020B0604020202020204" pitchFamily="34" charset="0"/>
              </a:defRPr>
            </a:lvl1pPr>
          </a:lstStyle>
          <a:p>
            <a:r>
              <a:rPr lang="en-GB" b="1">
                <a:latin typeface="Calibri" panose="020F0502020204030204" pitchFamily="34" charset="0"/>
              </a:rPr>
              <a:t>Statistical Plan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72936" y="4015059"/>
            <a:ext cx="171046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i="0" smtClean="0">
                <a:latin typeface="Calibri" panose="020F0502020204030204" pitchFamily="34" charset="0"/>
              </a:rPr>
              <a:t>European Union regulations and plans</a:t>
            </a:r>
            <a:endParaRPr lang="en-GB" sz="1800" i="0">
              <a:latin typeface="Calibri" panose="020F0502020204030204" pitchFamily="34" charset="0"/>
            </a:endParaRPr>
          </a:p>
        </p:txBody>
      </p:sp>
      <p:cxnSp>
        <p:nvCxnSpPr>
          <p:cNvPr id="18" name="3 Conector recto de flecha"/>
          <p:cNvCxnSpPr>
            <a:stCxn id="15" idx="3"/>
            <a:endCxn id="16" idx="1"/>
          </p:cNvCxnSpPr>
          <p:nvPr/>
        </p:nvCxnSpPr>
        <p:spPr bwMode="auto">
          <a:xfrm>
            <a:off x="4208491" y="3587467"/>
            <a:ext cx="2893462" cy="16861"/>
          </a:xfrm>
          <a:prstGeom prst="straightConnector1">
            <a:avLst/>
          </a:prstGeom>
          <a:noFill/>
          <a:ln w="444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3 Conector recto de flecha"/>
          <p:cNvCxnSpPr>
            <a:stCxn id="17" idx="3"/>
          </p:cNvCxnSpPr>
          <p:nvPr/>
        </p:nvCxnSpPr>
        <p:spPr bwMode="auto">
          <a:xfrm flipV="1">
            <a:off x="1783401" y="3882305"/>
            <a:ext cx="721462" cy="594419"/>
          </a:xfrm>
          <a:prstGeom prst="straightConnector1">
            <a:avLst/>
          </a:prstGeom>
          <a:noFill/>
          <a:ln w="444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3 Conector recto de flecha"/>
          <p:cNvCxnSpPr>
            <a:stCxn id="13" idx="3"/>
          </p:cNvCxnSpPr>
          <p:nvPr/>
        </p:nvCxnSpPr>
        <p:spPr bwMode="auto">
          <a:xfrm>
            <a:off x="1763207" y="2940156"/>
            <a:ext cx="779590" cy="417739"/>
          </a:xfrm>
          <a:prstGeom prst="straightConnector1">
            <a:avLst/>
          </a:prstGeom>
          <a:noFill/>
          <a:ln w="444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3 Conector recto de flecha"/>
          <p:cNvCxnSpPr>
            <a:stCxn id="14" idx="3"/>
            <a:endCxn id="15" idx="1"/>
          </p:cNvCxnSpPr>
          <p:nvPr/>
        </p:nvCxnSpPr>
        <p:spPr bwMode="auto">
          <a:xfrm flipV="1">
            <a:off x="1714503" y="3587467"/>
            <a:ext cx="763652" cy="12071"/>
          </a:xfrm>
          <a:prstGeom prst="straightConnector1">
            <a:avLst/>
          </a:prstGeom>
          <a:noFill/>
          <a:ln w="444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5" name="CuadroTexto 24"/>
          <p:cNvSpPr txBox="1"/>
          <p:nvPr/>
        </p:nvSpPr>
        <p:spPr>
          <a:xfrm>
            <a:off x="6998581" y="4795220"/>
            <a:ext cx="1874576" cy="132343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i="0" dirty="0" smtClean="0">
                <a:latin typeface="Calibri" panose="020F0502020204030204" pitchFamily="34" charset="0"/>
              </a:rPr>
              <a:t>High </a:t>
            </a:r>
            <a:r>
              <a:rPr lang="en-GB" sz="2000" b="1" i="0" dirty="0">
                <a:latin typeface="Calibri" panose="020F0502020204030204" pitchFamily="34" charset="0"/>
              </a:rPr>
              <a:t>Council on Statistics </a:t>
            </a:r>
            <a:endParaRPr lang="en-GB" sz="2000" b="1" i="0" dirty="0" smtClean="0">
              <a:latin typeface="Calibri" panose="020F0502020204030204" pitchFamily="34" charset="0"/>
            </a:endParaRPr>
          </a:p>
          <a:p>
            <a:pPr algn="ctr"/>
            <a:r>
              <a:rPr lang="en-GB" sz="2000" b="1" u="sng" dirty="0" smtClean="0">
                <a:latin typeface="Calibri" panose="020F0502020204030204" pitchFamily="34" charset="0"/>
              </a:rPr>
              <a:t>Users' representatives 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2274154" y="4791314"/>
            <a:ext cx="2130286" cy="132343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i="0" smtClean="0">
                <a:latin typeface="Calibri" panose="020F0502020204030204" pitchFamily="34" charset="0"/>
              </a:rPr>
              <a:t>Expert Committee </a:t>
            </a:r>
            <a:r>
              <a:rPr lang="en-GB" sz="2000" b="1" i="0">
                <a:latin typeface="Calibri" panose="020F0502020204030204" pitchFamily="34" charset="0"/>
              </a:rPr>
              <a:t>for Plan Draft</a:t>
            </a:r>
          </a:p>
          <a:p>
            <a:pPr algn="ctr"/>
            <a:r>
              <a:rPr lang="en-GB" sz="2000" b="1" u="sng" smtClean="0">
                <a:latin typeface="Calibri" panose="020F0502020204030204" pitchFamily="34" charset="0"/>
              </a:rPr>
              <a:t>Expert</a:t>
            </a:r>
            <a:r>
              <a:rPr lang="en-GB" sz="2000" b="1" u="sng">
                <a:latin typeface="Calibri" panose="020F0502020204030204" pitchFamily="34" charset="0"/>
              </a:rPr>
              <a:t> </a:t>
            </a:r>
            <a:r>
              <a:rPr lang="en-GB" sz="2000" b="1" u="sng" smtClean="0">
                <a:latin typeface="Calibri" panose="020F0502020204030204" pitchFamily="34" charset="0"/>
              </a:rPr>
              <a:t>            Users</a:t>
            </a:r>
            <a:r>
              <a:rPr lang="en-GB" sz="2000" b="1" smtClean="0">
                <a:latin typeface="Calibri" panose="020F0502020204030204" pitchFamily="34" charset="0"/>
              </a:rPr>
              <a:t>    </a:t>
            </a:r>
            <a:r>
              <a:rPr lang="en-GB" sz="2000" b="1" i="0" smtClean="0">
                <a:latin typeface="Calibri" panose="020F0502020204030204" pitchFamily="34" charset="0"/>
              </a:rPr>
              <a:t>         </a:t>
            </a:r>
            <a:endParaRPr lang="en-GB" sz="2000" b="1" i="0">
              <a:latin typeface="Calibri" panose="020F0502020204030204" pitchFamily="34" charset="0"/>
            </a:endParaRPr>
          </a:p>
        </p:txBody>
      </p:sp>
      <p:cxnSp>
        <p:nvCxnSpPr>
          <p:cNvPr id="24" name="Conector recto de flecha 23"/>
          <p:cNvCxnSpPr>
            <a:stCxn id="15" idx="2"/>
            <a:endCxn id="26" idx="0"/>
          </p:cNvCxnSpPr>
          <p:nvPr/>
        </p:nvCxnSpPr>
        <p:spPr>
          <a:xfrm flipH="1">
            <a:off x="3339297" y="4110743"/>
            <a:ext cx="4026" cy="680571"/>
          </a:xfrm>
          <a:prstGeom prst="straightConnector1">
            <a:avLst/>
          </a:prstGeom>
          <a:noFill/>
          <a:ln w="444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7" name="Conector recto de flecha 26"/>
          <p:cNvCxnSpPr>
            <a:stCxn id="16" idx="2"/>
            <a:endCxn id="25" idx="0"/>
          </p:cNvCxnSpPr>
          <p:nvPr/>
        </p:nvCxnSpPr>
        <p:spPr>
          <a:xfrm flipH="1">
            <a:off x="7935869" y="4127604"/>
            <a:ext cx="519" cy="667616"/>
          </a:xfrm>
          <a:prstGeom prst="straightConnector1">
            <a:avLst/>
          </a:prstGeom>
          <a:noFill/>
          <a:ln w="444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31" name="Grupo 30"/>
          <p:cNvGrpSpPr/>
          <p:nvPr/>
        </p:nvGrpSpPr>
        <p:grpSpPr>
          <a:xfrm>
            <a:off x="99060" y="6373017"/>
            <a:ext cx="1691640" cy="298241"/>
            <a:chOff x="1406136" y="5244200"/>
            <a:chExt cx="6583526" cy="1136280"/>
          </a:xfrm>
        </p:grpSpPr>
        <p:graphicFrame>
          <p:nvGraphicFramePr>
            <p:cNvPr id="32" name="Objeto 5"/>
            <p:cNvGraphicFramePr>
              <a:graphicFrameLocks noChangeAspect="1"/>
            </p:cNvGraphicFramePr>
            <p:nvPr>
              <p:extLst/>
            </p:nvPr>
          </p:nvGraphicFramePr>
          <p:xfrm>
            <a:off x="1406136" y="5341805"/>
            <a:ext cx="839224" cy="941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73" r:id="rId8" imgW="0" imgH="0" progId="">
                    <p:embed/>
                  </p:oleObj>
                </mc:Choice>
                <mc:Fallback>
                  <p:oleObj r:id="rId8" imgW="0" imgH="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136" y="5341805"/>
                          <a:ext cx="839224" cy="94106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3" name="Imagen 9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 trans="59000" detail="4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360" y="5244200"/>
              <a:ext cx="5744302" cy="113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upo 28"/>
          <p:cNvGrpSpPr/>
          <p:nvPr/>
        </p:nvGrpSpPr>
        <p:grpSpPr>
          <a:xfrm>
            <a:off x="4773589" y="4437352"/>
            <a:ext cx="1855842" cy="1798152"/>
            <a:chOff x="4773589" y="4437352"/>
            <a:chExt cx="1855842" cy="1798152"/>
          </a:xfrm>
        </p:grpSpPr>
        <p:sp>
          <p:nvSpPr>
            <p:cNvPr id="5" name="Elipse 4"/>
            <p:cNvSpPr/>
            <p:nvPr/>
          </p:nvSpPr>
          <p:spPr>
            <a:xfrm>
              <a:off x="4773589" y="4437352"/>
              <a:ext cx="1855842" cy="179815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4875213" y="4505455"/>
              <a:ext cx="1616528" cy="15524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000" b="1" i="0" dirty="0" smtClean="0">
                  <a:latin typeface="+mn-lt"/>
                </a:rPr>
                <a:t>Users participation is ensured by (statistical) Law</a:t>
              </a:r>
              <a:endParaRPr lang="en-US" sz="2000" b="1" i="0" dirty="0">
                <a:latin typeface="+mn-lt"/>
              </a:endParaRPr>
            </a:p>
          </p:txBody>
        </p:sp>
      </p:grpSp>
      <p:sp>
        <p:nvSpPr>
          <p:cNvPr id="30" name="2 Marcador de contenido"/>
          <p:cNvSpPr txBox="1">
            <a:spLocks/>
          </p:cNvSpPr>
          <p:nvPr/>
        </p:nvSpPr>
        <p:spPr>
          <a:xfrm>
            <a:off x="571500" y="857678"/>
            <a:ext cx="8301657" cy="1525942"/>
          </a:xfrm>
          <a:prstGeom prst="rect">
            <a:avLst/>
          </a:prstGeom>
          <a:ln>
            <a:solidFill>
              <a:srgbClr val="191966"/>
            </a:solidFill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ct val="20000"/>
              </a:spcBef>
              <a:spcAft>
                <a:spcPts val="0"/>
              </a:spcAft>
              <a:buNone/>
            </a:pPr>
            <a:r>
              <a:rPr lang="en-GB" sz="2400" i="0" u="sng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Users' needs are taken on board in the INE action plans</a:t>
            </a:r>
            <a: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:</a:t>
            </a:r>
          </a:p>
          <a:p>
            <a:pPr marL="0" indent="0" fontAlgn="auto">
              <a:spcBef>
                <a:spcPct val="20000"/>
              </a:spcBef>
              <a:spcAft>
                <a:spcPts val="0"/>
              </a:spcAft>
              <a:buNone/>
            </a:pPr>
            <a: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1) </a:t>
            </a:r>
            <a:r>
              <a:rPr lang="en-GB" sz="2400" b="1" i="0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User information </a:t>
            </a:r>
            <a: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(USS + other tools) as input in the INE Plans </a:t>
            </a:r>
          </a:p>
          <a:p>
            <a:pPr marL="0" indent="0" fontAlgn="auto">
              <a:spcBef>
                <a:spcPct val="20000"/>
              </a:spcBef>
              <a:spcAft>
                <a:spcPts val="0"/>
              </a:spcAft>
              <a:buNone/>
            </a:pPr>
            <a: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2) </a:t>
            </a:r>
            <a:r>
              <a:rPr lang="en-GB" sz="2400" b="1" i="0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Users' representatives </a:t>
            </a:r>
            <a: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participate in the committees and bodies in charge of coordinating and approving Statistical plans</a:t>
            </a:r>
            <a:endParaRPr lang="en-GB" sz="2400" i="0" dirty="0">
              <a:solidFill>
                <a:srgbClr val="191966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7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fondo1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20847" y="137888"/>
            <a:ext cx="7575509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GB" sz="2800" b="1" i="1" noProof="0" dirty="0" smtClean="0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Multi-source tools for assessing users’ needs 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713232" y="1339703"/>
            <a:ext cx="8083124" cy="3438774"/>
          </a:xfrm>
          <a:prstGeom prst="rect">
            <a:avLst/>
          </a:prstGeom>
          <a:noFill/>
          <a:ln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Tools for assessing Users' views &amp; needs</a:t>
            </a:r>
            <a:r>
              <a:rPr lang="en-GB" b="1" dirty="0" smtClean="0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User </a:t>
            </a:r>
            <a:r>
              <a:rPr lang="en-GB" b="1" dirty="0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Satisfaction Surveys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GB" sz="400" b="1" noProof="0" dirty="0" smtClean="0">
              <a:solidFill>
                <a:srgbClr val="8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GB" sz="400" b="1" noProof="0" dirty="0" smtClean="0">
              <a:solidFill>
                <a:srgbClr val="8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b="1" dirty="0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GB" b="1" dirty="0" smtClean="0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ther </a:t>
            </a:r>
            <a:r>
              <a:rPr lang="en-GB" b="1" dirty="0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means for assessing users’ perceptions &amp; needs. </a:t>
            </a:r>
            <a:endParaRPr lang="en-GB" b="1" dirty="0" smtClean="0">
              <a:solidFill>
                <a:srgbClr val="8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GB" sz="400" b="1" dirty="0">
              <a:solidFill>
                <a:srgbClr val="8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GB" sz="400" b="1" noProof="0" dirty="0" smtClean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b="1" dirty="0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Users' views&amp; needs as an input to the INE's  Statistical Plans</a:t>
            </a:r>
            <a:r>
              <a:rPr lang="en-GB" b="1" dirty="0" smtClean="0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GB" sz="400" b="1" dirty="0" smtClean="0">
              <a:solidFill>
                <a:srgbClr val="8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400" b="1" dirty="0" smtClean="0">
              <a:solidFill>
                <a:srgbClr val="8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 smtClean="0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[</a:t>
            </a:r>
            <a:r>
              <a:rPr lang="en-GB" b="1" dirty="0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Final remarks: Future challenges</a:t>
            </a:r>
            <a:r>
              <a:rPr lang="en-GB" b="1" dirty="0" smtClean="0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]</a:t>
            </a:r>
            <a:endParaRPr lang="en-GB" b="1" dirty="0">
              <a:solidFill>
                <a:srgbClr val="8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 preferRelativeResize="0">
            <a:picLocks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85019"/>
            <a:ext cx="2794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upo 18"/>
          <p:cNvGrpSpPr/>
          <p:nvPr/>
        </p:nvGrpSpPr>
        <p:grpSpPr>
          <a:xfrm>
            <a:off x="1784553" y="5663381"/>
            <a:ext cx="5451985" cy="738448"/>
            <a:chOff x="1406136" y="5244200"/>
            <a:chExt cx="6583526" cy="1136280"/>
          </a:xfrm>
        </p:grpSpPr>
        <p:graphicFrame>
          <p:nvGraphicFramePr>
            <p:cNvPr id="20" name="Objeto 5"/>
            <p:cNvGraphicFramePr>
              <a:graphicFrameLocks noChangeAspect="1"/>
            </p:cNvGraphicFramePr>
            <p:nvPr>
              <p:extLst/>
            </p:nvPr>
          </p:nvGraphicFramePr>
          <p:xfrm>
            <a:off x="1406136" y="5341805"/>
            <a:ext cx="839224" cy="941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73" r:id="rId8" imgW="0" imgH="0" progId="">
                    <p:embed/>
                  </p:oleObj>
                </mc:Choice>
                <mc:Fallback>
                  <p:oleObj r:id="rId8" imgW="0" imgH="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136" y="5341805"/>
                          <a:ext cx="839224" cy="94106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1" name="Imagen 9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 trans="59000" detail="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360" y="5244200"/>
              <a:ext cx="5744302" cy="113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865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fondo1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20847" y="137888"/>
            <a:ext cx="7575509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GB" sz="2800" b="1" i="1" noProof="0" dirty="0" smtClean="0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Multi-source tools for assessing users’ needs 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879548" y="1200757"/>
            <a:ext cx="7794552" cy="3803043"/>
          </a:xfrm>
          <a:prstGeom prst="rect">
            <a:avLst/>
          </a:prstGeom>
          <a:noFill/>
          <a:ln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b="1" noProof="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Tools for assessing Users' views &amp; needs: 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User Satisfaction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Surveys</a:t>
            </a:r>
            <a:r>
              <a:rPr lang="en-GB" b="1" noProof="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endParaRPr lang="en-GB" sz="400" b="1" noProof="0" dirty="0" smtClean="0">
              <a:solidFill>
                <a:srgbClr val="8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Other 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means for assessing users’ perceptions &amp; needs. </a:t>
            </a:r>
          </a:p>
          <a:p>
            <a:pPr>
              <a:buFont typeface="+mj-lt"/>
              <a:buAutoNum type="arabicPeriod"/>
            </a:pPr>
            <a:endParaRPr lang="en-GB" sz="400" b="1" noProof="0" dirty="0" smtClean="0">
              <a:solidFill>
                <a:srgbClr val="8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Users' views&amp; needs as an input to the INE's  Statistical Plans.</a:t>
            </a:r>
          </a:p>
          <a:p>
            <a:pPr>
              <a:buFont typeface="+mj-lt"/>
              <a:buAutoNum type="arabicPeriod"/>
            </a:pPr>
            <a:endParaRPr lang="en-GB" sz="400" b="1" noProof="0" dirty="0" smtClean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</a:t>
            </a:r>
            <a:r>
              <a:rPr lang="en-GB" b="1" dirty="0" smtClean="0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Final </a:t>
            </a:r>
            <a:r>
              <a:rPr lang="en-GB" b="1" dirty="0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remarks: Future </a:t>
            </a:r>
            <a:r>
              <a:rPr lang="en-GB" b="1" dirty="0" smtClean="0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challenges</a:t>
            </a:r>
            <a:r>
              <a:rPr lang="en-GB" b="1" noProof="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b="1" noProof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 preferRelativeResize="0">
            <a:picLocks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85019"/>
            <a:ext cx="2794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1784553" y="5663381"/>
            <a:ext cx="5451985" cy="738448"/>
            <a:chOff x="1406136" y="5244200"/>
            <a:chExt cx="6583526" cy="1136280"/>
          </a:xfrm>
        </p:grpSpPr>
        <p:graphicFrame>
          <p:nvGraphicFramePr>
            <p:cNvPr id="11" name="Objeto 5"/>
            <p:cNvGraphicFramePr>
              <a:graphicFrameLocks noChangeAspect="1"/>
            </p:cNvGraphicFramePr>
            <p:nvPr>
              <p:extLst/>
            </p:nvPr>
          </p:nvGraphicFramePr>
          <p:xfrm>
            <a:off x="1406136" y="5341805"/>
            <a:ext cx="839224" cy="941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790" r:id="rId8" imgW="0" imgH="0" progId="">
                    <p:embed/>
                  </p:oleObj>
                </mc:Choice>
                <mc:Fallback>
                  <p:oleObj r:id="rId8" imgW="0" imgH="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136" y="5341805"/>
                          <a:ext cx="839224" cy="94106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" name="Imagen 9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 trans="59000" detail="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360" y="5244200"/>
              <a:ext cx="5744302" cy="113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206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fondo1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 preferRelativeResize="0">
            <a:picLocks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45243"/>
            <a:ext cx="2794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2FD56D-11EB-4FAB-B19E-F03D453AC65D}" type="slidenum">
              <a:rPr lang="en-GB" i="0" smtClean="0">
                <a:solidFill>
                  <a:srgbClr val="191966"/>
                </a:solidFill>
                <a:latin typeface="Calibri" panose="020F0502020204030204" pitchFamily="34" charset="0"/>
              </a:rPr>
              <a:pPr/>
              <a:t>21</a:t>
            </a:fld>
            <a:endParaRPr lang="en-GB" i="0">
              <a:solidFill>
                <a:srgbClr val="191966"/>
              </a:solidFill>
              <a:latin typeface="Calibri" panose="020F0502020204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877268" y="0"/>
            <a:ext cx="7995890" cy="557213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algn="r">
              <a:defRPr/>
            </a:pPr>
            <a:r>
              <a:rPr lang="en-GB" sz="2600" b="1" noProof="0" smtClean="0">
                <a:solidFill>
                  <a:srgbClr val="002060"/>
                </a:solidFill>
                <a:latin typeface="Calibri" panose="020F0502020204030204" pitchFamily="34" charset="0"/>
              </a:rPr>
              <a:t>4. Final remarks: some challenges in to the future</a:t>
            </a:r>
            <a:endParaRPr lang="en-GB" sz="2600" b="1" noProof="0">
              <a:solidFill>
                <a:srgbClr val="191966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575733" y="857677"/>
            <a:ext cx="8061499" cy="5332108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ct val="20000"/>
              </a:spcBef>
              <a:spcAft>
                <a:spcPts val="0"/>
              </a:spcAft>
              <a:buNone/>
            </a:pPr>
            <a: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To summarise: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User’s </a:t>
            </a:r>
            <a:r>
              <a:rPr lang="en-GB" sz="2400" i="0" dirty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point of view is a milestone in the </a:t>
            </a:r>
            <a: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INE policy. </a:t>
            </a:r>
            <a:endParaRPr lang="en-GB" sz="2400" i="0" dirty="0">
              <a:solidFill>
                <a:srgbClr val="19196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We have developed a range of tools to assessing users satisfaction and needs. Until now: a major role played by User S.S. (in the future: other tools)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A set of legal/ administrative procedures to integrating users into statistical plans.</a:t>
            </a:r>
          </a:p>
          <a:p>
            <a:pPr marL="0" indent="0" fontAlgn="auto">
              <a:spcBef>
                <a:spcPct val="20000"/>
              </a:spcBef>
              <a:spcAft>
                <a:spcPts val="0"/>
              </a:spcAft>
              <a:buNone/>
            </a:pPr>
            <a:r>
              <a:rPr lang="en-GB" sz="2400" i="0" u="sng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New challenges.</a:t>
            </a:r>
            <a: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 Internet and other means: A revolution in dissemination of statistics… A trade-off: we are loosing direct contact with our Users,</a:t>
            </a:r>
          </a:p>
          <a:p>
            <a:pPr marL="0" indent="0" fontAlgn="auto">
              <a:spcBef>
                <a:spcPct val="20000"/>
              </a:spcBef>
              <a:spcAft>
                <a:spcPts val="0"/>
              </a:spcAft>
              <a:buNone/>
            </a:pPr>
            <a:endParaRPr lang="en-GB" sz="800" i="0" dirty="0" smtClean="0">
              <a:solidFill>
                <a:srgbClr val="191966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0" indent="0" fontAlgn="auto">
              <a:spcBef>
                <a:spcPct val="20000"/>
              </a:spcBef>
              <a:spcAft>
                <a:spcPts val="0"/>
              </a:spcAft>
              <a:buNone/>
            </a:pPr>
            <a: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Hence the </a:t>
            </a:r>
            <a:r>
              <a:rPr lang="en-GB" sz="2400" i="0" dirty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need to </a:t>
            </a:r>
            <a:r>
              <a:rPr lang="en-GB" sz="2400" i="0" u="sng" dirty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continue exploring and making efforts</a:t>
            </a:r>
            <a:r>
              <a:rPr lang="en-GB" sz="2400" i="0" dirty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 to know the user’s views and needs; both, through conventional means (USS’s) but also exploring new ways and </a:t>
            </a:r>
            <a: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technologies</a:t>
            </a:r>
            <a:r>
              <a:rPr lang="en-GB" sz="2400" i="0" dirty="0">
                <a:solidFill>
                  <a:srgbClr val="191966"/>
                </a:solidFill>
                <a:latin typeface="Calibri" panose="020F0502020204030204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99060" y="6373017"/>
            <a:ext cx="1691640" cy="298241"/>
            <a:chOff x="1406136" y="5244200"/>
            <a:chExt cx="6583526" cy="1136280"/>
          </a:xfrm>
        </p:grpSpPr>
        <p:graphicFrame>
          <p:nvGraphicFramePr>
            <p:cNvPr id="11" name="Objeto 5"/>
            <p:cNvGraphicFramePr>
              <a:graphicFrameLocks noChangeAspect="1"/>
            </p:cNvGraphicFramePr>
            <p:nvPr>
              <p:extLst/>
            </p:nvPr>
          </p:nvGraphicFramePr>
          <p:xfrm>
            <a:off x="1406136" y="5341805"/>
            <a:ext cx="839224" cy="941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431" r:id="rId8" imgW="0" imgH="0" progId="">
                    <p:embed/>
                  </p:oleObj>
                </mc:Choice>
                <mc:Fallback>
                  <p:oleObj r:id="rId8" imgW="0" imgH="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136" y="5341805"/>
                          <a:ext cx="839224" cy="94106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5" name="Imagen 9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 trans="59000" detail="4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360" y="5244200"/>
              <a:ext cx="5744302" cy="113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21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4"/>
          <p:cNvSpPr>
            <a:spLocks noChangeArrowheads="1"/>
          </p:cNvSpPr>
          <p:nvPr/>
        </p:nvSpPr>
        <p:spPr bwMode="auto">
          <a:xfrm rot="20286188">
            <a:off x="4078483" y="1249126"/>
            <a:ext cx="5262479" cy="2133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Playbill" panose="040506030A0602020202" pitchFamily="82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s-ES" altLang="en-US" sz="34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User needs and </a:t>
            </a:r>
            <a:r>
              <a:rPr lang="en-GB" altLang="en-US" sz="34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perceptions</a:t>
            </a:r>
          </a:p>
        </p:txBody>
      </p:sp>
      <p:sp>
        <p:nvSpPr>
          <p:cNvPr id="4" name="Rectángulo 3"/>
          <p:cNvSpPr/>
          <p:nvPr/>
        </p:nvSpPr>
        <p:spPr>
          <a:xfrm rot="20423383">
            <a:off x="6451193" y="3909933"/>
            <a:ext cx="2173864" cy="712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altLang="en-US" b="1" i="0" dirty="0">
                <a:solidFill>
                  <a:srgbClr val="EB9421"/>
                </a:solidFill>
                <a:latin typeface="Calibri" panose="020F0502020204030204" pitchFamily="34" charset="0"/>
              </a:rPr>
              <a:t>Thank</a:t>
            </a:r>
            <a:r>
              <a:rPr lang="es-ES" altLang="en-US" b="1" i="0" dirty="0">
                <a:solidFill>
                  <a:srgbClr val="EB9421"/>
                </a:solidFill>
                <a:latin typeface="Calibri" panose="020F0502020204030204" pitchFamily="34" charset="0"/>
              </a:rPr>
              <a:t> </a:t>
            </a:r>
            <a:r>
              <a:rPr lang="en-GB" altLang="en-US" b="1" i="0" dirty="0">
                <a:solidFill>
                  <a:srgbClr val="EB9421"/>
                </a:solidFill>
                <a:latin typeface="Calibri" panose="020F0502020204030204" pitchFamily="34" charset="0"/>
              </a:rPr>
              <a:t>you</a:t>
            </a:r>
            <a:endParaRPr lang="en-GB" altLang="en-US" sz="3200" b="1" i="0" dirty="0">
              <a:solidFill>
                <a:srgbClr val="EB942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972734" y="6638818"/>
            <a:ext cx="2230098" cy="2722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en-US" sz="1050" i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Picture of INE´s main office in Madrid</a:t>
            </a:r>
            <a:endParaRPr lang="en-US" altLang="en-US" sz="1000" i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fondo1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20847" y="137888"/>
            <a:ext cx="7575509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GB" sz="2800" b="1" i="1" noProof="0" dirty="0" smtClean="0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Multi-source tools for assessing users’ needs 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713232" y="1939472"/>
            <a:ext cx="8083124" cy="3473185"/>
          </a:xfrm>
          <a:prstGeom prst="rect">
            <a:avLst/>
          </a:prstGeom>
          <a:noFill/>
          <a:ln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b="1" dirty="0">
                <a:solidFill>
                  <a:srgbClr val="FF9B9B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Tools for assessing Users' views &amp; needs</a:t>
            </a:r>
            <a:r>
              <a:rPr lang="en-GB" b="1" dirty="0" smtClean="0">
                <a:solidFill>
                  <a:srgbClr val="FF9B9B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User </a:t>
            </a:r>
            <a:r>
              <a:rPr lang="en-GB" b="1" dirty="0">
                <a:solidFill>
                  <a:srgbClr val="FF9B9B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Satisfaction Surveys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GB" sz="400" b="1" noProof="0" dirty="0" smtClean="0">
              <a:solidFill>
                <a:srgbClr val="8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GB" sz="400" b="1" noProof="0" dirty="0" smtClean="0">
              <a:solidFill>
                <a:srgbClr val="8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b="1" dirty="0">
                <a:solidFill>
                  <a:srgbClr val="FF9B9B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GB" b="1" dirty="0" smtClean="0">
                <a:solidFill>
                  <a:srgbClr val="FF9B9B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ther </a:t>
            </a:r>
            <a:r>
              <a:rPr lang="en-GB" b="1" dirty="0">
                <a:solidFill>
                  <a:srgbClr val="FF9B9B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means for assessing users’ perceptions &amp; needs. </a:t>
            </a:r>
            <a:endParaRPr lang="en-GB" b="1" dirty="0" smtClean="0">
              <a:solidFill>
                <a:srgbClr val="FF9B9B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GB" sz="400" b="1" dirty="0">
              <a:solidFill>
                <a:srgbClr val="8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GB" sz="400" b="1" noProof="0" dirty="0" smtClean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b="1" dirty="0">
                <a:solidFill>
                  <a:srgbClr val="FF9B9B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Users' views&amp; needs as an input to the INE's  Statistical Plans</a:t>
            </a:r>
            <a:r>
              <a:rPr lang="en-GB" b="1" dirty="0" smtClean="0">
                <a:solidFill>
                  <a:srgbClr val="FF9B9B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GB" sz="400" b="1" dirty="0" smtClean="0">
              <a:solidFill>
                <a:srgbClr val="8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400" b="1" dirty="0" smtClean="0">
              <a:solidFill>
                <a:srgbClr val="8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 smtClean="0">
                <a:solidFill>
                  <a:srgbClr val="FF9B9B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[</a:t>
            </a:r>
            <a:r>
              <a:rPr lang="en-GB" b="1" dirty="0">
                <a:solidFill>
                  <a:srgbClr val="FF9B9B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Final remarks: Future challenges</a:t>
            </a:r>
            <a:r>
              <a:rPr lang="en-GB" b="1" dirty="0" smtClean="0">
                <a:solidFill>
                  <a:srgbClr val="FF9B9B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]</a:t>
            </a:r>
            <a:endParaRPr lang="en-GB" b="1" dirty="0">
              <a:solidFill>
                <a:srgbClr val="FF9B9B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 preferRelativeResize="0">
            <a:picLocks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85019"/>
            <a:ext cx="2794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35001" y="1031441"/>
            <a:ext cx="8083124" cy="568762"/>
          </a:xfrm>
          <a:prstGeom prst="rect">
            <a:avLst/>
          </a:prstGeom>
          <a:noFill/>
          <a:ln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i="0" dirty="0" smtClean="0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Users' views &amp; needs in Statistical Offices: overview. </a:t>
            </a:r>
            <a:endParaRPr lang="en-GB" b="1" i="0" dirty="0">
              <a:solidFill>
                <a:srgbClr val="8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1784553" y="5663381"/>
            <a:ext cx="5451985" cy="738448"/>
            <a:chOff x="1406136" y="5244200"/>
            <a:chExt cx="6583526" cy="1136280"/>
          </a:xfrm>
        </p:grpSpPr>
        <p:graphicFrame>
          <p:nvGraphicFramePr>
            <p:cNvPr id="17" name="Objeto 5"/>
            <p:cNvGraphicFramePr>
              <a:graphicFrameLocks noChangeAspect="1"/>
            </p:cNvGraphicFramePr>
            <p:nvPr>
              <p:extLst/>
            </p:nvPr>
          </p:nvGraphicFramePr>
          <p:xfrm>
            <a:off x="1406136" y="5341805"/>
            <a:ext cx="839224" cy="941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897" r:id="rId8" imgW="0" imgH="0" progId="">
                    <p:embed/>
                  </p:oleObj>
                </mc:Choice>
                <mc:Fallback>
                  <p:oleObj r:id="rId8" imgW="0" imgH="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136" y="5341805"/>
                          <a:ext cx="839224" cy="94106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8" name="Imagen 9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 trans="59000" detail="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360" y="5244200"/>
              <a:ext cx="5744302" cy="113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187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fondo1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 preferRelativeResize="0">
            <a:picLocks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45243"/>
            <a:ext cx="2794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2FD56D-11EB-4FAB-B19E-F03D453AC65D}" type="slidenum">
              <a:rPr lang="en-GB" smtClean="0">
                <a:latin typeface="Calibri" panose="020F0502020204030204" pitchFamily="34" charset="0"/>
              </a:rPr>
              <a:pPr/>
              <a:t>4</a:t>
            </a:fld>
            <a:endParaRPr lang="en-GB">
              <a:latin typeface="Calibri" panose="020F050202020403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155" y="901895"/>
            <a:ext cx="2073774" cy="2917919"/>
          </a:xfrm>
          <a:prstGeom prst="rect">
            <a:avLst/>
          </a:prstGeom>
        </p:spPr>
      </p:pic>
      <p:sp>
        <p:nvSpPr>
          <p:cNvPr id="19" name="1 Título"/>
          <p:cNvSpPr txBox="1">
            <a:spLocks/>
          </p:cNvSpPr>
          <p:nvPr/>
        </p:nvSpPr>
        <p:spPr>
          <a:xfrm>
            <a:off x="606425" y="0"/>
            <a:ext cx="8537575" cy="5572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en-GB" sz="2500" b="1" i="0" dirty="0" smtClean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Users' views &amp; needs: The cornerstone of CoP</a:t>
            </a:r>
            <a:endParaRPr lang="en-GB" sz="2500" b="1" i="0" dirty="0">
              <a:solidFill>
                <a:schemeClr val="tx2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99060" y="6373017"/>
            <a:ext cx="1691640" cy="298241"/>
            <a:chOff x="1406136" y="5244200"/>
            <a:chExt cx="6583526" cy="1136280"/>
          </a:xfrm>
        </p:grpSpPr>
        <p:graphicFrame>
          <p:nvGraphicFramePr>
            <p:cNvPr id="21" name="Objeto 5"/>
            <p:cNvGraphicFramePr>
              <a:graphicFrameLocks noChangeAspect="1"/>
            </p:cNvGraphicFramePr>
            <p:nvPr>
              <p:extLst/>
            </p:nvPr>
          </p:nvGraphicFramePr>
          <p:xfrm>
            <a:off x="1406136" y="5341805"/>
            <a:ext cx="839224" cy="941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3836" r:id="rId9" imgW="0" imgH="0" progId="">
                    <p:embed/>
                  </p:oleObj>
                </mc:Choice>
                <mc:Fallback>
                  <p:oleObj r:id="rId9" imgW="0" imgH="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136" y="5341805"/>
                          <a:ext cx="839224" cy="94106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2" name="Imagen 9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Photocopy trans="59000" detail="4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360" y="5244200"/>
              <a:ext cx="5744302" cy="113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2 Marcador de contenido"/>
          <p:cNvSpPr txBox="1">
            <a:spLocks/>
          </p:cNvSpPr>
          <p:nvPr/>
        </p:nvSpPr>
        <p:spPr>
          <a:xfrm>
            <a:off x="2726871" y="858129"/>
            <a:ext cx="5992586" cy="4659802"/>
          </a:xfrm>
          <a:prstGeom prst="rect">
            <a:avLst/>
          </a:prstGeom>
          <a:solidFill>
            <a:srgbClr val="FFE9BD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409" tIns="35204" rIns="70409" bIns="35204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s-ES" sz="24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11 Relevance.  </a:t>
            </a:r>
            <a:r>
              <a:rPr lang="en-US" sz="2400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European Statistics meet the needs of users.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2400" i="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2400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11.1: </a:t>
            </a:r>
            <a:r>
              <a:rPr lang="en-US" sz="2400" i="0" u="sng" dirty="0">
                <a:solidFill>
                  <a:schemeClr val="tx2"/>
                </a:solidFill>
                <a:latin typeface="Calibri" panose="020F0502020204030204" pitchFamily="34" charset="0"/>
              </a:rPr>
              <a:t>Processes</a:t>
            </a:r>
            <a:r>
              <a:rPr lang="en-US" sz="2400" i="0" dirty="0">
                <a:solidFill>
                  <a:schemeClr val="tx2"/>
                </a:solidFill>
                <a:latin typeface="Calibri" panose="020F0502020204030204" pitchFamily="34" charset="0"/>
              </a:rPr>
              <a:t> are in place </a:t>
            </a:r>
            <a:r>
              <a:rPr lang="en-US" sz="2400" i="0" u="sng" dirty="0">
                <a:solidFill>
                  <a:schemeClr val="tx2"/>
                </a:solidFill>
                <a:latin typeface="Calibri" panose="020F0502020204030204" pitchFamily="34" charset="0"/>
              </a:rPr>
              <a:t>to</a:t>
            </a:r>
            <a:r>
              <a:rPr lang="en-US" sz="2400" i="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400" i="0" u="sng" dirty="0">
                <a:solidFill>
                  <a:schemeClr val="tx2"/>
                </a:solidFill>
                <a:latin typeface="Calibri" panose="020F0502020204030204" pitchFamily="34" charset="0"/>
              </a:rPr>
              <a:t>consult users</a:t>
            </a:r>
            <a:r>
              <a:rPr lang="en-US" sz="2400" i="0" dirty="0">
                <a:solidFill>
                  <a:schemeClr val="tx2"/>
                </a:solidFill>
                <a:latin typeface="Calibri" panose="020F0502020204030204" pitchFamily="34" charset="0"/>
              </a:rPr>
              <a:t>, monitor the relevance and utility of existing statistics in meeting their needs, and </a:t>
            </a:r>
            <a:r>
              <a:rPr lang="en-US" sz="2400" i="0" u="sng" dirty="0">
                <a:solidFill>
                  <a:schemeClr val="tx2"/>
                </a:solidFill>
                <a:latin typeface="Calibri" panose="020F0502020204030204" pitchFamily="34" charset="0"/>
              </a:rPr>
              <a:t>consider their</a:t>
            </a:r>
            <a:r>
              <a:rPr lang="en-US" sz="2400" i="0" dirty="0">
                <a:solidFill>
                  <a:schemeClr val="tx2"/>
                </a:solidFill>
                <a:latin typeface="Calibri" panose="020F0502020204030204" pitchFamily="34" charset="0"/>
              </a:rPr>
              <a:t> emerging </a:t>
            </a:r>
            <a:r>
              <a:rPr lang="en-US" sz="2400" i="0" u="sng" dirty="0">
                <a:solidFill>
                  <a:schemeClr val="tx2"/>
                </a:solidFill>
                <a:latin typeface="Calibri" panose="020F0502020204030204" pitchFamily="34" charset="0"/>
              </a:rPr>
              <a:t>needs</a:t>
            </a:r>
            <a:r>
              <a:rPr lang="en-US" sz="2400" i="0" dirty="0">
                <a:solidFill>
                  <a:schemeClr val="tx2"/>
                </a:solidFill>
                <a:latin typeface="Calibri" panose="020F0502020204030204" pitchFamily="34" charset="0"/>
              </a:rPr>
              <a:t> and priorities.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2400" i="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2400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11.2: </a:t>
            </a:r>
            <a:r>
              <a:rPr lang="en-US" sz="2400" i="0" dirty="0">
                <a:solidFill>
                  <a:schemeClr val="tx2"/>
                </a:solidFill>
                <a:latin typeface="Calibri" panose="020F0502020204030204" pitchFamily="34" charset="0"/>
              </a:rPr>
              <a:t>Priority </a:t>
            </a:r>
            <a:r>
              <a:rPr lang="en-US" sz="2400" i="0" u="sng" dirty="0">
                <a:solidFill>
                  <a:schemeClr val="tx2"/>
                </a:solidFill>
                <a:latin typeface="Calibri" panose="020F0502020204030204" pitchFamily="34" charset="0"/>
              </a:rPr>
              <a:t>needs</a:t>
            </a:r>
            <a:r>
              <a:rPr lang="en-US" sz="2400" i="0" dirty="0">
                <a:solidFill>
                  <a:schemeClr val="tx2"/>
                </a:solidFill>
                <a:latin typeface="Calibri" panose="020F0502020204030204" pitchFamily="34" charset="0"/>
              </a:rPr>
              <a:t> are being met and </a:t>
            </a:r>
            <a:r>
              <a:rPr lang="en-US" sz="2400" i="0" u="sng" dirty="0">
                <a:solidFill>
                  <a:schemeClr val="tx2"/>
                </a:solidFill>
                <a:latin typeface="Calibri" panose="020F0502020204030204" pitchFamily="34" charset="0"/>
              </a:rPr>
              <a:t>reflected in the work </a:t>
            </a:r>
            <a:r>
              <a:rPr lang="en-GB" sz="2400" i="0" u="sng" dirty="0">
                <a:solidFill>
                  <a:schemeClr val="tx2"/>
                </a:solidFill>
                <a:latin typeface="Calibri" panose="020F0502020204030204" pitchFamily="34" charset="0"/>
              </a:rPr>
              <a:t>programme</a:t>
            </a:r>
            <a:r>
              <a:rPr lang="en-US" sz="2400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.</a:t>
            </a:r>
            <a:endParaRPr lang="en-US" sz="2400" i="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2400" i="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2400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11.3: </a:t>
            </a:r>
            <a:r>
              <a:rPr lang="en-US" sz="2400" i="0" u="sng" dirty="0">
                <a:solidFill>
                  <a:schemeClr val="tx2"/>
                </a:solidFill>
                <a:latin typeface="Calibri" panose="020F0502020204030204" pitchFamily="34" charset="0"/>
              </a:rPr>
              <a:t>User satisfaction </a:t>
            </a:r>
            <a:r>
              <a:rPr lang="en-US" sz="2400" i="0" dirty="0">
                <a:solidFill>
                  <a:schemeClr val="tx2"/>
                </a:solidFill>
                <a:latin typeface="Calibri" panose="020F0502020204030204" pitchFamily="34" charset="0"/>
              </a:rPr>
              <a:t>is </a:t>
            </a:r>
            <a:r>
              <a:rPr lang="en-US" sz="2400" i="0" u="sng" dirty="0">
                <a:solidFill>
                  <a:schemeClr val="tx2"/>
                </a:solidFill>
                <a:latin typeface="Calibri" panose="020F0502020204030204" pitchFamily="34" charset="0"/>
              </a:rPr>
              <a:t>monitored</a:t>
            </a:r>
            <a:r>
              <a:rPr lang="en-US" sz="2400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 on a regular basis and is systematically followed up.</a:t>
            </a:r>
            <a:r>
              <a:rPr lang="es-ES" sz="2400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endParaRPr lang="es-ES" sz="2400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35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fondo1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 preferRelativeResize="0">
            <a:picLocks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45243"/>
            <a:ext cx="2794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5"/>
          <p:cNvGrpSpPr>
            <a:grpSpLocks/>
          </p:cNvGrpSpPr>
          <p:nvPr/>
        </p:nvGrpSpPr>
        <p:grpSpPr bwMode="auto">
          <a:xfrm>
            <a:off x="187325" y="6424613"/>
            <a:ext cx="1646238" cy="346075"/>
            <a:chOff x="1041598" y="2737421"/>
            <a:chExt cx="2167946" cy="422820"/>
          </a:xfrm>
        </p:grpSpPr>
        <p:pic>
          <p:nvPicPr>
            <p:cNvPr id="10" name="Imagen 6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5" y="2743200"/>
              <a:ext cx="2114169" cy="417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1" name="Objeto 8"/>
            <p:cNvGraphicFramePr>
              <a:graphicFrameLocks noChangeAspect="1"/>
            </p:cNvGraphicFramePr>
            <p:nvPr userDrawn="1"/>
          </p:nvGraphicFramePr>
          <p:xfrm>
            <a:off x="1041598" y="2737421"/>
            <a:ext cx="355341" cy="4138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441" r:id="rId9" imgW="0" imgH="0" progId="">
                    <p:embed/>
                  </p:oleObj>
                </mc:Choice>
                <mc:Fallback>
                  <p:oleObj r:id="rId9" imgW="0" imgH="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1598" y="2737421"/>
                          <a:ext cx="355341" cy="4138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8348868" y="6405563"/>
            <a:ext cx="524289" cy="365125"/>
          </a:xfrm>
        </p:spPr>
        <p:txBody>
          <a:bodyPr/>
          <a:lstStyle/>
          <a:p>
            <a:fld id="{232FD56D-11EB-4FAB-B19E-F03D453AC65D}" type="slidenum">
              <a:rPr lang="en-GB" i="0" smtClean="0">
                <a:solidFill>
                  <a:srgbClr val="191966"/>
                </a:solidFill>
                <a:latin typeface="Calibri" panose="020F0502020204030204" pitchFamily="34" charset="0"/>
              </a:rPr>
              <a:pPr/>
              <a:t>5</a:t>
            </a:fld>
            <a:endParaRPr lang="en-GB" i="0" dirty="0">
              <a:solidFill>
                <a:srgbClr val="191966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255588" y="799871"/>
            <a:ext cx="8779228" cy="763575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2600" i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The predominant role of the user in Quality management/ assurance frameworks, requires two types of elements:</a:t>
            </a:r>
            <a:endParaRPr lang="es-ES" sz="2600" i="0" dirty="0" smtClean="0">
              <a:solidFill>
                <a:srgbClr val="191966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2 Marcador de contenido"/>
          <p:cNvSpPr txBox="1">
            <a:spLocks/>
          </p:cNvSpPr>
          <p:nvPr/>
        </p:nvSpPr>
        <p:spPr>
          <a:xfrm>
            <a:off x="508985" y="3654293"/>
            <a:ext cx="8272434" cy="72777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2) </a:t>
            </a:r>
            <a:r>
              <a:rPr lang="en-GB" sz="2400" i="0" dirty="0">
                <a:solidFill>
                  <a:srgbClr val="191966"/>
                </a:solidFill>
                <a:latin typeface="Calibri" panose="020F0502020204030204" pitchFamily="34" charset="0"/>
              </a:rPr>
              <a:t>P</a:t>
            </a:r>
            <a: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rocedures to consider this user' information in the Statistical Office action plans.</a:t>
            </a: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508984" y="1637610"/>
            <a:ext cx="8102027" cy="74474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1) Adequate methods and tools to assess needs and opinions from Users</a:t>
            </a:r>
            <a:r>
              <a:rPr lang="es-ES" sz="2400" i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06425" y="0"/>
            <a:ext cx="8537575" cy="5572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en-GB" sz="2500" b="1" i="0" dirty="0" smtClean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Users' views &amp; needs: The cornerstone of CoP</a:t>
            </a:r>
            <a:endParaRPr lang="en-GB" sz="2500" b="1" i="0" dirty="0">
              <a:solidFill>
                <a:schemeClr val="tx2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03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fondo1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 preferRelativeResize="0">
            <a:picLocks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45243"/>
            <a:ext cx="2794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5"/>
          <p:cNvGrpSpPr>
            <a:grpSpLocks/>
          </p:cNvGrpSpPr>
          <p:nvPr/>
        </p:nvGrpSpPr>
        <p:grpSpPr bwMode="auto">
          <a:xfrm>
            <a:off x="187325" y="6424613"/>
            <a:ext cx="1646238" cy="346075"/>
            <a:chOff x="1041598" y="2737421"/>
            <a:chExt cx="2167946" cy="422820"/>
          </a:xfrm>
        </p:grpSpPr>
        <p:pic>
          <p:nvPicPr>
            <p:cNvPr id="10" name="Imagen 6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5" y="2743200"/>
              <a:ext cx="2114169" cy="417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1" name="Objeto 8"/>
            <p:cNvGraphicFramePr>
              <a:graphicFrameLocks noChangeAspect="1"/>
            </p:cNvGraphicFramePr>
            <p:nvPr userDrawn="1"/>
          </p:nvGraphicFramePr>
          <p:xfrm>
            <a:off x="1041598" y="2737421"/>
            <a:ext cx="355341" cy="4138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928" r:id="rId9" imgW="0" imgH="0" progId="">
                    <p:embed/>
                  </p:oleObj>
                </mc:Choice>
                <mc:Fallback>
                  <p:oleObj r:id="rId9" imgW="0" imgH="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1598" y="2737421"/>
                          <a:ext cx="355341" cy="4138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8348868" y="6405563"/>
            <a:ext cx="524289" cy="365125"/>
          </a:xfrm>
        </p:spPr>
        <p:txBody>
          <a:bodyPr/>
          <a:lstStyle/>
          <a:p>
            <a:fld id="{232FD56D-11EB-4FAB-B19E-F03D453AC65D}" type="slidenum">
              <a:rPr lang="en-GB" i="0" smtClean="0">
                <a:solidFill>
                  <a:srgbClr val="191966"/>
                </a:solidFill>
                <a:latin typeface="Calibri" panose="020F0502020204030204" pitchFamily="34" charset="0"/>
              </a:rPr>
              <a:pPr/>
              <a:t>6</a:t>
            </a:fld>
            <a:endParaRPr lang="en-GB" i="0" dirty="0">
              <a:solidFill>
                <a:srgbClr val="191966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322239" y="753514"/>
            <a:ext cx="8513821" cy="74474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2400" i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1) Adequate methods and tools to assess needs and opinions from Users</a:t>
            </a:r>
            <a:r>
              <a:rPr lang="es-ES" sz="2400" i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06425" y="0"/>
            <a:ext cx="8537575" cy="5572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en-GB" sz="2500" b="1" i="0" dirty="0" smtClean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Users' views &amp; needs: The cornerstone of CoP</a:t>
            </a:r>
            <a:endParaRPr lang="en-GB" sz="2500" b="1" i="0" dirty="0">
              <a:solidFill>
                <a:schemeClr val="tx2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389697" y="1670742"/>
            <a:ext cx="8364606" cy="468957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None/>
              <a:defRPr/>
            </a:pPr>
            <a:r>
              <a:rPr lang="en-GB" sz="2400" i="0" dirty="0">
                <a:solidFill>
                  <a:srgbClr val="191966"/>
                </a:solidFill>
                <a:latin typeface="Calibri" panose="020F0502020204030204" pitchFamily="34" charset="0"/>
              </a:rPr>
              <a:t>INE's Quality System (following CoP / QAF) encompasses different tools:</a:t>
            </a:r>
          </a:p>
          <a:p>
            <a:pPr marL="0" indent="0">
              <a:lnSpc>
                <a:spcPts val="3000"/>
              </a:lnSpc>
              <a:buNone/>
              <a:defRPr/>
            </a:pPr>
            <a:r>
              <a:rPr lang="en-GB" sz="2300" i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1) </a:t>
            </a:r>
            <a:r>
              <a:rPr lang="en-GB" sz="2300" b="1" i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Direct tools </a:t>
            </a:r>
            <a:r>
              <a:rPr lang="en-GB" sz="2300" i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to monitor Users perceptions and needs:</a:t>
            </a:r>
          </a:p>
          <a:p>
            <a:pPr>
              <a:lnSpc>
                <a:spcPts val="3000"/>
              </a:lnSpc>
              <a:defRPr/>
            </a:pPr>
            <a:r>
              <a:rPr lang="en-GB" sz="2300" i="0" u="sng" dirty="0" smtClean="0">
                <a:solidFill>
                  <a:srgbClr val="191966"/>
                </a:solidFill>
                <a:latin typeface="Calibri" panose="020F0502020204030204" pitchFamily="34" charset="0"/>
              </a:rPr>
              <a:t>User Satisfaction Surveys</a:t>
            </a:r>
            <a:r>
              <a:rPr lang="en-GB" sz="2300" i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. (</a:t>
            </a:r>
            <a:r>
              <a:rPr lang="en-GB" sz="2300" i="0" u="sng" dirty="0" smtClean="0">
                <a:solidFill>
                  <a:srgbClr val="191966"/>
                </a:solidFill>
                <a:latin typeface="Calibri" panose="020F0502020204030204" pitchFamily="34" charset="0"/>
              </a:rPr>
              <a:t>Qualified</a:t>
            </a:r>
            <a:r>
              <a:rPr lang="en-GB" sz="2300" i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, general) </a:t>
            </a:r>
          </a:p>
          <a:p>
            <a:pPr>
              <a:lnSpc>
                <a:spcPts val="3000"/>
              </a:lnSpc>
              <a:defRPr/>
            </a:pPr>
            <a:r>
              <a:rPr lang="en-GB" sz="2300" i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Meetings with representatives of users</a:t>
            </a:r>
          </a:p>
          <a:p>
            <a:pPr marL="0" indent="0">
              <a:lnSpc>
                <a:spcPts val="3000"/>
              </a:lnSpc>
              <a:buNone/>
              <a:defRPr/>
            </a:pPr>
            <a:r>
              <a:rPr lang="en-GB" sz="2300" i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2) </a:t>
            </a:r>
            <a:r>
              <a:rPr lang="en-GB" sz="2300" b="1" i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Indirect tools</a:t>
            </a:r>
            <a:r>
              <a:rPr lang="en-GB" sz="2300" i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.</a:t>
            </a:r>
          </a:p>
          <a:p>
            <a:pPr>
              <a:lnSpc>
                <a:spcPts val="3000"/>
              </a:lnSpc>
              <a:defRPr/>
            </a:pPr>
            <a:r>
              <a:rPr lang="en-GB" sz="2300" i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Direct contact or service level agreements with relevant qualified users ("miners", permanent…) </a:t>
            </a:r>
          </a:p>
          <a:p>
            <a:pPr marL="82550">
              <a:lnSpc>
                <a:spcPts val="3000"/>
              </a:lnSpc>
              <a:defRPr/>
            </a:pPr>
            <a:r>
              <a:rPr lang="en-GB" sz="2300" i="0" u="sng" dirty="0" smtClean="0">
                <a:solidFill>
                  <a:srgbClr val="191966"/>
                </a:solidFill>
                <a:latin typeface="Calibri" panose="020F0502020204030204" pitchFamily="34" charset="0"/>
              </a:rPr>
              <a:t>Other tools:</a:t>
            </a:r>
            <a:r>
              <a:rPr lang="en-US" sz="2300" i="0" u="sng" dirty="0" smtClean="0">
                <a:solidFill>
                  <a:srgbClr val="191966"/>
                </a:solidFill>
                <a:latin typeface="Calibri" panose="020F0502020204030204" pitchFamily="34" charset="0"/>
              </a:rPr>
              <a:t> </a:t>
            </a:r>
            <a:r>
              <a:rPr lang="en-GB" sz="2300" i="0" u="sng" dirty="0" smtClean="0">
                <a:solidFill>
                  <a:srgbClr val="191966"/>
                </a:solidFill>
                <a:latin typeface="Calibri" panose="020F0502020204030204" pitchFamily="34" charset="0"/>
              </a:rPr>
              <a:t>Analysis and evaluation of </a:t>
            </a:r>
            <a:r>
              <a:rPr lang="en-US" sz="2300" i="0" u="sng" dirty="0" smtClean="0">
                <a:solidFill>
                  <a:srgbClr val="191966"/>
                </a:solidFill>
                <a:latin typeface="Calibri" panose="020F0502020204030204" pitchFamily="34" charset="0"/>
              </a:rPr>
              <a:t>downloads, etc.; INE's user support; media news evaluation</a:t>
            </a:r>
            <a:endParaRPr lang="en-US" sz="2300" i="0" dirty="0" smtClean="0">
              <a:solidFill>
                <a:srgbClr val="19196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31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fondo1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20847" y="137888"/>
            <a:ext cx="7575509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GB" sz="2800" b="1" i="1" noProof="0" dirty="0" smtClean="0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Multi-source tools for assessing users’ needs 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879548" y="1200757"/>
            <a:ext cx="7794552" cy="3803043"/>
          </a:xfrm>
          <a:prstGeom prst="rect">
            <a:avLst/>
          </a:prstGeom>
          <a:noFill/>
          <a:ln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Tools for assessing Users' views &amp; needs</a:t>
            </a:r>
            <a:r>
              <a:rPr lang="en-GB" b="1" dirty="0" smtClean="0">
                <a:solidFill>
                  <a:srgbClr val="8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User Satisfaction Surveys </a:t>
            </a:r>
          </a:p>
          <a:p>
            <a:pPr marL="514350" indent="-514350">
              <a:buFont typeface="+mj-lt"/>
              <a:buAutoNum type="arabicPeriod"/>
            </a:pPr>
            <a:endParaRPr lang="en-GB" sz="400" b="1" dirty="0" smtClean="0">
              <a:solidFill>
                <a:srgbClr val="8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Other means for assessing users’ perceptions &amp; needs. </a:t>
            </a:r>
          </a:p>
          <a:p>
            <a:pPr>
              <a:buFont typeface="+mj-lt"/>
              <a:buAutoNum type="arabicPeriod"/>
            </a:pPr>
            <a:endParaRPr lang="en-GB" sz="400" b="1" noProof="0" dirty="0" smtClean="0">
              <a:solidFill>
                <a:srgbClr val="8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noProof="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Users' views&amp; needs as an input to the INE's  Statistical Plans.</a:t>
            </a:r>
          </a:p>
          <a:p>
            <a:pPr>
              <a:buFont typeface="+mj-lt"/>
              <a:buAutoNum type="arabicPeriod"/>
            </a:pPr>
            <a:endParaRPr lang="en-GB" sz="400" b="1" noProof="0" dirty="0" smtClean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en-GB" b="1" noProof="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Final remarks: Future challenges].</a:t>
            </a:r>
            <a:endParaRPr lang="en-GB" b="1" noProof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 preferRelativeResize="0">
            <a:picLocks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85019"/>
            <a:ext cx="2794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1784553" y="5663381"/>
            <a:ext cx="5451985" cy="738448"/>
            <a:chOff x="1406136" y="5244200"/>
            <a:chExt cx="6583526" cy="1136280"/>
          </a:xfrm>
        </p:grpSpPr>
        <p:graphicFrame>
          <p:nvGraphicFramePr>
            <p:cNvPr id="11" name="Objeto 5"/>
            <p:cNvGraphicFramePr>
              <a:graphicFrameLocks noChangeAspect="1"/>
            </p:cNvGraphicFramePr>
            <p:nvPr>
              <p:extLst/>
            </p:nvPr>
          </p:nvGraphicFramePr>
          <p:xfrm>
            <a:off x="1406136" y="5341805"/>
            <a:ext cx="839224" cy="941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703" r:id="rId8" imgW="0" imgH="0" progId="">
                    <p:embed/>
                  </p:oleObj>
                </mc:Choice>
                <mc:Fallback>
                  <p:oleObj r:id="rId8" imgW="0" imgH="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136" y="5341805"/>
                          <a:ext cx="839224" cy="94106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" name="Imagen 9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 trans="59000" detail="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360" y="5244200"/>
              <a:ext cx="5744302" cy="113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191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fondo1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 preferRelativeResize="0">
            <a:picLocks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45243"/>
            <a:ext cx="2794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2FD56D-11EB-4FAB-B19E-F03D453AC65D}" type="slidenum">
              <a:rPr lang="en-GB" i="0" smtClean="0">
                <a:solidFill>
                  <a:srgbClr val="191966"/>
                </a:solidFill>
                <a:latin typeface="Calibri" panose="020F0502020204030204" pitchFamily="34" charset="0"/>
              </a:rPr>
              <a:pPr/>
              <a:t>8</a:t>
            </a:fld>
            <a:endParaRPr lang="en-GB" i="0" dirty="0">
              <a:solidFill>
                <a:srgbClr val="191966"/>
              </a:solidFill>
              <a:latin typeface="Calibri" panose="020F0502020204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74055" y="29368"/>
            <a:ext cx="7995890" cy="557213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algn="r">
              <a:defRPr/>
            </a:pPr>
            <a:r>
              <a:rPr lang="en-GB" sz="2400" b="1" noProof="0" dirty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  <a:r>
              <a:rPr lang="en-GB" sz="2400" b="1" noProof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 Assessing Users' views &amp; needs: User Satisfaction Surveys. </a:t>
            </a:r>
            <a:endParaRPr lang="en-GB" sz="2500" b="1" noProof="0" dirty="0">
              <a:solidFill>
                <a:srgbClr val="191966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522771" y="917542"/>
            <a:ext cx="8098457" cy="4372915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sz="2500" i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i) Surveys to </a:t>
            </a:r>
            <a:r>
              <a:rPr lang="en-GB" sz="2500" i="0" dirty="0">
                <a:solidFill>
                  <a:srgbClr val="191966"/>
                </a:solidFill>
                <a:latin typeface="Calibri" panose="020F0502020204030204" pitchFamily="34" charset="0"/>
              </a:rPr>
              <a:t>"Qualified Users</a:t>
            </a:r>
            <a:r>
              <a:rPr lang="en-GB" sz="2500" i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": </a:t>
            </a:r>
            <a:r>
              <a:rPr lang="en-GB" sz="2500" i="0" dirty="0">
                <a:solidFill>
                  <a:srgbClr val="191966"/>
                </a:solidFill>
                <a:latin typeface="Calibri" panose="020F0502020204030204" pitchFamily="34" charset="0"/>
              </a:rPr>
              <a:t>academic, research, public institutions, companies, trade unions, media</a:t>
            </a:r>
            <a:r>
              <a:rPr lang="en-GB" sz="2500" i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… </a:t>
            </a:r>
            <a:endParaRPr lang="en-GB" sz="2500" i="0" dirty="0">
              <a:solidFill>
                <a:srgbClr val="191966"/>
              </a:solidFill>
              <a:latin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sz="2500" i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ii) Compiled regularly: every three years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sz="2500" i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iii) Different data collection methods (as the technology evolves. 2007: post + email; 2013: on-line Survey).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sz="2500" i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iv) Survey findings are a main input in the INE's planification Process.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sz="2500" i="0" dirty="0" smtClean="0">
                <a:solidFill>
                  <a:srgbClr val="191966"/>
                </a:solidFill>
                <a:latin typeface="Calibri" panose="020F0502020204030204" pitchFamily="34" charset="0"/>
              </a:rPr>
              <a:t>v) Two main objectives: Assessing users' satisfaction;   Identifying users' needs not covered by INE products 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99060" y="6373017"/>
            <a:ext cx="1691640" cy="298241"/>
            <a:chOff x="1406136" y="5244200"/>
            <a:chExt cx="6583526" cy="1136280"/>
          </a:xfrm>
        </p:grpSpPr>
        <p:graphicFrame>
          <p:nvGraphicFramePr>
            <p:cNvPr id="11" name="Obje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3196520"/>
                </p:ext>
              </p:extLst>
            </p:nvPr>
          </p:nvGraphicFramePr>
          <p:xfrm>
            <a:off x="1406136" y="5341805"/>
            <a:ext cx="839224" cy="941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172" r:id="rId8" imgW="0" imgH="0" progId="">
                    <p:embed/>
                  </p:oleObj>
                </mc:Choice>
                <mc:Fallback>
                  <p:oleObj r:id="rId8" imgW="0" imgH="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136" y="5341805"/>
                          <a:ext cx="839224" cy="94106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5" name="Imagen 9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 trans="59000" detail="4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360" y="5244200"/>
              <a:ext cx="5744302" cy="113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39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fondo1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 preferRelativeResize="0">
            <a:picLocks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45243"/>
            <a:ext cx="2794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2FD56D-11EB-4FAB-B19E-F03D453AC65D}" type="slidenum">
              <a:rPr lang="en-GB" i="0" smtClean="0">
                <a:solidFill>
                  <a:srgbClr val="191966"/>
                </a:solidFill>
                <a:latin typeface="Calibri" panose="020F0502020204030204" pitchFamily="34" charset="0"/>
              </a:rPr>
              <a:pPr/>
              <a:t>9</a:t>
            </a:fld>
            <a:endParaRPr lang="en-GB" i="0">
              <a:solidFill>
                <a:srgbClr val="191966"/>
              </a:solidFill>
              <a:latin typeface="Calibri" panose="020F0502020204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74055" y="29368"/>
            <a:ext cx="7995890" cy="557213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algn="r">
              <a:defRPr/>
            </a:pPr>
            <a:r>
              <a:rPr lang="en-GB" sz="2400" b="1" noProof="0" dirty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  <a:r>
              <a:rPr lang="en-GB" sz="2400" b="1" noProof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 Assessing Users' views &amp; needs: User Satisfaction Surveys. </a:t>
            </a:r>
            <a:endParaRPr lang="en-GB" sz="2500" b="1" noProof="0" dirty="0">
              <a:solidFill>
                <a:srgbClr val="191966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689586"/>
              </p:ext>
            </p:extLst>
          </p:nvPr>
        </p:nvGraphicFramePr>
        <p:xfrm>
          <a:off x="457155" y="875488"/>
          <a:ext cx="8183608" cy="5319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917"/>
                <a:gridCol w="5416691"/>
              </a:tblGrid>
              <a:tr h="60795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sng" noProof="0" dirty="0" smtClean="0">
                          <a:solidFill>
                            <a:srgbClr val="2B1C6A"/>
                          </a:solidFill>
                          <a:latin typeface="+mn-lt"/>
                          <a:cs typeface="Arial" pitchFamily="34" charset="0"/>
                        </a:rPr>
                        <a:t>2013 USS: Questionnaire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noProof="0" dirty="0" smtClean="0">
                        <a:solidFill>
                          <a:srgbClr val="2B1C6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noProof="0" dirty="0" smtClean="0">
                        <a:solidFill>
                          <a:srgbClr val="2B1C6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5355">
                <a:tc>
                  <a:txBody>
                    <a:bodyPr/>
                    <a:lstStyle/>
                    <a:p>
                      <a:r>
                        <a:rPr lang="en-GB" sz="2400" b="1" u="sng" noProof="0" dirty="0" smtClean="0">
                          <a:solidFill>
                            <a:srgbClr val="2B1C6A"/>
                          </a:solidFill>
                          <a:latin typeface="+mn-lt"/>
                          <a:cs typeface="Arial" pitchFamily="34" charset="0"/>
                        </a:rPr>
                        <a:t>1. Users´ features</a:t>
                      </a:r>
                      <a:endParaRPr lang="en-GB" sz="2400" b="1" u="sng" noProof="0" dirty="0">
                        <a:solidFill>
                          <a:srgbClr val="2B1C6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noProof="0" dirty="0" smtClean="0">
                          <a:solidFill>
                            <a:srgbClr val="2B1C6A"/>
                          </a:solidFill>
                          <a:latin typeface="+mn-lt"/>
                          <a:ea typeface="+mn-ea"/>
                          <a:cs typeface="+mn-cs"/>
                        </a:rPr>
                        <a:t>Types of user, Group of Statistics used, purpose, frequency of use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71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sng" noProof="0" dirty="0" smtClean="0">
                          <a:solidFill>
                            <a:srgbClr val="2B1C6A"/>
                          </a:solidFill>
                          <a:latin typeface="+mn-lt"/>
                          <a:cs typeface="Arial" pitchFamily="34" charset="0"/>
                        </a:rPr>
                        <a:t>2.  Quality of products</a:t>
                      </a:r>
                      <a:endParaRPr lang="en-GB" sz="2400" b="1" u="sng" kern="1200" noProof="0" dirty="0" smtClean="0">
                        <a:solidFill>
                          <a:srgbClr val="2B1C6A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noProof="0" dirty="0" smtClean="0">
                          <a:solidFill>
                            <a:srgbClr val="2B1C6A"/>
                          </a:solidFill>
                          <a:latin typeface="+mn-lt"/>
                          <a:ea typeface="+mn-ea"/>
                          <a:cs typeface="+mn-cs"/>
                        </a:rPr>
                        <a:t>CoP product dimensions   (Relevance, Accuracy, Opportunity, Coherence, geographical + time comparability)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7436">
                <a:tc>
                  <a:txBody>
                    <a:bodyPr/>
                    <a:lstStyle/>
                    <a:p>
                      <a:r>
                        <a:rPr lang="en-GB" sz="2400" b="1" u="sng" kern="1200" noProof="0" smtClean="0">
                          <a:solidFill>
                            <a:srgbClr val="2B1C6A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3.</a:t>
                      </a:r>
                      <a:r>
                        <a:rPr lang="en-GB" sz="2400" b="1" u="sng" kern="1200" baseline="0" noProof="0" smtClean="0">
                          <a:solidFill>
                            <a:srgbClr val="2B1C6A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D</a:t>
                      </a:r>
                      <a:r>
                        <a:rPr lang="en-GB" sz="2400" b="1" u="sng" kern="1200" noProof="0" smtClean="0">
                          <a:solidFill>
                            <a:srgbClr val="2B1C6A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issemination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000" kern="1200" noProof="0" dirty="0" smtClean="0">
                          <a:solidFill>
                            <a:srgbClr val="2B1C6A"/>
                          </a:solidFill>
                          <a:latin typeface="+mn-lt"/>
                          <a:ea typeface="+mn-ea"/>
                          <a:cs typeface="+mn-cs"/>
                        </a:rPr>
                        <a:t>Assessment of the calendar; means and products used; opinion on the website; on meta-data</a:t>
                      </a:r>
                    </a:p>
                    <a:p>
                      <a:pPr marL="0" algn="l" defTabSz="914400" rtl="0" eaLnBrk="1" latinLnBrk="0" hangingPunct="1"/>
                      <a:endParaRPr lang="en-GB" sz="2000" kern="1200" noProof="0" dirty="0" smtClean="0">
                        <a:solidFill>
                          <a:srgbClr val="2B1C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5355">
                <a:tc>
                  <a:txBody>
                    <a:bodyPr/>
                    <a:lstStyle/>
                    <a:p>
                      <a:r>
                        <a:rPr lang="en-GB" sz="2400" b="1" u="sng" noProof="0" smtClean="0">
                          <a:solidFill>
                            <a:srgbClr val="2B1C6A"/>
                          </a:solidFill>
                          <a:latin typeface="+mn-lt"/>
                          <a:cs typeface="Arial" pitchFamily="34" charset="0"/>
                        </a:rPr>
                        <a:t>4. Quality: General perception</a:t>
                      </a:r>
                      <a:endParaRPr lang="en-GB" sz="2400" b="1" u="sng" kern="1200" noProof="0" smtClean="0">
                        <a:solidFill>
                          <a:srgbClr val="2B1C6A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000" kern="1200" noProof="0" dirty="0" smtClean="0">
                          <a:solidFill>
                            <a:srgbClr val="2B1C6A"/>
                          </a:solidFill>
                          <a:latin typeface="+mn-lt"/>
                          <a:ea typeface="+mn-ea"/>
                          <a:cs typeface="+mn-cs"/>
                        </a:rPr>
                        <a:t>A) General assessment of quality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noProof="0" dirty="0" smtClean="0">
                          <a:solidFill>
                            <a:srgbClr val="2B1C6A"/>
                          </a:solidFill>
                          <a:latin typeface="+mn-lt"/>
                          <a:ea typeface="+mn-ea"/>
                          <a:cs typeface="+mn-cs"/>
                        </a:rPr>
                        <a:t>B) Trust (+ Open responses).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1066">
                <a:tc>
                  <a:txBody>
                    <a:bodyPr/>
                    <a:lstStyle/>
                    <a:p>
                      <a:r>
                        <a:rPr lang="en-GB" sz="2400" b="1" u="sng" kern="1200" noProof="0" dirty="0" smtClean="0">
                          <a:solidFill>
                            <a:srgbClr val="2B1C6A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5. User needs 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000" kern="1200" noProof="0" dirty="0" smtClean="0">
                          <a:solidFill>
                            <a:srgbClr val="2B1C6A"/>
                          </a:solidFill>
                          <a:latin typeface="+mn-lt"/>
                          <a:ea typeface="+mn-ea"/>
                          <a:cs typeface="+mn-cs"/>
                        </a:rPr>
                        <a:t>Question on Unmet needs (open responses)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99060" y="6373017"/>
            <a:ext cx="1691640" cy="298241"/>
            <a:chOff x="1406136" y="5244200"/>
            <a:chExt cx="6583526" cy="1136280"/>
          </a:xfrm>
        </p:grpSpPr>
        <p:graphicFrame>
          <p:nvGraphicFramePr>
            <p:cNvPr id="11" name="Obje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3196520"/>
                </p:ext>
              </p:extLst>
            </p:nvPr>
          </p:nvGraphicFramePr>
          <p:xfrm>
            <a:off x="1406136" y="5341805"/>
            <a:ext cx="839224" cy="941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874" r:id="rId8" imgW="0" imgH="0" progId="">
                    <p:embed/>
                  </p:oleObj>
                </mc:Choice>
                <mc:Fallback>
                  <p:oleObj r:id="rId8" imgW="0" imgH="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136" y="5341805"/>
                          <a:ext cx="839224" cy="94106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6" name="Imagen 9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 trans="59000" detail="4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360" y="5244200"/>
              <a:ext cx="5744302" cy="113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114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36480</TotalTime>
  <Words>1524</Words>
  <Application>Microsoft Office PowerPoint</Application>
  <PresentationFormat>Presentación en pantalla (4:3)</PresentationFormat>
  <Paragraphs>227</Paragraphs>
  <Slides>22</Slides>
  <Notes>22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Playbill</vt:lpstr>
      <vt:lpstr>Times New Roman</vt:lpstr>
      <vt:lpstr>Diseño personalizado</vt:lpstr>
      <vt:lpstr>Presentación de PowerPoint</vt:lpstr>
      <vt:lpstr>Multi-source tools for assessing users’ needs </vt:lpstr>
      <vt:lpstr>Multi-source tools for assessing users’ needs </vt:lpstr>
      <vt:lpstr>Presentación de PowerPoint</vt:lpstr>
      <vt:lpstr>Presentación de PowerPoint</vt:lpstr>
      <vt:lpstr>Presentación de PowerPoint</vt:lpstr>
      <vt:lpstr>Multi-source tools for assessing users’ needs </vt:lpstr>
      <vt:lpstr>1. Assessing Users' views &amp; needs: User Satisfaction Surveys. </vt:lpstr>
      <vt:lpstr>1. Assessing Users' views &amp; needs: User Satisfaction Surveys. </vt:lpstr>
      <vt:lpstr>2013 User S.S. Assessment of Relevance:  "Do the available official statistics meet your priority data needs?"</vt:lpstr>
      <vt:lpstr>Presentación de PowerPoint</vt:lpstr>
      <vt:lpstr>Multi-source tools for assessing users’ needs </vt:lpstr>
      <vt:lpstr>2. Assessing Users' views &amp; needs: other tools</vt:lpstr>
      <vt:lpstr>2. Assessing Users' views &amp; needs: other tools</vt:lpstr>
      <vt:lpstr>Presentación de PowerPoint</vt:lpstr>
      <vt:lpstr>Multi-source tools for assessing users’ needs </vt:lpstr>
      <vt:lpstr>3. Users' needs as an input for INE' Statistical Plan</vt:lpstr>
      <vt:lpstr>3. Users' needs as an input for INE' Statistical Plan</vt:lpstr>
      <vt:lpstr>3. Users' needs as an input for INE' Statistical Plan</vt:lpstr>
      <vt:lpstr>Multi-source tools for assessing users’ needs </vt:lpstr>
      <vt:lpstr>4. Final remarks: some challenges in to the future</vt:lpstr>
      <vt:lpstr>Presentación de PowerPoint</vt:lpstr>
    </vt:vector>
  </TitlesOfParts>
  <Company>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Disseminatind statistics: Internet and Publications</dc:title>
  <dc:subject>Course ESTP Lot 4</dc:subject>
  <dc:creator>Joseba Díez</dc:creator>
  <cp:lastModifiedBy>ine</cp:lastModifiedBy>
  <cp:revision>3044</cp:revision>
  <cp:lastPrinted>2014-06-02T12:44:46Z</cp:lastPrinted>
  <dcterms:created xsi:type="dcterms:W3CDTF">2003-10-15T12:18:21Z</dcterms:created>
  <dcterms:modified xsi:type="dcterms:W3CDTF">2014-06-04T00:46:54Z</dcterms:modified>
</cp:coreProperties>
</file>