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281" r:id="rId3"/>
    <p:sldId id="266" r:id="rId4"/>
    <p:sldId id="267" r:id="rId5"/>
    <p:sldId id="269" r:id="rId6"/>
    <p:sldId id="270" r:id="rId7"/>
    <p:sldId id="273" r:id="rId8"/>
    <p:sldId id="282" r:id="rId9"/>
    <p:sldId id="276" r:id="rId10"/>
    <p:sldId id="278" r:id="rId11"/>
    <p:sldId id="279" r:id="rId12"/>
    <p:sldId id="280" r:id="rId13"/>
    <p:sldId id="283" r:id="rId14"/>
    <p:sldId id="284" r:id="rId15"/>
    <p:sldId id="286" r:id="rId16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45FCA-FB9F-42C0-94D7-BE4921B63BA4}" type="datetimeFigureOut">
              <a:rPr lang="en-US" smtClean="0"/>
              <a:pPr/>
              <a:t>5/20/2014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1A15F-5FFD-428A-8CFF-F60243C360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82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37D0-98DF-43CD-B288-71874E86FDB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Constructing Confidence Intervals based on </a:t>
            </a:r>
            <a:r>
              <a:rPr lang="en-US" dirty="0" smtClean="0"/>
              <a:t>Register Statistics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2852936"/>
            <a:ext cx="6768752" cy="1752600"/>
          </a:xfrm>
        </p:spPr>
        <p:txBody>
          <a:bodyPr/>
          <a:lstStyle/>
          <a:p>
            <a:r>
              <a:rPr lang="sv-SE" dirty="0" smtClean="0"/>
              <a:t>Thomas Laitila</a:t>
            </a:r>
          </a:p>
          <a:p>
            <a:r>
              <a:rPr lang="sv-SE" dirty="0" err="1" smtClean="0"/>
              <a:t>Statistics</a:t>
            </a:r>
            <a:r>
              <a:rPr lang="sv-SE" dirty="0" smtClean="0"/>
              <a:t> Sweden and Örebro </a:t>
            </a:r>
            <a:r>
              <a:rPr lang="sv-SE" dirty="0" err="1" smtClean="0"/>
              <a:t>university</a:t>
            </a:r>
            <a:endParaRPr lang="sv-SE" dirty="0" smtClean="0"/>
          </a:p>
          <a:p>
            <a:r>
              <a:rPr lang="sv-SE" dirty="0" smtClean="0"/>
              <a:t>thomas.laitila@scb.se</a:t>
            </a:r>
            <a:endParaRPr lang="sv-SE" dirty="0"/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1362497" y="5229200"/>
            <a:ext cx="676875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v-SE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</a:t>
            </a:r>
            <a:r>
              <a:rPr kumimoji="0" lang="sv-S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 Q2014, </a:t>
            </a:r>
            <a:r>
              <a:rPr lang="sv-SE" sz="2000" dirty="0" err="1" smtClean="0">
                <a:solidFill>
                  <a:schemeClr val="tx1">
                    <a:tint val="75000"/>
                  </a:schemeClr>
                </a:solidFill>
              </a:rPr>
              <a:t>Vienna</a:t>
            </a:r>
            <a:r>
              <a:rPr lang="sv-SE" sz="2000" dirty="0" smtClean="0">
                <a:solidFill>
                  <a:schemeClr val="tx1">
                    <a:tint val="75000"/>
                  </a:schemeClr>
                </a:solidFill>
              </a:rPr>
              <a:t>, June 2-5, </a:t>
            </a:r>
            <a:r>
              <a:rPr kumimoji="0" lang="sv-SE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2014</a:t>
            </a:r>
            <a:endParaRPr kumimoji="0" lang="sv-SE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- Estimation of total number of cattle in Swedish farms</a:t>
            </a:r>
            <a:endParaRPr lang="en-US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331640" y="2924944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9768"/>
                <a:gridCol w="1512168"/>
                <a:gridCol w="2100064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N:o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N:o missing values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Sum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y_k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18713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393797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14321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296944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12281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261832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10836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216535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185285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148029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72030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14671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1502422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403648" y="2492896"/>
            <a:ext cx="5987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1: Information</a:t>
            </a:r>
            <a:r>
              <a:rPr lang="en-US" baseline="30000" dirty="0" smtClean="0"/>
              <a:t>1</a:t>
            </a:r>
            <a:r>
              <a:rPr lang="en-US" dirty="0" smtClean="0"/>
              <a:t> in available register on farms (N=72030)</a:t>
            </a:r>
            <a:endParaRPr lang="en-US" dirty="0"/>
          </a:p>
        </p:txBody>
      </p:sp>
      <p:sp>
        <p:nvSpPr>
          <p:cNvPr id="6" name="textruta 5"/>
          <p:cNvSpPr txBox="1"/>
          <p:nvPr/>
        </p:nvSpPr>
        <p:spPr>
          <a:xfrm>
            <a:off x="1259632" y="6021288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aseline="30000" dirty="0" smtClean="0"/>
              <a:t>1) </a:t>
            </a:r>
            <a:r>
              <a:rPr lang="en-US" dirty="0" smtClean="0"/>
              <a:t>No measurement or coverage errors in the register. </a:t>
            </a:r>
            <a:endParaRPr lang="en-US" dirty="0"/>
          </a:p>
        </p:txBody>
      </p:sp>
      <p:sp>
        <p:nvSpPr>
          <p:cNvPr id="7" name="textruta 6"/>
          <p:cNvSpPr txBox="1"/>
          <p:nvPr/>
        </p:nvSpPr>
        <p:spPr>
          <a:xfrm>
            <a:off x="899592" y="1628800"/>
            <a:ext cx="70022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Problem: Estimate the total number of cattle with an interval estimate </a:t>
            </a:r>
          </a:p>
          <a:p>
            <a:r>
              <a:rPr lang="en-US" dirty="0" smtClean="0"/>
              <a:t>using the information in the register, which contains missing values. </a:t>
            </a:r>
            <a:endParaRPr lang="en-US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10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Pieces of information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1"/>
          </a:xfrm>
        </p:spPr>
        <p:txBody>
          <a:bodyPr>
            <a:normAutofit/>
          </a:bodyPr>
          <a:lstStyle/>
          <a:p>
            <a:r>
              <a:rPr lang="en-US" dirty="0" smtClean="0"/>
              <a:t>A1: Available data in the register</a:t>
            </a:r>
          </a:p>
          <a:p>
            <a:r>
              <a:rPr lang="en-US" dirty="0" smtClean="0"/>
              <a:t>A2: The 100 largest farms are in the register and the N:o cattle for the 100</a:t>
            </a:r>
            <a:r>
              <a:rPr lang="en-US" baseline="30000" dirty="0" smtClean="0"/>
              <a:t>th</a:t>
            </a:r>
            <a:r>
              <a:rPr lang="en-US" dirty="0" smtClean="0"/>
              <a:t> largest farm is 553.</a:t>
            </a:r>
          </a:p>
          <a:p>
            <a:r>
              <a:rPr lang="en-US" dirty="0" smtClean="0"/>
              <a:t>A3:  N:o farms with ≥ 100 cattle (Table 2)</a:t>
            </a:r>
          </a:p>
          <a:p>
            <a:r>
              <a:rPr lang="en-US" dirty="0" smtClean="0"/>
              <a:t>A4: A 95% CI of the proportion of farms with zero cattle: 0.6 – 0.71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11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392488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619672" y="1988840"/>
          <a:ext cx="6095999" cy="3603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1584176"/>
                <a:gridCol w="1224136"/>
                <a:gridCol w="1559495"/>
              </a:tblGrid>
              <a:tr h="50405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register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 population</a:t>
                      </a:r>
                      <a:endParaRPr lang="en-U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County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y_k</a:t>
                      </a:r>
                      <a:r>
                        <a:rPr lang="en-US" dirty="0" smtClean="0"/>
                        <a:t>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y_k</a:t>
                      </a:r>
                      <a:r>
                        <a:rPr lang="en-US" dirty="0" smtClean="0"/>
                        <a:t>&gt;=553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y_k</a:t>
                      </a:r>
                      <a:r>
                        <a:rPr lang="en-US" dirty="0" smtClean="0"/>
                        <a:t>&gt;=100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y_k</a:t>
                      </a:r>
                      <a:r>
                        <a:rPr lang="en-US" baseline="0" dirty="0" smtClean="0"/>
                        <a:t>&gt;=100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9108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1288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6989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4826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ruta 4"/>
          <p:cNvSpPr txBox="1"/>
          <p:nvPr/>
        </p:nvSpPr>
        <p:spPr>
          <a:xfrm>
            <a:off x="1619672" y="1628800"/>
            <a:ext cx="4135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2: Additional information (N:o units)</a:t>
            </a:r>
            <a:endParaRPr lang="en-US" dirty="0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– Table 2</a:t>
            </a:r>
            <a:endParaRPr lang="en-US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12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– Calculated </a:t>
            </a:r>
            <a:r>
              <a:rPr lang="en-US" dirty="0" err="1" smtClean="0"/>
              <a:t>CIms</a:t>
            </a:r>
            <a:endParaRPr lang="en-US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/>
        </p:nvGraphicFramePr>
        <p:xfrm>
          <a:off x="1187624" y="2780927"/>
          <a:ext cx="6336704" cy="2366423"/>
        </p:xfrm>
        <a:graphic>
          <a:graphicData uri="http://schemas.openxmlformats.org/drawingml/2006/table">
            <a:tbl>
              <a:tblPr/>
              <a:tblGrid>
                <a:gridCol w="1583754"/>
                <a:gridCol w="1583754"/>
                <a:gridCol w="1584598"/>
                <a:gridCol w="1584598"/>
              </a:tblGrid>
              <a:tr h="74267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Information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Used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Confidence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Level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Lower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bound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Upper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bound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24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A1 - A2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1502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9615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4124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A1 - A3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1516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3016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1248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A1 – A4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95%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1516</a:t>
                      </a:r>
                      <a:endParaRPr lang="sv-SE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2217</a:t>
                      </a:r>
                      <a:endParaRPr lang="sv-SE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52847" y="1863497"/>
            <a:ext cx="76383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Table 3:	Confidence intervals for the total number of cattle based</a:t>
            </a:r>
            <a:b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on information sets A1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A4. (Thousands cattle,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True value 1,56 million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13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CIm</a:t>
            </a:r>
            <a:r>
              <a:rPr lang="en-US" dirty="0" smtClean="0"/>
              <a:t> can directly be generalized to multivariate cases.</a:t>
            </a:r>
          </a:p>
          <a:p>
            <a:r>
              <a:rPr lang="en-US" dirty="0" smtClean="0"/>
              <a:t>The </a:t>
            </a:r>
            <a:r>
              <a:rPr lang="en-US" dirty="0" err="1"/>
              <a:t>CIm</a:t>
            </a:r>
            <a:r>
              <a:rPr lang="en-US" dirty="0"/>
              <a:t> fulfill all the four criteria listed above.</a:t>
            </a:r>
          </a:p>
          <a:p>
            <a:r>
              <a:rPr lang="en-US" dirty="0" smtClean="0"/>
              <a:t>Traditional </a:t>
            </a:r>
            <a:r>
              <a:rPr lang="en-US" dirty="0"/>
              <a:t>confidence intervals are special cases of </a:t>
            </a:r>
            <a:r>
              <a:rPr lang="en-US" dirty="0" err="1" smtClean="0"/>
              <a:t>CIms</a:t>
            </a:r>
            <a:endParaRPr lang="en-US" dirty="0"/>
          </a:p>
          <a:p>
            <a:r>
              <a:rPr lang="en-US" dirty="0"/>
              <a:t>Any kind of information (data) can be used, as long as there is a probability measure of its certainty</a:t>
            </a:r>
          </a:p>
          <a:p>
            <a:r>
              <a:rPr lang="en-US" dirty="0"/>
              <a:t>The </a:t>
            </a:r>
            <a:r>
              <a:rPr lang="en-US" dirty="0" err="1"/>
              <a:t>CIm</a:t>
            </a:r>
            <a:r>
              <a:rPr lang="en-US" dirty="0"/>
              <a:t> is a theory, there is a need </a:t>
            </a:r>
            <a:r>
              <a:rPr lang="en-US" dirty="0" smtClean="0"/>
              <a:t>of </a:t>
            </a:r>
            <a:r>
              <a:rPr lang="en-US" dirty="0"/>
              <a:t>methodological developments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14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Thanks for Your attention!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Request for paper Laitila (2014)</a:t>
            </a:r>
            <a:br>
              <a:rPr lang="en-US" sz="3100" dirty="0" smtClean="0"/>
            </a:br>
            <a:r>
              <a:rPr lang="en-US" sz="3100" dirty="0" smtClean="0"/>
              <a:t>thomas.laitila@scb.se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15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Why        - 	Why confidence intervals?</a:t>
            </a:r>
          </a:p>
          <a:p>
            <a:pPr>
              <a:buNone/>
            </a:pPr>
            <a:r>
              <a:rPr lang="en-US" dirty="0" smtClean="0"/>
              <a:t>Criteria   - 	Criteria on measures of uncertainty 		of register statistics</a:t>
            </a:r>
          </a:p>
          <a:p>
            <a:pPr>
              <a:buNone/>
            </a:pPr>
            <a:r>
              <a:rPr lang="en-US" dirty="0" err="1" smtClean="0"/>
              <a:t>CIm</a:t>
            </a:r>
            <a:r>
              <a:rPr lang="en-US" dirty="0" smtClean="0"/>
              <a:t>         - 	Confidence Image, a new tool</a:t>
            </a:r>
          </a:p>
          <a:p>
            <a:pPr>
              <a:buNone/>
            </a:pPr>
            <a:r>
              <a:rPr lang="en-US" dirty="0" smtClean="0"/>
              <a:t>Example </a:t>
            </a:r>
          </a:p>
          <a:p>
            <a:pPr>
              <a:buNone/>
            </a:pPr>
            <a:r>
              <a:rPr lang="en-US" dirty="0" smtClean="0"/>
              <a:t>Discussion</a:t>
            </a:r>
          </a:p>
          <a:p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Thomas Laitila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- </a:t>
            </a:r>
            <a:r>
              <a:rPr lang="en-US" dirty="0" err="1" smtClean="0"/>
              <a:t>Chatterjee</a:t>
            </a:r>
            <a:r>
              <a:rPr lang="en-US" dirty="0" smtClean="0"/>
              <a:t> (2003)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methods for deriving statements – deduction and induction</a:t>
            </a:r>
          </a:p>
          <a:p>
            <a:r>
              <a:rPr lang="en-US" dirty="0" smtClean="0"/>
              <a:t>Statistics provide with a method for inductive inference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- Induction</a:t>
            </a:r>
            <a:endParaRPr lang="en-US" dirty="0"/>
          </a:p>
        </p:txBody>
      </p:sp>
      <p:sp>
        <p:nvSpPr>
          <p:cNvPr id="4" name="textruta 3"/>
          <p:cNvSpPr txBox="1"/>
          <p:nvPr/>
        </p:nvSpPr>
        <p:spPr>
          <a:xfrm>
            <a:off x="950107" y="2541389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Assumptions</a:t>
            </a:r>
            <a:endParaRPr lang="en-US" sz="2400" dirty="0"/>
          </a:p>
        </p:txBody>
      </p:sp>
      <p:sp>
        <p:nvSpPr>
          <p:cNvPr id="5" name="textruta 4"/>
          <p:cNvSpPr txBox="1"/>
          <p:nvPr/>
        </p:nvSpPr>
        <p:spPr>
          <a:xfrm>
            <a:off x="950107" y="3082206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Evidence (Statistics)</a:t>
            </a:r>
            <a:endParaRPr lang="en-US" sz="2400" dirty="0"/>
          </a:p>
        </p:txBody>
      </p:sp>
      <p:sp>
        <p:nvSpPr>
          <p:cNvPr id="6" name="textruta 5"/>
          <p:cNvSpPr txBox="1"/>
          <p:nvPr/>
        </p:nvSpPr>
        <p:spPr>
          <a:xfrm>
            <a:off x="950107" y="2052439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Area of concern</a:t>
            </a:r>
            <a:endParaRPr lang="en-US" sz="2400" dirty="0"/>
          </a:p>
        </p:txBody>
      </p:sp>
      <p:sp>
        <p:nvSpPr>
          <p:cNvPr id="7" name="Höger 6"/>
          <p:cNvSpPr/>
          <p:nvPr/>
        </p:nvSpPr>
        <p:spPr>
          <a:xfrm>
            <a:off x="3779912" y="2132856"/>
            <a:ext cx="1296144" cy="15841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ruta 7"/>
          <p:cNvSpPr txBox="1"/>
          <p:nvPr/>
        </p:nvSpPr>
        <p:spPr>
          <a:xfrm>
            <a:off x="5724128" y="263691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Statement</a:t>
            </a:r>
            <a:endParaRPr lang="en-US" sz="2400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- Induction and Evidence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evidence come with uncertainty of the general</a:t>
            </a:r>
          </a:p>
          <a:p>
            <a:r>
              <a:rPr lang="en-US" dirty="0" smtClean="0"/>
              <a:t>Statements derived by induction are uncertain</a:t>
            </a:r>
          </a:p>
          <a:p>
            <a:r>
              <a:rPr lang="en-US" dirty="0" smtClean="0"/>
              <a:t>Example: Inductive statement – A man will inevitably die</a:t>
            </a:r>
          </a:p>
          <a:p>
            <a:pPr lvl="1"/>
            <a:r>
              <a:rPr lang="en-US" dirty="0" smtClean="0"/>
              <a:t>Evidence – No man born for more than 150 years ago is still alive.</a:t>
            </a:r>
          </a:p>
          <a:p>
            <a:pPr lvl="1"/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- Why is statistical inference so special?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Statistics is the only theory providing with </a:t>
            </a:r>
            <a:r>
              <a:rPr lang="en-US" u="sng" dirty="0" smtClean="0"/>
              <a:t>objective</a:t>
            </a:r>
            <a:r>
              <a:rPr lang="en-US" dirty="0" smtClean="0"/>
              <a:t> measures of uncertainty of inductive inference.</a:t>
            </a:r>
          </a:p>
          <a:p>
            <a:r>
              <a:rPr lang="en-US" dirty="0" smtClean="0"/>
              <a:t>Objective measures of uncertainty essential in  official statistics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- Summing up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Register statistics are uncertain</a:t>
            </a:r>
          </a:p>
          <a:p>
            <a:r>
              <a:rPr lang="en-US" dirty="0" smtClean="0"/>
              <a:t>Statistical inference provide with objective measurements of uncertainty</a:t>
            </a:r>
          </a:p>
          <a:p>
            <a:r>
              <a:rPr lang="en-US" dirty="0" smtClean="0"/>
              <a:t>Inference on register statistics should be founded in statistical inference theory</a:t>
            </a:r>
          </a:p>
          <a:p>
            <a:r>
              <a:rPr lang="en-US" dirty="0" smtClean="0"/>
              <a:t>Do we have appropriate statistical tools?</a:t>
            </a:r>
          </a:p>
          <a:p>
            <a:pPr lvl="1"/>
            <a:r>
              <a:rPr lang="en-US" dirty="0" smtClean="0"/>
              <a:t>Yes, and no </a:t>
            </a:r>
          </a:p>
          <a:p>
            <a:r>
              <a:rPr lang="en-US" dirty="0" smtClean="0"/>
              <a:t>No tool fulfills reasonable criteria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7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– Criteria on a measure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Founded within statistical inference theory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Interpretable and objective measures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Easy to interpret by users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How easy is the interpretation of an ordinary confidence interval? 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Of low cost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Comparable with measures in sample surveys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dirty="0" smtClean="0"/>
              <a:t>Comparability/coherency</a:t>
            </a:r>
          </a:p>
          <a:p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Confidence Image (</a:t>
            </a:r>
            <a:r>
              <a:rPr lang="en-US" dirty="0" err="1" smtClean="0"/>
              <a:t>Cim</a:t>
            </a:r>
            <a:r>
              <a:rPr lang="en-US" dirty="0" smtClean="0"/>
              <a:t>) - Laitila (2014)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Idéa</a:t>
            </a:r>
            <a:r>
              <a:rPr lang="en-US" dirty="0" smtClean="0"/>
              <a:t>: Use external information to restrict the potential values of study variables (y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This will restrict the potential values of the population parameter of interest t=f(y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2</a:t>
            </a:r>
            <a:r>
              <a:rPr lang="en-US" dirty="0" smtClean="0"/>
              <a:t>,…,</a:t>
            </a:r>
            <a:r>
              <a:rPr lang="en-US" dirty="0" err="1" smtClean="0"/>
              <a:t>y</a:t>
            </a:r>
            <a:r>
              <a:rPr lang="en-US" baseline="-25000" dirty="0" err="1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The more information, the more t is restricted.</a:t>
            </a:r>
          </a:p>
          <a:p>
            <a:r>
              <a:rPr lang="en-US" dirty="0" smtClean="0"/>
              <a:t>Information can come in any form, as long it comes with a measure of uncertainty</a:t>
            </a:r>
          </a:p>
          <a:p>
            <a:r>
              <a:rPr lang="en-US" dirty="0" smtClean="0"/>
              <a:t>We can use registers, sample surveys, old statistics, big data, google, </a:t>
            </a:r>
            <a:r>
              <a:rPr lang="en-US" dirty="0" err="1" smtClean="0"/>
              <a:t>facebook</a:t>
            </a:r>
            <a:r>
              <a:rPr lang="en-US" dirty="0" smtClean="0"/>
              <a:t>, whatever!!!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Q2014, Vienna, June 2-5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Thomas Laitila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037D0-98DF-43CD-B288-71874E86FDB3}" type="slidenum">
              <a:rPr lang="sv-SE" smtClean="0"/>
              <a:pPr/>
              <a:t>9</a:t>
            </a:fld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764</Words>
  <Application>Microsoft Office PowerPoint</Application>
  <PresentationFormat>Bildspel på skärmen (4:3)</PresentationFormat>
  <Paragraphs>212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Office-tema</vt:lpstr>
      <vt:lpstr>Constructing Confidence Intervals based on Register Statistics</vt:lpstr>
      <vt:lpstr>Outline</vt:lpstr>
      <vt:lpstr>Why - Chatterjee (2003)</vt:lpstr>
      <vt:lpstr>Why - Induction</vt:lpstr>
      <vt:lpstr>Why - Induction and Evidence</vt:lpstr>
      <vt:lpstr>Why - Why is statistical inference so special?</vt:lpstr>
      <vt:lpstr>Why - Summing up</vt:lpstr>
      <vt:lpstr>Criteria – Criteria on a measure</vt:lpstr>
      <vt:lpstr>Confidence Image (Cim) - Laitila (2014)</vt:lpstr>
      <vt:lpstr>Example - Estimation of total number of cattle in Swedish farms</vt:lpstr>
      <vt:lpstr>Example - Pieces of information</vt:lpstr>
      <vt:lpstr>Example – Table 2</vt:lpstr>
      <vt:lpstr>Example – Calculated CIms</vt:lpstr>
      <vt:lpstr>Discussion</vt:lpstr>
      <vt:lpstr>     Thanks for Your attention!   Request for paper Laitila (2014) thomas.laitila@scb.se    </vt:lpstr>
    </vt:vector>
  </TitlesOfParts>
  <Company>SCB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perspective on statistics for inference using registers</dc:title>
  <dc:creator>scbthla</dc:creator>
  <cp:lastModifiedBy>Laitila Thomas U/LEDN-Ö</cp:lastModifiedBy>
  <cp:revision>17</cp:revision>
  <dcterms:created xsi:type="dcterms:W3CDTF">2013-02-06T10:29:32Z</dcterms:created>
  <dcterms:modified xsi:type="dcterms:W3CDTF">2014-05-20T12:47:04Z</dcterms:modified>
</cp:coreProperties>
</file>