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88" r:id="rId2"/>
  </p:sldMasterIdLst>
  <p:notesMasterIdLst>
    <p:notesMasterId r:id="rId25"/>
  </p:notesMasterIdLst>
  <p:handoutMasterIdLst>
    <p:handoutMasterId r:id="rId26"/>
  </p:handoutMasterIdLst>
  <p:sldIdLst>
    <p:sldId id="268" r:id="rId3"/>
    <p:sldId id="286" r:id="rId4"/>
    <p:sldId id="266" r:id="rId5"/>
    <p:sldId id="257" r:id="rId6"/>
    <p:sldId id="287" r:id="rId7"/>
    <p:sldId id="258" r:id="rId8"/>
    <p:sldId id="288" r:id="rId9"/>
    <p:sldId id="291" r:id="rId10"/>
    <p:sldId id="293" r:id="rId11"/>
    <p:sldId id="295" r:id="rId12"/>
    <p:sldId id="296" r:id="rId13"/>
    <p:sldId id="298" r:id="rId14"/>
    <p:sldId id="299" r:id="rId15"/>
    <p:sldId id="300" r:id="rId16"/>
    <p:sldId id="301" r:id="rId17"/>
    <p:sldId id="302" r:id="rId18"/>
    <p:sldId id="312" r:id="rId19"/>
    <p:sldId id="309" r:id="rId20"/>
    <p:sldId id="310" r:id="rId21"/>
    <p:sldId id="311" r:id="rId22"/>
    <p:sldId id="313" r:id="rId23"/>
    <p:sldId id="269" r:id="rId24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bribe" initials="MR" lastIdx="26" clrIdx="0"/>
  <p:cmAuthor id="1" name="Boris Lorenc" initials="BL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693"/>
    <a:srgbClr val="9AB23B"/>
    <a:srgbClr val="0493AC"/>
    <a:srgbClr val="FAA50F"/>
    <a:srgbClr val="F0F0F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0" autoAdjust="0"/>
    <p:restoredTop sz="94660"/>
  </p:normalViewPr>
  <p:slideViewPr>
    <p:cSldViewPr>
      <p:cViewPr>
        <p:scale>
          <a:sx n="80" d="100"/>
          <a:sy n="80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5569" tIns="47784" rIns="95569" bIns="4778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5569" tIns="47784" rIns="95569" bIns="47784" rtlCol="0"/>
          <a:lstStyle>
            <a:lvl1pPr algn="r">
              <a:defRPr sz="1300"/>
            </a:lvl1pPr>
          </a:lstStyle>
          <a:p>
            <a:fld id="{033579D9-D20D-4A3E-9E0E-A9FD486B5496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5569" tIns="47784" rIns="95569" bIns="4778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5569" tIns="47784" rIns="95569" bIns="47784" rtlCol="0" anchor="b"/>
          <a:lstStyle>
            <a:lvl1pPr algn="r">
              <a:defRPr sz="1300"/>
            </a:lvl1pPr>
          </a:lstStyle>
          <a:p>
            <a:fld id="{37DC675E-DE2E-4559-9115-FF4B15F51F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71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0B836-EAFD-4B2A-9493-133A11EFEBF8}" type="datetimeFigureOut">
              <a:rPr lang="sv-SE" smtClean="0"/>
              <a:t>2014-06-03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D7B54-0DFC-44D5-ACDB-17CFD4A251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955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5806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7104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4684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374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3538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9088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97502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2873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4129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4857D-6311-4D3C-880D-595D47F7885D}" type="slidenum">
              <a:rPr lang="de-AT" smtClean="0"/>
              <a:pPr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172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4857D-6311-4D3C-880D-595D47F7885D}" type="slidenum">
              <a:rPr lang="de-AT" smtClean="0"/>
              <a:pPr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8323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94264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4857D-6311-4D3C-880D-595D47F7885D}" type="slidenum">
              <a:rPr lang="de-AT" smtClean="0"/>
              <a:pPr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74453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4129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765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3261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3255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2797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8632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4129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27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D7B54-0DFC-44D5-ACDB-17CFD4A251DC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914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073888"/>
            <a:ext cx="8229600" cy="2865400"/>
          </a:xfrm>
        </p:spPr>
        <p:txBody>
          <a:bodyPr/>
          <a:lstStyle>
            <a:lvl1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defRPr sz="3200"/>
            </a:lvl1pPr>
            <a:lvl2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defRPr sz="2800"/>
            </a:lvl2pPr>
            <a:lvl3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defRPr sz="2400"/>
            </a:lvl3pPr>
            <a:lvl4pPr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defRPr sz="2000"/>
            </a:lvl4pPr>
            <a:lvl5pPr>
              <a:lnSpc>
                <a:spcPct val="15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 eingeben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5" name="Titelplatzhalter 15"/>
          <p:cNvSpPr>
            <a:spLocks noGrp="1"/>
          </p:cNvSpPr>
          <p:nvPr>
            <p:ph type="title"/>
          </p:nvPr>
        </p:nvSpPr>
        <p:spPr>
          <a:xfrm>
            <a:off x="233906" y="95409"/>
            <a:ext cx="7942531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sv-SE" smtClean="0"/>
              <a:t>Klicka här för att ändra 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6705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935666"/>
            <a:ext cx="4038600" cy="2868478"/>
          </a:xfrm>
        </p:spPr>
        <p:txBody>
          <a:bodyPr/>
          <a:lstStyle>
            <a:lvl1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2800"/>
            </a:lvl1pPr>
            <a:lvl2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2400"/>
            </a:lvl2pPr>
            <a:lvl3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800"/>
            </a:lvl4pPr>
            <a:lvl5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 eingeben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946297"/>
            <a:ext cx="4038600" cy="2868478"/>
          </a:xfrm>
        </p:spPr>
        <p:txBody>
          <a:bodyPr/>
          <a:lstStyle>
            <a:lvl1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2800"/>
            </a:lvl1pPr>
            <a:lvl2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2400"/>
            </a:lvl2pPr>
            <a:lvl3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800"/>
            </a:lvl4pPr>
            <a:lvl5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 eingeben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itelplatzhalter 15"/>
          <p:cNvSpPr>
            <a:spLocks noGrp="1"/>
          </p:cNvSpPr>
          <p:nvPr>
            <p:ph type="title"/>
          </p:nvPr>
        </p:nvSpPr>
        <p:spPr>
          <a:xfrm>
            <a:off x="233906" y="95409"/>
            <a:ext cx="8644279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>
                <a:solidFill>
                  <a:srgbClr val="AE002C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720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87586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547528"/>
            <a:ext cx="4040188" cy="3068532"/>
          </a:xfrm>
        </p:spPr>
        <p:txBody>
          <a:bodyPr/>
          <a:lstStyle>
            <a:lvl1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2400"/>
            </a:lvl1pPr>
            <a:lvl2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800"/>
            </a:lvl3pPr>
            <a:lvl4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600"/>
            </a:lvl4pPr>
            <a:lvl5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87586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536895"/>
            <a:ext cx="4041775" cy="3068532"/>
          </a:xfrm>
        </p:spPr>
        <p:txBody>
          <a:bodyPr/>
          <a:lstStyle>
            <a:lvl1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2400"/>
            </a:lvl1pPr>
            <a:lvl2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2000"/>
            </a:lvl2pPr>
            <a:lvl3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800"/>
            </a:lvl3pPr>
            <a:lvl4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600"/>
            </a:lvl4pPr>
            <a:lvl5pPr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de-AT" dirty="0"/>
          </a:p>
        </p:txBody>
      </p:sp>
      <p:sp>
        <p:nvSpPr>
          <p:cNvPr id="7" name="Titelplatzhalter 15"/>
          <p:cNvSpPr txBox="1">
            <a:spLocks/>
          </p:cNvSpPr>
          <p:nvPr/>
        </p:nvSpPr>
        <p:spPr>
          <a:xfrm>
            <a:off x="233906" y="95409"/>
            <a:ext cx="8644279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E002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Titelmasterformat durch Klicken bearbeiten</a:t>
            </a:r>
            <a:endParaRPr kumimoji="0" lang="de-AT" sz="2800" b="1" i="0" u="none" strike="noStrike" kern="1200" cap="none" spc="0" normalizeH="0" baseline="0" noProof="0" dirty="0">
              <a:ln>
                <a:noFill/>
              </a:ln>
              <a:solidFill>
                <a:srgbClr val="AE002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351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5"/>
          <p:cNvSpPr>
            <a:spLocks noGrp="1"/>
          </p:cNvSpPr>
          <p:nvPr>
            <p:ph type="title"/>
          </p:nvPr>
        </p:nvSpPr>
        <p:spPr>
          <a:xfrm>
            <a:off x="233906" y="95409"/>
            <a:ext cx="8644279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>
                <a:solidFill>
                  <a:srgbClr val="AE002C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5584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/>
          <a:lstStyle/>
          <a:p>
            <a:fld id="{E2F1F4D1-35E4-46BA-AF81-4FD86FB65BBB}" type="datetimeFigureOut">
              <a:rPr lang="sv-SE" smtClean="0"/>
              <a:pPr/>
              <a:t>2014-06-03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fangs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957594" y="1595655"/>
            <a:ext cx="7920591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buNone/>
              <a:defRPr sz="2000" b="1">
                <a:solidFill>
                  <a:srgbClr val="AE002C"/>
                </a:solidFill>
              </a:defRPr>
            </a:lvl1pPr>
          </a:lstStyle>
          <a:p>
            <a:pPr lvl="0"/>
            <a:r>
              <a:rPr lang="de-DE" dirty="0" smtClean="0"/>
              <a:t>Agenda item etc.</a:t>
            </a:r>
            <a:endParaRPr lang="de-AT" dirty="0"/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413590" y="2130805"/>
            <a:ext cx="6453963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3600" b="1">
                <a:solidFill>
                  <a:srgbClr val="AE002C"/>
                </a:solidFill>
              </a:defRPr>
            </a:lvl1pPr>
          </a:lstStyle>
          <a:p>
            <a:pPr lvl="0"/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endParaRPr lang="de-AT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255367" y="4338168"/>
            <a:ext cx="4316633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spcBef>
                <a:spcPts val="600"/>
              </a:spcBef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AT" dirty="0" smtClean="0"/>
              <a:t>Event, </a:t>
            </a:r>
            <a:r>
              <a:rPr lang="de-AT" dirty="0" err="1" smtClean="0"/>
              <a:t>place</a:t>
            </a:r>
            <a:r>
              <a:rPr lang="de-AT" dirty="0" smtClean="0"/>
              <a:t>, </a:t>
            </a:r>
            <a:r>
              <a:rPr lang="de-AT" dirty="0" err="1" smtClean="0"/>
              <a:t>date</a:t>
            </a:r>
            <a:endParaRPr lang="de-AT" dirty="0"/>
          </a:p>
        </p:txBody>
      </p:sp>
      <p:sp>
        <p:nvSpPr>
          <p:cNvPr id="23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939874" y="3810779"/>
            <a:ext cx="7920591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buNone/>
              <a:defRPr sz="2000" b="1">
                <a:solidFill>
                  <a:srgbClr val="AE002C"/>
                </a:solidFill>
              </a:defRPr>
            </a:lvl1pPr>
          </a:lstStyle>
          <a:p>
            <a:pPr lvl="0"/>
            <a:r>
              <a:rPr lang="de-DE" dirty="0" err="1" smtClean="0"/>
              <a:t>presented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(N.N., </a:t>
            </a:r>
            <a:r>
              <a:rPr lang="de-DE" dirty="0" err="1" smtClean="0"/>
              <a:t>institution</a:t>
            </a:r>
            <a:r>
              <a:rPr lang="de-DE" dirty="0" smtClean="0"/>
              <a:t>)</a:t>
            </a:r>
            <a:endParaRPr lang="de-A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244549" y="2727250"/>
            <a:ext cx="2892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rgbClr val="AE002C"/>
                </a:solidFill>
              </a:rPr>
              <a:t>Please address queries to: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244549" y="3361639"/>
            <a:ext cx="2881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rgbClr val="AE002C"/>
                </a:solidFill>
              </a:rPr>
              <a:t>Contact data: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4549" y="3008547"/>
            <a:ext cx="2881423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spcBef>
                <a:spcPts val="0"/>
              </a:spcBef>
              <a:buNone/>
              <a:defRPr sz="16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N.N.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3916" y="3681942"/>
            <a:ext cx="2884967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spcBef>
                <a:spcPts val="0"/>
              </a:spcBef>
              <a:buNone/>
              <a:defRPr sz="16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err="1" smtClean="0"/>
              <a:t>Address</a:t>
            </a:r>
            <a:r>
              <a:rPr lang="de-DE" dirty="0" smtClean="0"/>
              <a:t>, Tel., (Fax), </a:t>
            </a:r>
            <a:r>
              <a:rPr lang="de-DE" dirty="0" err="1" smtClean="0"/>
              <a:t>eMail</a:t>
            </a:r>
            <a:endParaRPr lang="de-DE" dirty="0" smtClean="0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05647" y="1913750"/>
            <a:ext cx="3561685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buNone/>
              <a:defRPr sz="4800" b="1" baseline="0">
                <a:solidFill>
                  <a:srgbClr val="AE002C"/>
                </a:solidFill>
              </a:defRPr>
            </a:lvl1pPr>
          </a:lstStyle>
          <a:p>
            <a:pPr lvl="0"/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...</a:t>
            </a:r>
            <a:endParaRPr lang="de-A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fangs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957594" y="1595655"/>
            <a:ext cx="7920591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buNone/>
              <a:defRPr sz="2000" b="1">
                <a:solidFill>
                  <a:srgbClr val="AE002C"/>
                </a:solidFill>
              </a:defRPr>
            </a:lvl1pPr>
          </a:lstStyle>
          <a:p>
            <a:pPr lvl="0"/>
            <a:r>
              <a:rPr lang="de-DE" dirty="0" smtClean="0"/>
              <a:t>Agenda item etc.</a:t>
            </a:r>
            <a:endParaRPr lang="de-AT" dirty="0"/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413590" y="2130805"/>
            <a:ext cx="6453963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3600" b="1">
                <a:solidFill>
                  <a:srgbClr val="AE002C"/>
                </a:solidFill>
              </a:defRPr>
            </a:lvl1pPr>
          </a:lstStyle>
          <a:p>
            <a:pPr lvl="0"/>
            <a:r>
              <a:rPr lang="de-DE" dirty="0" smtClean="0"/>
              <a:t>Title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endParaRPr lang="de-AT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255367" y="4338168"/>
            <a:ext cx="4316633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spcBef>
                <a:spcPts val="600"/>
              </a:spcBef>
              <a:buNone/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AT" dirty="0" smtClean="0"/>
              <a:t>Event, </a:t>
            </a:r>
            <a:r>
              <a:rPr lang="de-AT" dirty="0" err="1" smtClean="0"/>
              <a:t>place</a:t>
            </a:r>
            <a:r>
              <a:rPr lang="de-AT" dirty="0" smtClean="0"/>
              <a:t>, </a:t>
            </a:r>
            <a:r>
              <a:rPr lang="de-AT" dirty="0" err="1" smtClean="0"/>
              <a:t>date</a:t>
            </a:r>
            <a:endParaRPr lang="de-AT" dirty="0"/>
          </a:p>
        </p:txBody>
      </p:sp>
      <p:sp>
        <p:nvSpPr>
          <p:cNvPr id="23" name="Textplatzhalt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939874" y="3810779"/>
            <a:ext cx="7920591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buNone/>
              <a:defRPr sz="2000" b="1">
                <a:solidFill>
                  <a:srgbClr val="AE002C"/>
                </a:solidFill>
              </a:defRPr>
            </a:lvl1pPr>
          </a:lstStyle>
          <a:p>
            <a:pPr lvl="0"/>
            <a:r>
              <a:rPr lang="de-DE" dirty="0" err="1" smtClean="0"/>
              <a:t>presented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(N.N., </a:t>
            </a:r>
            <a:r>
              <a:rPr lang="de-DE" dirty="0" err="1" smtClean="0"/>
              <a:t>institution</a:t>
            </a:r>
            <a:r>
              <a:rPr lang="de-DE" dirty="0" smtClean="0"/>
              <a:t>)</a:t>
            </a:r>
            <a:endParaRPr lang="de-A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244549" y="2727250"/>
            <a:ext cx="2892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rgbClr val="AE002C"/>
                </a:solidFill>
              </a:rPr>
              <a:t>Please address queries to: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244549" y="3361639"/>
            <a:ext cx="2881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rgbClr val="AE002C"/>
                </a:solidFill>
              </a:rPr>
              <a:t>Contact data: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4549" y="3008547"/>
            <a:ext cx="2881423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spcBef>
                <a:spcPts val="0"/>
              </a:spcBef>
              <a:buNone/>
              <a:defRPr sz="16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N.N.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3916" y="3681942"/>
            <a:ext cx="2884967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spcBef>
                <a:spcPts val="0"/>
              </a:spcBef>
              <a:buNone/>
              <a:defRPr sz="16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err="1" smtClean="0"/>
              <a:t>Address</a:t>
            </a:r>
            <a:r>
              <a:rPr lang="de-DE" dirty="0" smtClean="0"/>
              <a:t>, Tel., (Fax), </a:t>
            </a:r>
            <a:r>
              <a:rPr lang="de-DE" dirty="0" err="1" smtClean="0"/>
              <a:t>eMail</a:t>
            </a:r>
            <a:endParaRPr lang="de-DE" dirty="0" smtClean="0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05647" y="1913750"/>
            <a:ext cx="3561685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r">
              <a:buNone/>
              <a:defRPr sz="4800" b="1" baseline="0">
                <a:solidFill>
                  <a:srgbClr val="AE002C"/>
                </a:solidFill>
              </a:defRPr>
            </a:lvl1pPr>
          </a:lstStyle>
          <a:p>
            <a:pPr lvl="0"/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...</a:t>
            </a:r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7.jpeg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Relationship Id="rId14" Type="http://schemas.openxmlformats.org/officeDocument/2006/relationships/image" Target="../media/image6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theme" Target="../theme/theme2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jpeg"/><Relationship Id="rId5" Type="http://schemas.openxmlformats.org/officeDocument/2006/relationships/image" Target="../media/image1.jpeg"/><Relationship Id="rId10" Type="http://schemas.openxmlformats.org/officeDocument/2006/relationships/image" Target="../media/image6.gif"/><Relationship Id="rId4" Type="http://schemas.openxmlformats.org/officeDocument/2006/relationships/image" Target="../media/image5.wmf"/><Relationship Id="rId9" Type="http://schemas.openxmlformats.org/officeDocument/2006/relationships/image" Target="../media/image10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4" y="1057940"/>
            <a:ext cx="8229600" cy="223445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de-DE" dirty="0" smtClean="0"/>
              <a:t>Text eingeben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255795" y="6170188"/>
            <a:ext cx="8626666" cy="0"/>
          </a:xfrm>
          <a:prstGeom prst="line">
            <a:avLst/>
          </a:prstGeom>
          <a:ln w="19050">
            <a:solidFill>
              <a:srgbClr val="AE002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 descr="DE-Destatis_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38229" y="6290784"/>
            <a:ext cx="896112" cy="296570"/>
          </a:xfrm>
          <a:prstGeom prst="rect">
            <a:avLst/>
          </a:prstGeom>
        </p:spPr>
      </p:pic>
      <p:pic>
        <p:nvPicPr>
          <p:cNvPr id="9" name="Grafik 8" descr="IE-CSO_Logo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326398" y="6242163"/>
            <a:ext cx="1058875" cy="396392"/>
          </a:xfrm>
          <a:prstGeom prst="rect">
            <a:avLst/>
          </a:prstGeom>
        </p:spPr>
      </p:pic>
      <p:pic>
        <p:nvPicPr>
          <p:cNvPr id="11" name="Grafik 10" descr="LV-CSP_Log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710234" y="6227529"/>
            <a:ext cx="411480" cy="438912"/>
          </a:xfrm>
          <a:prstGeom prst="rect">
            <a:avLst/>
          </a:prstGeom>
        </p:spPr>
      </p:pic>
      <p:pic>
        <p:nvPicPr>
          <p:cNvPr id="12" name="Grafik 11" descr="LT-SL_Logo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540026" y="6301714"/>
            <a:ext cx="881634" cy="269939"/>
          </a:xfrm>
          <a:prstGeom prst="rect">
            <a:avLst/>
          </a:prstGeom>
        </p:spPr>
      </p:pic>
      <p:pic>
        <p:nvPicPr>
          <p:cNvPr id="13" name="Grafik 12" descr="AT-STAT_Logo_eng_4C.eps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706833" y="6219312"/>
            <a:ext cx="1010126" cy="443389"/>
          </a:xfrm>
          <a:prstGeom prst="rect">
            <a:avLst/>
          </a:prstGeom>
        </p:spPr>
      </p:pic>
      <p:pic>
        <p:nvPicPr>
          <p:cNvPr id="14" name="Grafik 13" descr="SE-SCB_Logo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28624" y="6273869"/>
            <a:ext cx="1337310" cy="352806"/>
          </a:xfrm>
          <a:prstGeom prst="rect">
            <a:avLst/>
          </a:prstGeom>
        </p:spPr>
      </p:pic>
      <p:pic>
        <p:nvPicPr>
          <p:cNvPr id="15" name="Grafik 14" descr="ONS_RGB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676909" y="6262119"/>
            <a:ext cx="1226820" cy="377952"/>
          </a:xfrm>
          <a:prstGeom prst="rect">
            <a:avLst/>
          </a:prstGeom>
        </p:spPr>
      </p:pic>
      <p:cxnSp>
        <p:nvCxnSpPr>
          <p:cNvPr id="18" name="Gerade Verbindung 17"/>
          <p:cNvCxnSpPr/>
          <p:nvPr/>
        </p:nvCxnSpPr>
        <p:spPr>
          <a:xfrm>
            <a:off x="222044" y="695119"/>
            <a:ext cx="8677409" cy="0"/>
          </a:xfrm>
          <a:prstGeom prst="line">
            <a:avLst/>
          </a:prstGeom>
          <a:ln w="19050">
            <a:solidFill>
              <a:srgbClr val="AE002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8272130" y="286250"/>
            <a:ext cx="871870" cy="3231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de-DE" sz="1500" dirty="0" smtClean="0">
                <a:solidFill>
                  <a:srgbClr val="AE002C"/>
                </a:solidFill>
              </a:rPr>
              <a:t>|</a:t>
            </a:r>
            <a:r>
              <a:rPr lang="de-DE" sz="1500" dirty="0" err="1" smtClean="0">
                <a:solidFill>
                  <a:srgbClr val="AE002C"/>
                </a:solidFill>
              </a:rPr>
              <a:t>slide</a:t>
            </a:r>
            <a:r>
              <a:rPr lang="de-DE" sz="1500" dirty="0" smtClean="0">
                <a:solidFill>
                  <a:srgbClr val="AE002C"/>
                </a:solidFill>
              </a:rPr>
              <a:t> </a:t>
            </a:r>
            <a:fld id="{2E1D12B3-C156-413F-A767-F6B96C27B79D}" type="slidenum">
              <a:rPr lang="de-DE" sz="1500" smtClean="0">
                <a:solidFill>
                  <a:srgbClr val="AE002C"/>
                </a:solidFill>
              </a:rPr>
              <a:pPr algn="l"/>
              <a:t>‹#›</a:t>
            </a:fld>
            <a:endParaRPr lang="de-AT" sz="1500" dirty="0">
              <a:solidFill>
                <a:srgbClr val="AE002C"/>
              </a:solidFill>
            </a:endParaRPr>
          </a:p>
        </p:txBody>
      </p:sp>
      <p:sp>
        <p:nvSpPr>
          <p:cNvPr id="16" name="Titelplatzhalter 15"/>
          <p:cNvSpPr>
            <a:spLocks noGrp="1"/>
          </p:cNvSpPr>
          <p:nvPr>
            <p:ph type="title"/>
          </p:nvPr>
        </p:nvSpPr>
        <p:spPr>
          <a:xfrm>
            <a:off x="233906" y="95409"/>
            <a:ext cx="7963796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2334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7" r:id="rId5"/>
    <p:sldLayoutId id="2147483691" r:id="rId6"/>
    <p:sldLayoutId id="214748369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AE002C"/>
          </a:solidFill>
          <a:latin typeface="+mj-lt"/>
          <a:ea typeface="+mj-ea"/>
          <a:cs typeface="+mj-cs"/>
        </a:defRPr>
      </a:lvl1pPr>
    </p:titleStyle>
    <p:bodyStyle>
      <a:lvl1pPr marL="446088" indent="-446088" algn="l" defTabSz="914400" rtl="0" eaLnBrk="1" latinLnBrk="0" hangingPunct="1">
        <a:lnSpc>
          <a:spcPct val="130000"/>
        </a:lnSpc>
        <a:spcBef>
          <a:spcPts val="1200"/>
        </a:spcBef>
        <a:spcAft>
          <a:spcPts val="600"/>
        </a:spcAft>
        <a:buFont typeface="Wingdings" pitchFamily="2" charset="2"/>
        <a:buChar char="Ø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30000"/>
        </a:lnSpc>
        <a:spcBef>
          <a:spcPts val="1200"/>
        </a:spcBef>
        <a:spcAft>
          <a:spcPts val="6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125" indent="-339725" algn="l" defTabSz="914400" rtl="0" eaLnBrk="1" latinLnBrk="0" hangingPunct="1">
        <a:lnSpc>
          <a:spcPct val="130000"/>
        </a:lnSpc>
        <a:spcBef>
          <a:spcPts val="1200"/>
        </a:spcBef>
        <a:spcAft>
          <a:spcPts val="60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Gerade Verbindung 6"/>
          <p:cNvCxnSpPr/>
          <p:nvPr/>
        </p:nvCxnSpPr>
        <p:spPr>
          <a:xfrm>
            <a:off x="255795" y="5191952"/>
            <a:ext cx="8626666" cy="0"/>
          </a:xfrm>
          <a:prstGeom prst="line">
            <a:avLst/>
          </a:prstGeom>
          <a:ln w="19050">
            <a:solidFill>
              <a:srgbClr val="AE002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fik 16" descr="AT-STAT_Logo_eng_4C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63953" y="5917661"/>
            <a:ext cx="1443038" cy="633413"/>
          </a:xfrm>
          <a:prstGeom prst="rect">
            <a:avLst/>
          </a:prstGeom>
        </p:spPr>
      </p:pic>
      <p:pic>
        <p:nvPicPr>
          <p:cNvPr id="18" name="Grafik 17" descr="DE-Destatis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012" y="5277941"/>
            <a:ext cx="2048256" cy="677875"/>
          </a:xfrm>
          <a:prstGeom prst="rect">
            <a:avLst/>
          </a:prstGeom>
        </p:spPr>
      </p:pic>
      <p:pic>
        <p:nvPicPr>
          <p:cNvPr id="19" name="Grafik 18" descr="IE-CSO_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87413" y="5272952"/>
            <a:ext cx="1882445" cy="704698"/>
          </a:xfrm>
          <a:prstGeom prst="rect">
            <a:avLst/>
          </a:prstGeom>
        </p:spPr>
      </p:pic>
      <p:pic>
        <p:nvPicPr>
          <p:cNvPr id="20" name="Grafik 19" descr="LT-SL_Logo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16048" y="5333641"/>
            <a:ext cx="1695450" cy="519113"/>
          </a:xfrm>
          <a:prstGeom prst="rect">
            <a:avLst/>
          </a:prstGeom>
        </p:spPr>
      </p:pic>
      <p:pic>
        <p:nvPicPr>
          <p:cNvPr id="21" name="Grafik 20" descr="LV-CSP_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53777" y="5271235"/>
            <a:ext cx="685800" cy="731520"/>
          </a:xfrm>
          <a:prstGeom prst="rect">
            <a:avLst/>
          </a:prstGeom>
        </p:spPr>
      </p:pic>
      <p:pic>
        <p:nvPicPr>
          <p:cNvPr id="22" name="Grafik 21" descr="ONS_RGB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92266" y="5998085"/>
            <a:ext cx="1962912" cy="604723"/>
          </a:xfrm>
          <a:prstGeom prst="rect">
            <a:avLst/>
          </a:prstGeom>
        </p:spPr>
      </p:pic>
      <p:pic>
        <p:nvPicPr>
          <p:cNvPr id="23" name="Grafik 22" descr="SE-SCB_Logo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494339" y="6000346"/>
            <a:ext cx="2173129" cy="573310"/>
          </a:xfrm>
          <a:prstGeom prst="rect">
            <a:avLst/>
          </a:prstGeom>
        </p:spPr>
      </p:pic>
      <p:graphicFrame>
        <p:nvGraphicFramePr>
          <p:cNvPr id="25" name="Tabelle 24"/>
          <p:cNvGraphicFramePr>
            <a:graphicFrameLocks noGrp="1"/>
          </p:cNvGraphicFramePr>
          <p:nvPr/>
        </p:nvGraphicFramePr>
        <p:xfrm>
          <a:off x="265814" y="308345"/>
          <a:ext cx="8601740" cy="1036320"/>
        </p:xfrm>
        <a:graphic>
          <a:graphicData uri="http://schemas.openxmlformats.org/drawingml/2006/table">
            <a:tbl>
              <a:tblPr/>
              <a:tblGrid>
                <a:gridCol w="8601740"/>
              </a:tblGrid>
              <a:tr h="14809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en-GB" sz="1800" b="1" kern="1400" cap="small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ea typeface="Times New Roman"/>
                          <a:cs typeface="Tahoma"/>
                        </a:rPr>
                        <a:t>ESSnet on Consistency </a:t>
                      </a:r>
                      <a:r>
                        <a:rPr lang="en-GB" sz="1800" b="1" kern="1400" cap="small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of Concepts and Applied Methods of Business and Trade-Related Statistics</a:t>
                      </a:r>
                      <a:endParaRPr lang="de-AT" sz="1600" kern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835" marR="4183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7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449580" algn="l"/>
                        </a:tabLst>
                      </a:pPr>
                      <a:r>
                        <a:rPr lang="en-GB" sz="1600" b="1" kern="1400" cap="small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ea typeface="Times New Roman"/>
                          <a:cs typeface="Times New Roman"/>
                        </a:rPr>
                        <a:t>Work Package 2: 2011 project on target population, frames, reference period, classifications and their applications</a:t>
                      </a:r>
                      <a:endParaRPr lang="de-AT" sz="1600" kern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1835" marR="4183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26" name="Gerade Verbindung 25"/>
          <p:cNvCxnSpPr/>
          <p:nvPr/>
        </p:nvCxnSpPr>
        <p:spPr>
          <a:xfrm>
            <a:off x="259340" y="1431572"/>
            <a:ext cx="8626666" cy="0"/>
          </a:xfrm>
          <a:prstGeom prst="line">
            <a:avLst/>
          </a:prstGeom>
          <a:ln w="19050">
            <a:solidFill>
              <a:srgbClr val="AE002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-portal.eu/content/public-document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1389642" y="980728"/>
            <a:ext cx="7646854" cy="460126"/>
          </a:xfrm>
        </p:spPr>
        <p:txBody>
          <a:bodyPr/>
          <a:lstStyle/>
          <a:p>
            <a:r>
              <a:rPr lang="en-US" b="0" dirty="0" smtClean="0"/>
              <a:t> </a:t>
            </a:r>
            <a:r>
              <a:rPr lang="en-US" dirty="0"/>
              <a:t>Consistency of Concepts and Applied Methods in Business Statistics</a:t>
            </a:r>
            <a:r>
              <a:rPr lang="en-US" b="0" dirty="0"/>
              <a:t>	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2267745" y="1790814"/>
            <a:ext cx="6624736" cy="2862322"/>
          </a:xfrm>
        </p:spPr>
        <p:txBody>
          <a:bodyPr/>
          <a:lstStyle/>
          <a:p>
            <a:r>
              <a:rPr lang="en-GB" dirty="0"/>
              <a:t>Improving Consistency in the ESS: Target </a:t>
            </a:r>
            <a:r>
              <a:rPr lang="en-GB" dirty="0" smtClean="0"/>
              <a:t>Populations, </a:t>
            </a:r>
            <a:r>
              <a:rPr lang="en-GB" dirty="0"/>
              <a:t>Frames, Reference </a:t>
            </a:r>
            <a:r>
              <a:rPr lang="en-GB" dirty="0" smtClean="0"/>
              <a:t>Periods, </a:t>
            </a:r>
            <a:r>
              <a:rPr lang="en-GB" dirty="0"/>
              <a:t>Classifications and their Applications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687415" y="4949895"/>
            <a:ext cx="4316633" cy="452432"/>
          </a:xfrm>
        </p:spPr>
        <p:txBody>
          <a:bodyPr/>
          <a:lstStyle/>
          <a:p>
            <a:r>
              <a:rPr lang="en-GB" dirty="0" smtClean="0"/>
              <a:t>Q2014, Vienna, 3rd June 2014</a:t>
            </a:r>
            <a:endParaRPr lang="en-GB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939874" y="4232701"/>
            <a:ext cx="7920591" cy="492443"/>
          </a:xfrm>
        </p:spPr>
        <p:txBody>
          <a:bodyPr/>
          <a:lstStyle/>
          <a:p>
            <a:r>
              <a:rPr lang="en-GB" dirty="0" smtClean="0"/>
              <a:t>presented by Boris Lorenc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446567" y="861237"/>
            <a:ext cx="8229600" cy="462690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lang="en-GB" sz="2000" dirty="0" smtClean="0"/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Undercoverage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Restrictions </a:t>
            </a:r>
            <a:r>
              <a:rPr lang="en-US" sz="1600" dirty="0"/>
              <a:t>in administrative </a:t>
            </a:r>
            <a:r>
              <a:rPr lang="en-US" sz="1600" dirty="0" smtClean="0"/>
              <a:t>sources which feed into BR or other sampling frames, the “threshold” issue </a:t>
            </a:r>
            <a:r>
              <a:rPr lang="en-US" sz="1600" dirty="0"/>
              <a:t>(businesses with specific properties, e.g. in specific employment size or turnover value intervals, </a:t>
            </a:r>
            <a:r>
              <a:rPr lang="en-US" sz="1600" dirty="0" err="1" smtClean="0"/>
              <a:t>etc</a:t>
            </a:r>
            <a:r>
              <a:rPr lang="en-US" sz="1600" dirty="0" smtClean="0"/>
              <a:t>, do not enter into administrative sources)</a:t>
            </a:r>
            <a:endParaRPr lang="en-US" sz="1600" dirty="0"/>
          </a:p>
          <a:p>
            <a:pPr lvl="2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400" dirty="0"/>
              <a:t>Restrictions “by design” (e.g. certain NACE activities left out, due to conflicts of regulations or due to established practices in the participating countries)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Temporal restrictions, part I: non-representation of newly </a:t>
            </a:r>
            <a:r>
              <a:rPr lang="en-US" sz="1600" dirty="0"/>
              <a:t>established </a:t>
            </a:r>
            <a:r>
              <a:rPr lang="en-US" sz="1600" dirty="0" smtClean="0"/>
              <a:t>units (in a </a:t>
            </a:r>
            <a:r>
              <a:rPr lang="en-US" sz="1600" dirty="0"/>
              <a:t>large </a:t>
            </a:r>
            <a:r>
              <a:rPr lang="en-US" sz="1600" dirty="0" smtClean="0"/>
              <a:t>country</a:t>
            </a:r>
            <a:r>
              <a:rPr lang="en-US" sz="1600" dirty="0"/>
              <a:t>, a separate study indicated an undercoverage </a:t>
            </a:r>
            <a:r>
              <a:rPr lang="en-US" sz="1600" dirty="0" smtClean="0"/>
              <a:t>in statistics produced by </a:t>
            </a:r>
            <a:r>
              <a:rPr lang="en-US" sz="1600" dirty="0"/>
              <a:t>a SD of 22% due to this </a:t>
            </a:r>
            <a:r>
              <a:rPr lang="en-US" sz="1600" dirty="0" smtClean="0"/>
              <a:t>reason)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/>
              <a:t>Temporal restrictions, part </a:t>
            </a:r>
            <a:r>
              <a:rPr lang="en-US" sz="1600" dirty="0" smtClean="0"/>
              <a:t>II: dynamically </a:t>
            </a:r>
            <a:r>
              <a:rPr lang="en-US" sz="1600" dirty="0"/>
              <a:t>changing properties of </a:t>
            </a:r>
            <a:r>
              <a:rPr lang="en-US" sz="1600" dirty="0" smtClean="0"/>
              <a:t>businesses </a:t>
            </a:r>
            <a:r>
              <a:rPr lang="en-US" sz="1600" dirty="0"/>
              <a:t>registered with a time lag on the </a:t>
            </a:r>
            <a:r>
              <a:rPr lang="en-US" sz="1600" dirty="0" smtClean="0"/>
              <a:t>frame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Undercoverage </a:t>
            </a:r>
            <a:r>
              <a:rPr lang="en-US" sz="1600" dirty="0"/>
              <a:t>of market activities due to insufficient clarity of the concepts used, that is, inability to distinguish between market and non-market </a:t>
            </a:r>
            <a:r>
              <a:rPr lang="en-US" sz="1600" dirty="0" smtClean="0"/>
              <a:t>activities</a:t>
            </a:r>
            <a:endParaRPr lang="en-GB" sz="2000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01877" y="95409"/>
            <a:ext cx="7942531" cy="523220"/>
          </a:xfrm>
        </p:spPr>
        <p:txBody>
          <a:bodyPr/>
          <a:lstStyle/>
          <a:p>
            <a:r>
              <a:rPr lang="en-GB" dirty="0"/>
              <a:t>Inventory: Frame coverage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" t="1612" r="-1969" b="55041"/>
          <a:stretch/>
        </p:blipFill>
        <p:spPr>
          <a:xfrm>
            <a:off x="72000" y="900000"/>
            <a:ext cx="9144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1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446567" y="861237"/>
            <a:ext cx="8229600" cy="299569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Overcoverage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Due </a:t>
            </a:r>
            <a:r>
              <a:rPr lang="en-US" sz="1600" dirty="0"/>
              <a:t>to continued </a:t>
            </a:r>
            <a:r>
              <a:rPr lang="en-US" sz="1600" dirty="0" smtClean="0"/>
              <a:t>existence of </a:t>
            </a:r>
            <a:r>
              <a:rPr lang="en-US" sz="1600" dirty="0"/>
              <a:t>units that have ceased with their </a:t>
            </a:r>
            <a:r>
              <a:rPr lang="en-US" sz="1600" dirty="0" smtClean="0"/>
              <a:t>activity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Due to lag in update of business properties, which would exclude </a:t>
            </a:r>
            <a:r>
              <a:rPr lang="en-US" sz="1600" dirty="0"/>
              <a:t>them from target </a:t>
            </a:r>
            <a:r>
              <a:rPr lang="en-US" sz="1600" dirty="0" smtClean="0"/>
              <a:t>population (</a:t>
            </a:r>
            <a:r>
              <a:rPr lang="en-US" sz="1600" dirty="0"/>
              <a:t>e.g. have decreased their turnover to below a certain value</a:t>
            </a:r>
            <a:r>
              <a:rPr lang="en-US" sz="1600" dirty="0" smtClean="0"/>
              <a:t>)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Due </a:t>
            </a:r>
            <a:r>
              <a:rPr lang="en-US" sz="1600" dirty="0"/>
              <a:t>to inability to distinguish between market and non-market </a:t>
            </a:r>
            <a:r>
              <a:rPr lang="en-US" sz="1600" dirty="0" smtClean="0"/>
              <a:t>activities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 smtClean="0"/>
              <a:t>Trade-offs involved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Administrative </a:t>
            </a:r>
            <a:r>
              <a:rPr lang="en-US" sz="1600" dirty="0"/>
              <a:t>data may be advantageous to data quality, process quality or production economy, but disadvantageous to timeliness </a:t>
            </a:r>
            <a:r>
              <a:rPr lang="en-US" sz="1600" dirty="0" smtClean="0"/>
              <a:t>if they are only available relatively late</a:t>
            </a:r>
            <a:endParaRPr lang="en-US" sz="16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01877" y="95409"/>
            <a:ext cx="7942531" cy="523220"/>
          </a:xfrm>
        </p:spPr>
        <p:txBody>
          <a:bodyPr/>
          <a:lstStyle/>
          <a:p>
            <a:r>
              <a:rPr lang="en-GB" dirty="0"/>
              <a:t>Inventory: Frame </a:t>
            </a:r>
            <a:r>
              <a:rPr lang="en-GB" dirty="0" smtClean="0"/>
              <a:t>coverage (cont’d)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46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446567" y="861237"/>
            <a:ext cx="4917521" cy="40934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Considerable variation </a:t>
            </a:r>
            <a:r>
              <a:rPr lang="en-GB" sz="2000" dirty="0"/>
              <a:t>in </a:t>
            </a:r>
            <a:r>
              <a:rPr lang="en-GB" sz="2000" dirty="0" smtClean="0"/>
              <a:t>BR practices </a:t>
            </a:r>
            <a:r>
              <a:rPr lang="en-GB" sz="2000" dirty="0"/>
              <a:t>of maintenance </a:t>
            </a:r>
            <a:r>
              <a:rPr lang="en-GB" sz="2000" dirty="0" smtClean="0"/>
              <a:t>and update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externally </a:t>
            </a:r>
            <a:r>
              <a:rPr lang="en-GB" sz="1600" dirty="0"/>
              <a:t>available sources of information </a:t>
            </a:r>
            <a:endParaRPr lang="en-GB" sz="1600" dirty="0" smtClean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/>
              <a:t>internal sources and </a:t>
            </a:r>
            <a:r>
              <a:rPr lang="en-GB" sz="1600" dirty="0" smtClean="0"/>
              <a:t>practices</a:t>
            </a:r>
            <a:endParaRPr lang="en-US" sz="16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2000" dirty="0"/>
              <a:t>Methods to assign values of register </a:t>
            </a:r>
            <a:r>
              <a:rPr lang="en-GB" sz="2000" dirty="0" smtClean="0"/>
              <a:t>variables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GB" sz="1600" dirty="0" smtClean="0"/>
              <a:t>Coding of units for: NACE</a:t>
            </a:r>
            <a:r>
              <a:rPr lang="en-GB" sz="1600" dirty="0"/>
              <a:t>, employment, employees, turnover, institutional sector codes</a:t>
            </a:r>
            <a:endParaRPr lang="en-GB" sz="16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2000" dirty="0" smtClean="0"/>
              <a:t>Metadata: existence and management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2000" dirty="0" smtClean="0"/>
              <a:t>‘Frozen’ vs. ‘live’ frames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01877" y="95409"/>
            <a:ext cx="7942531" cy="523220"/>
          </a:xfrm>
        </p:spPr>
        <p:txBody>
          <a:bodyPr/>
          <a:lstStyle/>
          <a:p>
            <a:r>
              <a:rPr lang="en-GB" dirty="0"/>
              <a:t>Inventory: Business </a:t>
            </a:r>
            <a:r>
              <a:rPr lang="en-GB" dirty="0" smtClean="0"/>
              <a:t>Register maintenance</a:t>
            </a:r>
            <a:endParaRPr lang="en-GB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793" y="996630"/>
            <a:ext cx="3673589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2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446567" y="861237"/>
            <a:ext cx="8229600" cy="57092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Use of the BR by SDs hampered by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600" dirty="0" smtClean="0"/>
              <a:t>Prohibited </a:t>
            </a:r>
            <a:r>
              <a:rPr lang="en-GB" sz="1600" dirty="0"/>
              <a:t>access of </a:t>
            </a:r>
            <a:r>
              <a:rPr lang="en-GB" sz="1600" dirty="0" smtClean="0"/>
              <a:t>SDs external to NSIs </a:t>
            </a:r>
            <a:r>
              <a:rPr lang="en-GB" sz="1600" dirty="0"/>
              <a:t>to BR due to national </a:t>
            </a:r>
            <a:r>
              <a:rPr lang="en-GB" sz="1600" dirty="0" smtClean="0"/>
              <a:t>legislations</a:t>
            </a:r>
            <a:endParaRPr lang="sv-SE" sz="16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Lack </a:t>
            </a:r>
            <a:r>
              <a:rPr lang="en-GB" sz="1600" dirty="0"/>
              <a:t>of sufficient quality (completeness) of the </a:t>
            </a:r>
            <a:r>
              <a:rPr lang="en-GB" sz="1600" dirty="0" smtClean="0"/>
              <a:t>BR: </a:t>
            </a:r>
            <a:r>
              <a:rPr lang="en-GB" sz="1600" dirty="0"/>
              <a:t>t</a:t>
            </a:r>
            <a:r>
              <a:rPr lang="en-GB" sz="1600" dirty="0" smtClean="0"/>
              <a:t>imeliness </a:t>
            </a:r>
            <a:r>
              <a:rPr lang="en-GB" sz="1600" dirty="0"/>
              <a:t>(a time lag leading to both undercoverage and overcoverage) and coverage (of activities, size classes, </a:t>
            </a:r>
            <a:r>
              <a:rPr lang="en-GB" sz="1600" dirty="0" err="1"/>
              <a:t>etc</a:t>
            </a:r>
            <a:r>
              <a:rPr lang="en-GB" sz="1600" dirty="0" smtClean="0"/>
              <a:t>)</a:t>
            </a:r>
            <a:endParaRPr lang="sv-SE" sz="16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Target populations of some SDs not identifiable in the BR (e.g. records </a:t>
            </a:r>
            <a:r>
              <a:rPr lang="en-GB" sz="1600" dirty="0"/>
              <a:t>of </a:t>
            </a:r>
            <a:r>
              <a:rPr lang="en-GB" sz="1600" dirty="0" smtClean="0"/>
              <a:t>transactions, R&amp;D activities)</a:t>
            </a:r>
            <a:endParaRPr lang="sv-SE" sz="16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Perceived unsuitability </a:t>
            </a:r>
            <a:r>
              <a:rPr lang="en-GB" sz="1600" dirty="0"/>
              <a:t>of the BR to be used as a frame for conducting </a:t>
            </a:r>
            <a:r>
              <a:rPr lang="en-GB" sz="1600" dirty="0" smtClean="0"/>
              <a:t>censuses</a:t>
            </a:r>
            <a:endParaRPr lang="en-US" sz="16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 smtClean="0"/>
              <a:t>Use of ‘frozen’ vs. ‘live’ frames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600" dirty="0" smtClean="0"/>
              <a:t>Unclear basis for decision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600" dirty="0" smtClean="0"/>
              <a:t>How is consistency addressed when ‘live’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 smtClean="0"/>
              <a:t>Updates from BR to SDs after sample selection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600" dirty="0" smtClean="0"/>
              <a:t>Practices vary largely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F</a:t>
            </a:r>
            <a:r>
              <a:rPr lang="en-US" sz="2000" dirty="0" smtClean="0"/>
              <a:t>eedback from SDs to the BR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</a:rPr>
              <a:t>Practices vary largely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20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01877" y="95409"/>
            <a:ext cx="7942531" cy="523220"/>
          </a:xfrm>
        </p:spPr>
        <p:txBody>
          <a:bodyPr/>
          <a:lstStyle/>
          <a:p>
            <a:r>
              <a:rPr lang="en-GB" dirty="0"/>
              <a:t>Inventory: Relations between </a:t>
            </a:r>
            <a:r>
              <a:rPr lang="en-GB" dirty="0" smtClean="0"/>
              <a:t>BR </a:t>
            </a:r>
            <a:r>
              <a:rPr lang="en-GB" dirty="0"/>
              <a:t>and </a:t>
            </a:r>
            <a:r>
              <a:rPr lang="en-GB" dirty="0" smtClean="0"/>
              <a:t>SDs</a:t>
            </a:r>
            <a:endParaRPr lang="en-GB" dirty="0"/>
          </a:p>
        </p:txBody>
      </p:sp>
      <p:sp>
        <p:nvSpPr>
          <p:cNvPr id="4" name="textruta 3"/>
          <p:cNvSpPr txBox="1"/>
          <p:nvPr/>
        </p:nvSpPr>
        <p:spPr>
          <a:xfrm>
            <a:off x="6332444" y="4653136"/>
            <a:ext cx="24160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Methodology almost completely missing; differing practices can have effects on produced statistics (accuracy, </a:t>
            </a:r>
            <a:r>
              <a:rPr lang="en-US" sz="1600" dirty="0" err="1" smtClean="0"/>
              <a:t>etc</a:t>
            </a:r>
            <a:r>
              <a:rPr lang="en-US" sz="1600" dirty="0" smtClean="0"/>
              <a:t>)</a:t>
            </a:r>
            <a:endParaRPr lang="sv-SE" sz="1600" dirty="0"/>
          </a:p>
        </p:txBody>
      </p:sp>
      <p:sp>
        <p:nvSpPr>
          <p:cNvPr id="5" name="Höger klammerparentes 4"/>
          <p:cNvSpPr/>
          <p:nvPr/>
        </p:nvSpPr>
        <p:spPr>
          <a:xfrm>
            <a:off x="5940152" y="4581128"/>
            <a:ext cx="288032" cy="1440160"/>
          </a:xfrm>
          <a:prstGeom prst="rightBrace">
            <a:avLst>
              <a:gd name="adj1" fmla="val 44220"/>
              <a:gd name="adj2" fmla="val 50000"/>
            </a:avLst>
          </a:prstGeom>
          <a:ln w="952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48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446567" y="2204864"/>
            <a:ext cx="8229600" cy="338554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A: not specifically covered, but indications of considerable variation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US" sz="16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 smtClean="0"/>
              <a:t>B: a time leg of mostly up to 3 months; updates of the BR </a:t>
            </a:r>
            <a:r>
              <a:rPr lang="en-US" sz="2000" dirty="0"/>
              <a:t>mostly </a:t>
            </a:r>
            <a:r>
              <a:rPr lang="en-US" sz="2000" dirty="0" smtClean="0"/>
              <a:t>annual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Considerable delay before update</a:t>
            </a: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C: Frozen frames most often created annually, but also more frequently</a:t>
            </a:r>
            <a:endParaRPr lang="en-GB" sz="20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Current within a year or month; timeliness of BR seen as high</a:t>
            </a:r>
            <a:endParaRPr lang="en-US" sz="1600" dirty="0"/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D: </a:t>
            </a:r>
            <a:r>
              <a:rPr lang="en-GB" sz="2000" dirty="0"/>
              <a:t>occurs throughout the year, but </a:t>
            </a:r>
            <a:r>
              <a:rPr lang="en-GB" sz="2000" dirty="0" smtClean="0"/>
              <a:t>more often </a:t>
            </a:r>
            <a:r>
              <a:rPr lang="en-GB" sz="2000" dirty="0"/>
              <a:t>around the new </a:t>
            </a:r>
            <a:r>
              <a:rPr lang="en-GB" sz="2000" dirty="0" smtClean="0"/>
              <a:t>year (November – February)</a:t>
            </a:r>
            <a:endParaRPr lang="en-GB" sz="20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Due to freshness of frozen BR</a:t>
            </a:r>
            <a:endParaRPr lang="en-US" sz="16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01877" y="95409"/>
            <a:ext cx="7942531" cy="523220"/>
          </a:xfrm>
        </p:spPr>
        <p:txBody>
          <a:bodyPr/>
          <a:lstStyle/>
          <a:p>
            <a:r>
              <a:rPr lang="en-GB" dirty="0"/>
              <a:t>Inventory: Temporal aspects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124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8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446567" y="861237"/>
            <a:ext cx="8229600" cy="25955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Focused on reporting periods for accounting that in businesses </a:t>
            </a:r>
            <a:r>
              <a:rPr lang="en-GB" sz="2000" dirty="0"/>
              <a:t>are differing from </a:t>
            </a:r>
            <a:r>
              <a:rPr lang="en-GB" sz="2000" dirty="0" smtClean="0"/>
              <a:t>the calendar year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Varies between the countries from </a:t>
            </a:r>
            <a:r>
              <a:rPr lang="en-GB" sz="1600" dirty="0" smtClean="0"/>
              <a:t>a </a:t>
            </a:r>
            <a:r>
              <a:rPr lang="en-GB" sz="1600" dirty="0"/>
              <a:t>couple of per cents </a:t>
            </a:r>
            <a:r>
              <a:rPr lang="en-GB" sz="1600" dirty="0" smtClean="0"/>
              <a:t>to </a:t>
            </a:r>
            <a:r>
              <a:rPr lang="en-GB" sz="1600" dirty="0"/>
              <a:t>almost a quarter of the </a:t>
            </a:r>
            <a:r>
              <a:rPr lang="en-GB" sz="1600" dirty="0" smtClean="0"/>
              <a:t>businesses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Rule often applied that reported data are assigned to the calendar year in which the reporting period ends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Can </a:t>
            </a:r>
            <a:r>
              <a:rPr lang="en-GB" sz="1600" dirty="0"/>
              <a:t>lead to some estimation issues, especially so if recent change is to be </a:t>
            </a:r>
            <a:r>
              <a:rPr lang="en-GB" sz="1600" dirty="0" smtClean="0"/>
              <a:t>estimated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Better adjustment methods needed, but not trivial to develop</a:t>
            </a:r>
            <a:endParaRPr lang="en-US" sz="1600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01877" y="95409"/>
            <a:ext cx="7942531" cy="523220"/>
          </a:xfrm>
        </p:spPr>
        <p:txBody>
          <a:bodyPr/>
          <a:lstStyle/>
          <a:p>
            <a:r>
              <a:rPr lang="en-GB" dirty="0"/>
              <a:t>Inventory: Reference </a:t>
            </a:r>
            <a:r>
              <a:rPr lang="en-GB" dirty="0" smtClean="0"/>
              <a:t>periods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8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446567" y="861237"/>
            <a:ext cx="8229600" cy="521168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Sampling coordination may improve consistency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Common reference periods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Common auxiliary information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Current situation (from the inventory</a:t>
            </a:r>
            <a:r>
              <a:rPr lang="en-US" sz="2000" dirty="0" smtClean="0"/>
              <a:t>): “</a:t>
            </a:r>
            <a:r>
              <a:rPr lang="en-US" sz="2000" i="1" dirty="0" smtClean="0"/>
              <a:t>same time</a:t>
            </a:r>
            <a:r>
              <a:rPr lang="en-US" sz="2000" dirty="0" smtClean="0"/>
              <a:t>”</a:t>
            </a:r>
            <a:endParaRPr lang="en-US" sz="2000" dirty="0"/>
          </a:p>
          <a:p>
            <a:pPr marL="457200" lvl="1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lang="en-US" sz="1600" dirty="0" smtClean="0"/>
          </a:p>
          <a:p>
            <a:pPr marL="457200" lvl="1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en-US" sz="2000" dirty="0" smtClean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en-US" sz="2000" dirty="0" smtClean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en-US" sz="2000" dirty="0" smtClean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en-US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 smtClean="0"/>
              <a:t>Integrate same/different periodicity/-</a:t>
            </a:r>
            <a:r>
              <a:rPr lang="en-US" sz="2000" dirty="0" err="1" smtClean="0"/>
              <a:t>ies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01877" y="95409"/>
            <a:ext cx="7942531" cy="523220"/>
          </a:xfrm>
        </p:spPr>
        <p:txBody>
          <a:bodyPr/>
          <a:lstStyle/>
          <a:p>
            <a:r>
              <a:rPr lang="en-GB" dirty="0"/>
              <a:t>Inventory: </a:t>
            </a:r>
            <a:r>
              <a:rPr lang="en-US" dirty="0" smtClean="0"/>
              <a:t>Sampling - </a:t>
            </a:r>
            <a:r>
              <a:rPr lang="en-US" dirty="0"/>
              <a:t>methods and </a:t>
            </a:r>
            <a:r>
              <a:rPr lang="en-US" dirty="0" smtClean="0"/>
              <a:t>coordination</a:t>
            </a:r>
            <a:endParaRPr lang="en-GB" dirty="0"/>
          </a:p>
        </p:txBody>
      </p:sp>
      <p:pic>
        <p:nvPicPr>
          <p:cNvPr id="4" name="Bildobjekt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4920" b="4954"/>
          <a:stretch/>
        </p:blipFill>
        <p:spPr bwMode="auto">
          <a:xfrm>
            <a:off x="1666820" y="2350664"/>
            <a:ext cx="6280929" cy="3276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15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0612" y="97468"/>
            <a:ext cx="7963796" cy="523220"/>
          </a:xfrm>
        </p:spPr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2060848"/>
            <a:ext cx="5760640" cy="400110"/>
          </a:xfrm>
        </p:spPr>
        <p:txBody>
          <a:bodyPr/>
          <a:lstStyle/>
          <a:p>
            <a:pPr marL="446400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2000" dirty="0" smtClean="0"/>
              <a:t>Part 3: Proposals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3526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Proposals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457200" y="1073888"/>
            <a:ext cx="8229600" cy="5032147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GB" sz="2400" dirty="0" smtClean="0">
                <a:solidFill>
                  <a:schemeClr val="tx2"/>
                </a:solidFill>
              </a:rPr>
              <a:t>Set of proposals with the goals towards: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Strengthening business register’s role in statistics production (1-10)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Achieving consistent NACE coverage, breakdowns and size classes (11-16)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Strengthening </a:t>
            </a:r>
            <a:r>
              <a:rPr lang="lv-LV" sz="2000" dirty="0"/>
              <a:t>methodology for achieving consistency</a:t>
            </a:r>
            <a:r>
              <a:rPr lang="en-GB" sz="2000" dirty="0" smtClean="0"/>
              <a:t> (17-24)</a:t>
            </a:r>
          </a:p>
          <a:p>
            <a:pPr lvl="1">
              <a:lnSpc>
                <a:spcPct val="100000"/>
              </a:lnSpc>
            </a:pPr>
            <a:r>
              <a:rPr lang="en-GB" sz="2000" dirty="0" smtClean="0"/>
              <a:t>Developing integrated systems for economic statistics production (25-28)</a:t>
            </a:r>
          </a:p>
          <a:p>
            <a:pPr lvl="0">
              <a:lnSpc>
                <a:spcPct val="100000"/>
              </a:lnSpc>
            </a:pPr>
            <a:r>
              <a:rPr lang="en-GB" sz="2400" dirty="0" smtClean="0">
                <a:solidFill>
                  <a:schemeClr val="tx2"/>
                </a:solidFill>
              </a:rPr>
              <a:t>Vary from broad to more specific</a:t>
            </a:r>
          </a:p>
          <a:p>
            <a:pPr lvl="0">
              <a:lnSpc>
                <a:spcPct val="100000"/>
              </a:lnSpc>
            </a:pPr>
            <a:r>
              <a:rPr lang="en-GB" sz="2400" dirty="0" smtClean="0">
                <a:solidFill>
                  <a:schemeClr val="tx2"/>
                </a:solidFill>
              </a:rPr>
              <a:t>To be treated as a whole</a:t>
            </a:r>
          </a:p>
          <a:p>
            <a:pPr>
              <a:lnSpc>
                <a:spcPct val="10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09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3234267" y="610136"/>
            <a:ext cx="2138727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0" dirty="0" smtClean="0">
                <a:solidFill>
                  <a:srgbClr val="FFD9E3"/>
                </a:solidFill>
                <a:latin typeface="Impact" panose="020B0806030902050204" pitchFamily="34" charset="0"/>
              </a:rPr>
              <a:t>1</a:t>
            </a:r>
            <a:endParaRPr lang="sv-SE" sz="40000" dirty="0">
              <a:solidFill>
                <a:srgbClr val="FFD9E3"/>
              </a:solidFill>
              <a:latin typeface="Impact" panose="020B0806030902050204" pitchFamily="34" charset="0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>
          <a:xfrm>
            <a:off x="457200" y="1073888"/>
            <a:ext cx="8229600" cy="2606867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Identify and implement actions leading to BR becoming the backbone of integrated statistics production.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2400" b="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dirty="0" smtClean="0"/>
              <a:t>Rationale: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dirty="0"/>
              <a:t>This </a:t>
            </a:r>
            <a:r>
              <a:rPr lang="en-GB" sz="2400" b="0" dirty="0" smtClean="0"/>
              <a:t>proposal is </a:t>
            </a:r>
            <a:r>
              <a:rPr lang="en-GB" sz="2400" b="0" dirty="0"/>
              <a:t>central for a consistent system of integrated economic </a:t>
            </a:r>
            <a:r>
              <a:rPr lang="en-GB" sz="2400" b="0" dirty="0" smtClean="0"/>
              <a:t>statistics </a:t>
            </a:r>
            <a:endParaRPr lang="sv-SE" b="0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233906" y="126186"/>
            <a:ext cx="7942531" cy="461665"/>
          </a:xfrm>
        </p:spPr>
        <p:txBody>
          <a:bodyPr/>
          <a:lstStyle/>
          <a:p>
            <a:pPr lvl="0"/>
            <a:r>
              <a:rPr lang="en-GB" sz="2400" dirty="0"/>
              <a:t>Strengthening business register’s role in statistics </a:t>
            </a:r>
            <a:r>
              <a:rPr lang="en-GB" sz="2400" dirty="0" smtClean="0"/>
              <a:t>production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265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0612" y="95409"/>
            <a:ext cx="7963796" cy="523220"/>
          </a:xfrm>
        </p:spPr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4" y="836712"/>
            <a:ext cx="8229600" cy="397031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 smtClean="0"/>
              <a:t>Approaches to evaluating inconsistencies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2000" dirty="0" smtClean="0"/>
              <a:t>Definition</a:t>
            </a:r>
            <a:endParaRPr lang="en-GB" sz="20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Top-down (framework) and </a:t>
            </a:r>
            <a:r>
              <a:rPr lang="en-GB" sz="2000" dirty="0" smtClean="0"/>
              <a:t>bottom-up (inventory) </a:t>
            </a:r>
            <a:r>
              <a:rPr lang="en-GB" sz="2000" dirty="0" smtClean="0"/>
              <a:t>approaches</a:t>
            </a:r>
            <a:endParaRPr lang="en-GB" sz="2000" dirty="0"/>
          </a:p>
          <a:p>
            <a:pPr marL="457200" indent="-4572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 smtClean="0"/>
              <a:t>Inventory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2000" dirty="0" smtClean="0"/>
              <a:t>Methodology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2000" dirty="0" smtClean="0"/>
              <a:t>Main results</a:t>
            </a:r>
          </a:p>
          <a:p>
            <a:pPr marL="457200" indent="-4572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400" dirty="0" smtClean="0"/>
              <a:t>Proposals</a:t>
            </a:r>
          </a:p>
          <a:p>
            <a:pPr lvl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en-GB" sz="2000" dirty="0" smtClean="0"/>
              <a:t>Structure and areas</a:t>
            </a:r>
            <a:endParaRPr lang="en-GB" sz="20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Example</a:t>
            </a:r>
            <a:endParaRPr lang="en-GB" sz="20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Principles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973667" y="677869"/>
            <a:ext cx="7021474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0" dirty="0" smtClean="0">
                <a:solidFill>
                  <a:srgbClr val="FFD9E3"/>
                </a:solidFill>
                <a:latin typeface="Impact" panose="020B0806030902050204" pitchFamily="34" charset="0"/>
              </a:rPr>
              <a:t>2-5</a:t>
            </a:r>
            <a:endParaRPr lang="sv-SE" sz="40000" dirty="0">
              <a:solidFill>
                <a:srgbClr val="FFD9E3"/>
              </a:solidFill>
              <a:latin typeface="Impact" panose="020B0806030902050204" pitchFamily="34" charset="0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>
          <a:xfrm>
            <a:off x="457200" y="1073888"/>
            <a:ext cx="8229600" cy="8660832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Work </a:t>
            </a:r>
            <a:r>
              <a:rPr lang="en-GB" sz="2400" dirty="0">
                <a:solidFill>
                  <a:schemeClr val="tx2"/>
                </a:solidFill>
              </a:rPr>
              <a:t>out a methodology for a BR’s set-up and maintenance, including relations between the BR and the </a:t>
            </a:r>
            <a:r>
              <a:rPr lang="en-GB" sz="2400" dirty="0" smtClean="0">
                <a:solidFill>
                  <a:schemeClr val="tx2"/>
                </a:solidFill>
              </a:rPr>
              <a:t>subject-matter domains of business statistics.</a:t>
            </a:r>
          </a:p>
          <a:p>
            <a:pPr marL="0" lvl="0" indent="0">
              <a:buNone/>
            </a:pPr>
            <a:r>
              <a:rPr lang="en-GB" sz="2400" dirty="0">
                <a:solidFill>
                  <a:schemeClr val="tx2"/>
                </a:solidFill>
              </a:rPr>
              <a:t>Develop </a:t>
            </a:r>
            <a:r>
              <a:rPr lang="en-GB" sz="2400" dirty="0" smtClean="0">
                <a:solidFill>
                  <a:schemeClr val="tx2"/>
                </a:solidFill>
              </a:rPr>
              <a:t>detailed guidelines </a:t>
            </a:r>
            <a:r>
              <a:rPr lang="en-GB" sz="2400" dirty="0">
                <a:solidFill>
                  <a:schemeClr val="tx2"/>
                </a:solidFill>
              </a:rPr>
              <a:t>for </a:t>
            </a:r>
            <a:r>
              <a:rPr lang="en-GB" sz="2400" dirty="0" smtClean="0">
                <a:solidFill>
                  <a:schemeClr val="tx2"/>
                </a:solidFill>
              </a:rPr>
              <a:t>application </a:t>
            </a:r>
            <a:r>
              <a:rPr lang="en-GB" sz="2400" dirty="0">
                <a:solidFill>
                  <a:schemeClr val="tx2"/>
                </a:solidFill>
              </a:rPr>
              <a:t>of NACE </a:t>
            </a:r>
            <a:r>
              <a:rPr lang="en-GB" sz="2400" dirty="0" smtClean="0">
                <a:solidFill>
                  <a:schemeClr val="tx2"/>
                </a:solidFill>
              </a:rPr>
              <a:t>coding for the BR purposes</a:t>
            </a:r>
          </a:p>
          <a:p>
            <a:pPr marL="0" lvl="0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Develop </a:t>
            </a:r>
            <a:r>
              <a:rPr lang="en-GB" sz="2400" dirty="0">
                <a:solidFill>
                  <a:schemeClr val="tx2"/>
                </a:solidFill>
              </a:rPr>
              <a:t>and implement methods to assess gaps in coverage in the </a:t>
            </a:r>
            <a:r>
              <a:rPr lang="en-GB" sz="2400" dirty="0" smtClean="0">
                <a:solidFill>
                  <a:schemeClr val="tx2"/>
                </a:solidFill>
              </a:rPr>
              <a:t>BR</a:t>
            </a:r>
          </a:p>
          <a:p>
            <a:pPr marL="0" lvl="0" indent="0">
              <a:buNone/>
            </a:pPr>
            <a:r>
              <a:rPr lang="en-GB" sz="2400" dirty="0">
                <a:solidFill>
                  <a:schemeClr val="tx2"/>
                </a:solidFill>
              </a:rPr>
              <a:t>Develop manual(s) to support implementation of standards developed by Proposal 2 – Proposal 4.</a:t>
            </a:r>
            <a:endParaRPr lang="sv-SE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v-SE" sz="2400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endParaRPr lang="sv-SE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v-SE" sz="2400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endParaRPr lang="en-GB" sz="2400" dirty="0" smtClean="0">
              <a:solidFill>
                <a:schemeClr val="tx2"/>
              </a:solidFill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233906" y="126186"/>
            <a:ext cx="7942531" cy="461665"/>
          </a:xfrm>
        </p:spPr>
        <p:txBody>
          <a:bodyPr/>
          <a:lstStyle/>
          <a:p>
            <a:pPr lvl="0"/>
            <a:r>
              <a:rPr lang="en-GB" sz="2400" dirty="0"/>
              <a:t>Strengthening business register’s role in statistics </a:t>
            </a:r>
            <a:r>
              <a:rPr lang="en-GB" sz="2400" dirty="0" smtClean="0"/>
              <a:t>production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64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0612" y="97468"/>
            <a:ext cx="7963796" cy="523220"/>
          </a:xfrm>
        </p:spPr>
        <p:txBody>
          <a:bodyPr/>
          <a:lstStyle/>
          <a:p>
            <a:r>
              <a:rPr lang="en-GB" dirty="0" smtClean="0"/>
              <a:t>Principles</a:t>
            </a:r>
            <a:endParaRPr lang="en-GB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57204" y="1057940"/>
            <a:ext cx="8229600" cy="397031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smtClean="0"/>
              <a:t>Consistency to be optimised, rather than maximised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Consistency best achieved “by design”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Consistency improved by making BR the backbone of business and economic statistics production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The concept might be influenced by changes in data landscape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Improving consistency well aligned with increased standardisation and automatic processing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6312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44549" y="3008547"/>
            <a:ext cx="2881423" cy="386516"/>
          </a:xfrm>
        </p:spPr>
        <p:txBody>
          <a:bodyPr/>
          <a:lstStyle/>
          <a:p>
            <a:r>
              <a:rPr lang="de-AT" dirty="0" smtClean="0"/>
              <a:t>Boris Lorenc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33916" y="3681942"/>
            <a:ext cx="2884967" cy="386516"/>
          </a:xfrm>
        </p:spPr>
        <p:txBody>
          <a:bodyPr/>
          <a:lstStyle/>
          <a:p>
            <a:r>
              <a:rPr lang="de-AT" dirty="0" smtClean="0"/>
              <a:t>boris.lorenc@scb.se</a:t>
            </a:r>
            <a:endParaRPr lang="de-AT" dirty="0"/>
          </a:p>
        </p:txBody>
      </p:sp>
      <p:sp>
        <p:nvSpPr>
          <p:cNvPr id="2" name="textruta 1"/>
          <p:cNvSpPr txBox="1"/>
          <p:nvPr/>
        </p:nvSpPr>
        <p:spPr>
          <a:xfrm>
            <a:off x="3995936" y="4725144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AE002C"/>
                </a:solidFill>
                <a:latin typeface="+mj-lt"/>
                <a:ea typeface="+mj-ea"/>
                <a:cs typeface="+mj-cs"/>
              </a:rPr>
              <a:t>Thank you…</a:t>
            </a:r>
            <a:endParaRPr lang="en-GB" sz="4800" b="1" dirty="0">
              <a:solidFill>
                <a:srgbClr val="AE002C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51520" y="1484784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u="sng" dirty="0">
                <a:hlinkClick r:id="rId3"/>
              </a:rPr>
              <a:t>http://www.cros-portal.eu/content/public-documents</a:t>
            </a:r>
            <a:r>
              <a:rPr lang="en-GB" sz="3000" dirty="0"/>
              <a:t> </a:t>
            </a:r>
            <a:endParaRPr lang="sv-SE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0612" y="97468"/>
            <a:ext cx="7963796" cy="523220"/>
          </a:xfrm>
        </p:spPr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2060848"/>
            <a:ext cx="5760640" cy="400110"/>
          </a:xfrm>
        </p:spPr>
        <p:txBody>
          <a:bodyPr/>
          <a:lstStyle/>
          <a:p>
            <a:pPr marL="446400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2000" dirty="0" smtClean="0"/>
              <a:t>Part 1: Approaches </a:t>
            </a:r>
            <a:r>
              <a:rPr lang="en-GB" sz="2000" dirty="0"/>
              <a:t>to evaluating </a:t>
            </a:r>
            <a:r>
              <a:rPr lang="en-GB" sz="2000" dirty="0" smtClean="0"/>
              <a:t>inconsistencies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0612" y="108101"/>
            <a:ext cx="7963796" cy="523220"/>
          </a:xfrm>
        </p:spPr>
        <p:txBody>
          <a:bodyPr/>
          <a:lstStyle/>
          <a:p>
            <a:r>
              <a:rPr lang="en-GB" dirty="0" smtClean="0"/>
              <a:t>Consistency: the concept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867678"/>
            <a:ext cx="8640960" cy="51603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Definition</a:t>
            </a:r>
          </a:p>
          <a:p>
            <a:pPr marL="457200" lvl="1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1800" dirty="0"/>
              <a:t>Consistency </a:t>
            </a:r>
            <a:r>
              <a:rPr lang="en-GB" sz="1800" dirty="0" smtClean="0"/>
              <a:t>means  </a:t>
            </a:r>
            <a:r>
              <a:rPr lang="en-GB" sz="1800" dirty="0"/>
              <a:t>agreement in a set of concepts (their referents), as reflected in </a:t>
            </a:r>
            <a:r>
              <a:rPr lang="en-GB" sz="1800" u="sng" dirty="0"/>
              <a:t>complete metadata</a:t>
            </a:r>
            <a:r>
              <a:rPr lang="en-GB" sz="1800" dirty="0"/>
              <a:t>, pertaining to two or more produced statistics that leads to the statistics being </a:t>
            </a:r>
            <a:r>
              <a:rPr lang="en-GB" sz="1800" u="sng" dirty="0"/>
              <a:t>coherent </a:t>
            </a:r>
            <a:r>
              <a:rPr lang="en-GB" sz="1800" dirty="0"/>
              <a:t>and </a:t>
            </a:r>
            <a:r>
              <a:rPr lang="en-GB" sz="1800" u="sng" dirty="0"/>
              <a:t>comparable</a:t>
            </a:r>
            <a:r>
              <a:rPr lang="en-GB" sz="1800" dirty="0" smtClean="0"/>
              <a:t>.</a:t>
            </a:r>
          </a:p>
          <a:p>
            <a:pPr marL="457200" lvl="1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800" dirty="0" smtClean="0"/>
              <a:t>Different </a:t>
            </a:r>
            <a:r>
              <a:rPr lang="en-US" sz="1800" dirty="0"/>
              <a:t>types of consistency can be defined:</a:t>
            </a:r>
          </a:p>
          <a:p>
            <a:pPr marL="457200" lvl="1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800" dirty="0"/>
              <a:t>1</a:t>
            </a:r>
            <a:r>
              <a:rPr lang="en-US" sz="1800" dirty="0" smtClean="0"/>
              <a:t>. horizontal </a:t>
            </a:r>
            <a:r>
              <a:rPr lang="en-US" sz="1800" dirty="0"/>
              <a:t>- consistency of produced statistics between two or more statistical domains in a participating country or between two or more statistical domains on the EU level,</a:t>
            </a:r>
          </a:p>
          <a:p>
            <a:pPr marL="457200" lvl="1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800" dirty="0"/>
              <a:t>2</a:t>
            </a:r>
            <a:r>
              <a:rPr lang="en-US" sz="1800" dirty="0" smtClean="0"/>
              <a:t>. vertical </a:t>
            </a:r>
            <a:r>
              <a:rPr lang="en-US" sz="1800" dirty="0"/>
              <a:t>- consistency of produced statistics within the same statistical domain between participating countries, or their joint consistency with the corresponding statistics produced on the EU level,</a:t>
            </a: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Knowledge of the metadata is needed</a:t>
            </a: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Relates to the other quality dimensions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800" dirty="0" smtClean="0"/>
              <a:t>relevance, accuracy and reliability, timeliness, coherence, accessibility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800" dirty="0" smtClean="0"/>
              <a:t>user input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0612" y="97468"/>
            <a:ext cx="7963796" cy="523220"/>
          </a:xfrm>
        </p:spPr>
        <p:txBody>
          <a:bodyPr/>
          <a:lstStyle/>
          <a:p>
            <a:r>
              <a:rPr lang="en-GB" dirty="0" smtClean="0"/>
              <a:t>Approaches to evaluating inconsistencies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844838"/>
            <a:ext cx="8229600" cy="266739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Top-down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800" dirty="0" smtClean="0"/>
              <a:t>From a framework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2000" dirty="0" smtClean="0"/>
              <a:t>Bottom-up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800" dirty="0" smtClean="0"/>
              <a:t>From observed issues, e.g. through inventory, that indicate need for improvement of consistency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2000" dirty="0" smtClean="0"/>
              <a:t>Perhaps optimal to work from both perspectives, planning so that their respective actions and results converge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922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2153" y="-26882"/>
            <a:ext cx="7708118" cy="782960"/>
          </a:xfrm>
        </p:spPr>
        <p:txBody>
          <a:bodyPr/>
          <a:lstStyle/>
          <a:p>
            <a:r>
              <a:rPr lang="en-GB" dirty="0" smtClean="0"/>
              <a:t>Components of a framework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849481"/>
            <a:ext cx="8712968" cy="546816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Context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800" dirty="0" smtClean="0"/>
              <a:t>‘Vision 2020’: from stovepipes to integrated systems for production of statistics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800" dirty="0"/>
              <a:t>Current European initiatives: FRIBS, ESBR, .....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800" dirty="0" smtClean="0"/>
              <a:t>Similar processes on country level (NZ, AU, NL, CA,...)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800" dirty="0" smtClean="0"/>
              <a:t>Integration of statistical production processes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800" dirty="0"/>
              <a:t>Some general </a:t>
            </a:r>
            <a:r>
              <a:rPr lang="en-US" sz="1800" dirty="0" smtClean="0"/>
              <a:t>characteristics:</a:t>
            </a:r>
            <a:endParaRPr lang="en-US" sz="1800" dirty="0"/>
          </a:p>
          <a:p>
            <a:pPr lvl="2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/>
              <a:t>dedicated efforts through extended periods (5-7... years)</a:t>
            </a:r>
          </a:p>
          <a:p>
            <a:pPr lvl="2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/>
              <a:t>integrated data </a:t>
            </a:r>
            <a:r>
              <a:rPr lang="en-US" sz="1600" dirty="0" smtClean="0"/>
              <a:t>storage</a:t>
            </a:r>
          </a:p>
          <a:p>
            <a:pPr lvl="2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 smtClean="0"/>
              <a:t>BR central</a:t>
            </a:r>
            <a:endParaRPr lang="en-US" sz="1600" dirty="0"/>
          </a:p>
          <a:p>
            <a:pPr lvl="2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/>
              <a:t>appropriate mixes of survey and administrative data</a:t>
            </a:r>
          </a:p>
          <a:p>
            <a:pPr lvl="2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/>
              <a:t>integrated production, based on a common set of data</a:t>
            </a:r>
          </a:p>
          <a:p>
            <a:pPr lvl="2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/>
              <a:t>user input in development of systems </a:t>
            </a:r>
            <a:r>
              <a:rPr lang="en-US" sz="1600" dirty="0" smtClean="0"/>
              <a:t>(within and outside the </a:t>
            </a:r>
            <a:r>
              <a:rPr lang="en-US" sz="1600" dirty="0"/>
              <a:t>agency)</a:t>
            </a:r>
          </a:p>
          <a:p>
            <a:pPr lvl="2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dirty="0"/>
              <a:t>lessons learned, backtracking</a:t>
            </a:r>
            <a:r>
              <a:rPr lang="en-US" sz="1600" dirty="0" smtClean="0"/>
              <a:t>...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800" dirty="0" smtClean="0"/>
              <a:t>Consistency one among several quality components, all assessed against cost too</a:t>
            </a:r>
            <a:endParaRPr lang="en-GB" sz="1800" dirty="0"/>
          </a:p>
          <a:p>
            <a:pPr lvl="2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80612" y="97468"/>
            <a:ext cx="7963796" cy="523220"/>
          </a:xfrm>
        </p:spPr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2060848"/>
            <a:ext cx="5760640" cy="400110"/>
          </a:xfrm>
        </p:spPr>
        <p:txBody>
          <a:bodyPr/>
          <a:lstStyle/>
          <a:p>
            <a:pPr marL="446400" inden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2000" dirty="0" smtClean="0"/>
              <a:t>Part 2: Inventory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381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425302" y="854710"/>
            <a:ext cx="8229600" cy="3785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Questionnaires covered: </a:t>
            </a:r>
            <a:r>
              <a:rPr lang="en-US" sz="2000" dirty="0" smtClean="0"/>
              <a:t>Coverage of target populations, Extensions of coverage, Sampling </a:t>
            </a:r>
            <a:r>
              <a:rPr lang="en-US" sz="2000" dirty="0"/>
              <a:t>frames</a:t>
            </a:r>
            <a:r>
              <a:rPr lang="en-US" sz="2000" dirty="0" smtClean="0"/>
              <a:t>, Reference </a:t>
            </a:r>
            <a:r>
              <a:rPr lang="en-US" sz="2000" dirty="0"/>
              <a:t>periods</a:t>
            </a:r>
            <a:r>
              <a:rPr lang="en-US" sz="2000" dirty="0" smtClean="0"/>
              <a:t>, Breakdowns, and Size classes (some of the areas asked of only statistical domains) (</a:t>
            </a:r>
            <a:r>
              <a:rPr lang="en-US" sz="2000" b="0" i="1" dirty="0" smtClean="0"/>
              <a:t>vide</a:t>
            </a:r>
            <a:r>
              <a:rPr lang="en-US" sz="2000" dirty="0" smtClean="0"/>
              <a:t> Deliverables 2.6 and 3.6 of WP2)</a:t>
            </a: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 dirty="0" smtClean="0"/>
              <a:t>Sent to the Business Register (BR) and 19 subject-matter domains of business statistics (SDs) in </a:t>
            </a:r>
            <a:r>
              <a:rPr lang="en-US" sz="2000" dirty="0"/>
              <a:t>31 </a:t>
            </a:r>
            <a:r>
              <a:rPr lang="en-US" sz="2000" dirty="0" smtClean="0"/>
              <a:t>EU </a:t>
            </a:r>
            <a:r>
              <a:rPr lang="en-US" sz="2000" dirty="0"/>
              <a:t>and </a:t>
            </a:r>
            <a:r>
              <a:rPr lang="en-US" sz="2000" dirty="0" smtClean="0"/>
              <a:t>EFTA</a:t>
            </a:r>
            <a:r>
              <a:rPr lang="en-US" sz="2000" dirty="0"/>
              <a:t> </a:t>
            </a:r>
            <a:r>
              <a:rPr lang="en-US" sz="2000" dirty="0" smtClean="0"/>
              <a:t>countries (not in every country to all)</a:t>
            </a:r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2000" dirty="0" smtClean="0"/>
              <a:t>Field period: March-May 2013</a:t>
            </a:r>
            <a:endParaRPr lang="en-GB" sz="2000" dirty="0" smtClean="0"/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2000" dirty="0" smtClean="0"/>
              <a:t>High response rate: 27 BR responses and in total 466 SD responses received and taken into the analysis (</a:t>
            </a:r>
            <a:r>
              <a:rPr lang="en-US" sz="2000" b="0" i="1" dirty="0"/>
              <a:t>vide </a:t>
            </a:r>
            <a:r>
              <a:rPr lang="en-GB" sz="2000" dirty="0" smtClean="0"/>
              <a:t>Deliverables 2.7 and 3.7 of WP2)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05914" y="95409"/>
            <a:ext cx="8442550" cy="523220"/>
          </a:xfrm>
        </p:spPr>
        <p:txBody>
          <a:bodyPr/>
          <a:lstStyle/>
          <a:p>
            <a:r>
              <a:rPr lang="en-GB" dirty="0" smtClean="0"/>
              <a:t>Inventory: Questionnaire responses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3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>
          <a:xfrm>
            <a:off x="446567" y="861237"/>
            <a:ext cx="8229600" cy="4606389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2000" dirty="0" smtClean="0"/>
              <a:t>Major </a:t>
            </a:r>
            <a:r>
              <a:rPr lang="en-GB" sz="2000" dirty="0"/>
              <a:t>thematic areas</a:t>
            </a:r>
            <a:endParaRPr lang="en-GB" sz="2000" dirty="0" smtClean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A.  Target populations and </a:t>
            </a:r>
            <a:r>
              <a:rPr lang="en-GB" sz="1600" dirty="0"/>
              <a:t>f</a:t>
            </a:r>
            <a:r>
              <a:rPr lang="en-GB" sz="1600" dirty="0" smtClean="0"/>
              <a:t>rame </a:t>
            </a:r>
            <a:r>
              <a:rPr lang="en-GB" sz="1600" dirty="0"/>
              <a:t>coverage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B.  Business </a:t>
            </a:r>
            <a:r>
              <a:rPr lang="en-GB" sz="1600" dirty="0"/>
              <a:t>register maintenance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C.  Relations </a:t>
            </a:r>
            <a:r>
              <a:rPr lang="en-GB" sz="1600" dirty="0"/>
              <a:t>between business </a:t>
            </a:r>
            <a:r>
              <a:rPr lang="en-GB" sz="1600" dirty="0" smtClean="0"/>
              <a:t>register and the subject-matter domains of business statistics</a:t>
            </a:r>
            <a:endParaRPr lang="en-GB" sz="1600" dirty="0"/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D.  Temporal </a:t>
            </a:r>
            <a:r>
              <a:rPr lang="en-GB" sz="1600" dirty="0"/>
              <a:t>aspects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E.  Reference </a:t>
            </a:r>
            <a:r>
              <a:rPr lang="en-GB" sz="1600" dirty="0"/>
              <a:t>periods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F.  Sampling </a:t>
            </a:r>
            <a:r>
              <a:rPr lang="en-GB" sz="1600" dirty="0"/>
              <a:t>methods and sample </a:t>
            </a:r>
            <a:r>
              <a:rPr lang="en-GB" sz="1600" dirty="0" smtClean="0"/>
              <a:t>coordination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G. Classifications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H. Breakdowns</a:t>
            </a:r>
          </a:p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en-GB" sz="1600" dirty="0" smtClean="0"/>
              <a:t>I. </a:t>
            </a:r>
            <a:r>
              <a:rPr lang="en-GB" sz="1600" smtClean="0"/>
              <a:t>Size classes</a:t>
            </a:r>
            <a:endParaRPr lang="en-GB" sz="1600" dirty="0"/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GB" sz="2000" dirty="0" smtClean="0"/>
          </a:p>
          <a:p>
            <a:pPr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endParaRPr lang="en-GB" sz="2000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01877" y="95409"/>
            <a:ext cx="7942531" cy="523220"/>
          </a:xfrm>
        </p:spPr>
        <p:txBody>
          <a:bodyPr/>
          <a:lstStyle/>
          <a:p>
            <a:r>
              <a:rPr lang="en-GB" dirty="0"/>
              <a:t>Inventory: </a:t>
            </a:r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99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net Consistency_WP2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P2, Tite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ESSnet Consistency_WP2_Master1</Template>
  <TotalTime>8335</TotalTime>
  <Words>1455</Words>
  <Application>Microsoft Office PowerPoint</Application>
  <PresentationFormat>Bildspel på skärmen (4:3)</PresentationFormat>
  <Paragraphs>189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22</vt:i4>
      </vt:variant>
    </vt:vector>
  </HeadingPairs>
  <TitlesOfParts>
    <vt:vector size="24" baseType="lpstr">
      <vt:lpstr>ESSnet Consistency_WP2_Master</vt:lpstr>
      <vt:lpstr>WP2, Titel</vt:lpstr>
      <vt:lpstr>PowerPoint-presentation</vt:lpstr>
      <vt:lpstr>Content</vt:lpstr>
      <vt:lpstr>Content</vt:lpstr>
      <vt:lpstr>Consistency: the concept</vt:lpstr>
      <vt:lpstr>Approaches to evaluating inconsistencies</vt:lpstr>
      <vt:lpstr>Components of a framework</vt:lpstr>
      <vt:lpstr>Content</vt:lpstr>
      <vt:lpstr>Inventory: Questionnaire responses</vt:lpstr>
      <vt:lpstr>Inventory: Introduction</vt:lpstr>
      <vt:lpstr>Inventory: Frame coverage</vt:lpstr>
      <vt:lpstr>Inventory: Frame coverage (cont’d)</vt:lpstr>
      <vt:lpstr>Inventory: Business Register maintenance</vt:lpstr>
      <vt:lpstr>Inventory: Relations between BR and SDs</vt:lpstr>
      <vt:lpstr>Inventory: Temporal aspects</vt:lpstr>
      <vt:lpstr>Inventory: Reference periods</vt:lpstr>
      <vt:lpstr>Inventory: Sampling - methods and coordination</vt:lpstr>
      <vt:lpstr>Content</vt:lpstr>
      <vt:lpstr>Proposals</vt:lpstr>
      <vt:lpstr>Strengthening business register’s role in statistics production</vt:lpstr>
      <vt:lpstr>Strengthening business register’s role in statistics production</vt:lpstr>
      <vt:lpstr>Principles</vt:lpstr>
      <vt:lpstr>PowerPoint-presentation</vt:lpstr>
    </vt:vector>
  </TitlesOfParts>
  <Company>SCB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and presentation of key inconsistency issues  - populations, frames and reference periods -</dc:title>
  <dc:creator>Boris Lorenc</dc:creator>
  <cp:lastModifiedBy>Lorenc Boris PCA/MFOS-S</cp:lastModifiedBy>
  <cp:revision>392</cp:revision>
  <cp:lastPrinted>2013-12-01T12:27:00Z</cp:lastPrinted>
  <dcterms:created xsi:type="dcterms:W3CDTF">2013-05-28T07:45:52Z</dcterms:created>
  <dcterms:modified xsi:type="dcterms:W3CDTF">2014-06-03T06:30:37Z</dcterms:modified>
</cp:coreProperties>
</file>