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0" r:id="rId1"/>
    <p:sldMasterId id="2147483688" r:id="rId2"/>
  </p:sldMasterIdLst>
  <p:notesMasterIdLst>
    <p:notesMasterId r:id="rId11"/>
  </p:notesMasterIdLst>
  <p:handoutMasterIdLst>
    <p:handoutMasterId r:id="rId12"/>
  </p:handoutMasterIdLst>
  <p:sldIdLst>
    <p:sldId id="375" r:id="rId3"/>
    <p:sldId id="406" r:id="rId4"/>
    <p:sldId id="422" r:id="rId5"/>
    <p:sldId id="426" r:id="rId6"/>
    <p:sldId id="423" r:id="rId7"/>
    <p:sldId id="427" r:id="rId8"/>
    <p:sldId id="428" r:id="rId9"/>
    <p:sldId id="429" r:id="rId10"/>
  </p:sldIdLst>
  <p:sldSz cx="9906000" cy="6858000" type="A4"/>
  <p:notesSz cx="6794500" cy="99314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60000"/>
    <a:srgbClr val="1668B1"/>
    <a:srgbClr val="E7EBF2"/>
    <a:srgbClr val="CCD4E4"/>
    <a:srgbClr val="A6BCEA"/>
    <a:srgbClr val="E28546"/>
    <a:srgbClr val="BEEB3A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Tumma tyyli 1 - Korostu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9" autoAdjust="0"/>
    <p:restoredTop sz="94660" autoAdjust="0"/>
  </p:normalViewPr>
  <p:slideViewPr>
    <p:cSldViewPr>
      <p:cViewPr varScale="1">
        <p:scale>
          <a:sx n="99" d="100"/>
          <a:sy n="99" d="100"/>
        </p:scale>
        <p:origin x="96" y="300"/>
      </p:cViewPr>
      <p:guideLst>
        <p:guide orient="horz" pos="1933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9" tIns="46094" rIns="92189" bIns="46094" numCol="1" anchor="ctr" anchorCtr="0" compatLnSpc="1">
            <a:prstTxWarp prst="textNoShape">
              <a:avLst/>
            </a:prstTxWarp>
          </a:bodyPr>
          <a:lstStyle>
            <a:lvl1pPr defTabSz="922236">
              <a:defRPr sz="120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22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9" tIns="46094" rIns="92189" bIns="46094" numCol="1" anchor="ctr" anchorCtr="0" compatLnSpc="1">
            <a:prstTxWarp prst="textNoShape">
              <a:avLst/>
            </a:prstTxWarp>
          </a:bodyPr>
          <a:lstStyle>
            <a:lvl1pPr algn="r" defTabSz="922236">
              <a:defRPr sz="120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6"/>
            <a:ext cx="2922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9" tIns="46094" rIns="92189" bIns="46094" numCol="1" anchor="b" anchorCtr="0" compatLnSpc="1">
            <a:prstTxWarp prst="textNoShape">
              <a:avLst/>
            </a:prstTxWarp>
          </a:bodyPr>
          <a:lstStyle>
            <a:lvl1pPr defTabSz="922236">
              <a:defRPr sz="120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45626"/>
            <a:ext cx="2922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9" tIns="46094" rIns="92189" bIns="46094" numCol="1" anchor="b" anchorCtr="0" compatLnSpc="1">
            <a:prstTxWarp prst="textNoShape">
              <a:avLst/>
            </a:prstTxWarp>
          </a:bodyPr>
          <a:lstStyle>
            <a:lvl1pPr algn="r" defTabSz="922236">
              <a:defRPr sz="1200"/>
            </a:lvl1pPr>
          </a:lstStyle>
          <a:p>
            <a:pPr>
              <a:defRPr/>
            </a:pPr>
            <a:fld id="{70033B3D-8B48-4DE0-A86F-F9A22B66087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6650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7" tIns="45809" rIns="91617" bIns="45809" numCol="1" anchor="t" anchorCtr="0" compatLnSpc="1">
            <a:prstTxWarp prst="textNoShape">
              <a:avLst/>
            </a:prstTxWarp>
          </a:bodyPr>
          <a:lstStyle>
            <a:lvl1pPr defTabSz="915887">
              <a:defRPr sz="1200" noProof="1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7" tIns="45809" rIns="91617" bIns="45809" numCol="1" anchor="t" anchorCtr="0" compatLnSpc="1">
            <a:prstTxWarp prst="textNoShape">
              <a:avLst/>
            </a:prstTxWarp>
          </a:bodyPr>
          <a:lstStyle>
            <a:lvl1pPr algn="r" defTabSz="915887">
              <a:defRPr sz="1200" noProof="1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7" tIns="45809" rIns="91617" bIns="458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1" smtClean="0"/>
              <a:t>Muokkaa tekstin perustyylejä napsauttamalla</a:t>
            </a:r>
          </a:p>
          <a:p>
            <a:pPr lvl="1"/>
            <a:r>
              <a:rPr lang="fi-FI" noProof="1" smtClean="0"/>
              <a:t>toinen taso</a:t>
            </a:r>
          </a:p>
          <a:p>
            <a:pPr lvl="2"/>
            <a:r>
              <a:rPr lang="fi-FI" noProof="1" smtClean="0"/>
              <a:t>kolmas taso</a:t>
            </a:r>
          </a:p>
          <a:p>
            <a:pPr lvl="3"/>
            <a:r>
              <a:rPr lang="fi-FI" noProof="1" smtClean="0"/>
              <a:t>neljäs taso</a:t>
            </a:r>
          </a:p>
          <a:p>
            <a:pPr lvl="4"/>
            <a:r>
              <a:rPr lang="fi-FI" noProof="1" smtClean="0"/>
              <a:t>viides taso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61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7" tIns="45809" rIns="91617" bIns="45809" numCol="1" anchor="b" anchorCtr="0" compatLnSpc="1">
            <a:prstTxWarp prst="textNoShape">
              <a:avLst/>
            </a:prstTxWarp>
          </a:bodyPr>
          <a:lstStyle>
            <a:lvl1pPr defTabSz="915887">
              <a:defRPr sz="1200" noProof="1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61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7" tIns="45809" rIns="91617" bIns="45809" numCol="1" anchor="b" anchorCtr="0" compatLnSpc="1">
            <a:prstTxWarp prst="textNoShape">
              <a:avLst/>
            </a:prstTxWarp>
          </a:bodyPr>
          <a:lstStyle>
            <a:lvl1pPr algn="r" defTabSz="915887">
              <a:defRPr sz="1200" noProof="1"/>
            </a:lvl1pPr>
          </a:lstStyle>
          <a:p>
            <a:pPr>
              <a:defRPr/>
            </a:pPr>
            <a:fld id="{BD81865E-0B34-40A2-8637-6D1A17C122D9}" type="slidenum">
              <a:rPr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545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93675" indent="-193675" algn="l" rtl="0" eaLnBrk="0" fontAlgn="base" hangingPunct="0">
      <a:spcBef>
        <a:spcPct val="30000"/>
      </a:spcBef>
      <a:spcAft>
        <a:spcPct val="0"/>
      </a:spcAft>
      <a:buChar char="–"/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565150" indent="-10795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4 June 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D2FC6-082E-4820-A32F-79EAFA02B8F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Anita Heinonen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4 June 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CE1CED-32BB-4FA0-B6E2-9A163F962CE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Anita Heinonen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058025" y="838200"/>
            <a:ext cx="2105025" cy="5257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42950" y="838200"/>
            <a:ext cx="6162675" cy="5257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4 June 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099F12-C700-4353-8FE7-0DEF69B1D76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Anita Heinonen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D:\2004\tp\grafi\kalvopohjat\englant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267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9" descr="D:\TP\viestinta\grafi\mallit\pitkapaksuviiva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61113"/>
            <a:ext cx="99266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09800" y="1828800"/>
            <a:ext cx="7315200" cy="1143000"/>
          </a:xfrm>
        </p:spPr>
        <p:txBody>
          <a:bodyPr/>
          <a:lstStyle>
            <a:lvl1pPr>
              <a:defRPr sz="3700"/>
            </a:lvl1pPr>
          </a:lstStyle>
          <a:p>
            <a:r>
              <a:rPr lang="en-GB"/>
              <a:t>Muokkaa otsikon perustyyliä napsauttamalla</a:t>
            </a:r>
          </a:p>
        </p:txBody>
      </p:sp>
      <p:sp>
        <p:nvSpPr>
          <p:cNvPr id="18739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048000"/>
            <a:ext cx="7315200" cy="1143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r>
              <a:rPr lang="en-GB"/>
              <a:t>Muokkaa alaotsikon perustyyliä napsauttamalla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4 June 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9F5A99-0913-4137-AE29-59467FE6251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Anita Heinonen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4 June 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DFDDAC-BAE0-4CED-B770-375DF45F892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Anita Heinonen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2133600"/>
            <a:ext cx="413385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29200" y="2133600"/>
            <a:ext cx="413385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4 June 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AC4EA-45AC-4828-90F5-F0F855A682D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Anita Heinonen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4 June 2014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E2B56D-68E5-4DB8-98F4-B40B307CBDA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Anita Heinonen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4 June 2014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ED8BD6-AF9A-43D4-A24F-12FA44A81FA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Anita Heinonen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4 June 2014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9799D9-53A1-48D5-8B99-96BDB996F36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Anita Heinonen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4 June 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608045-D8D4-4E23-ABD4-C799C89DC1E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Anita Heinonen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4 June 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B5BF2-0CB2-40C2-8E58-EDC9B82CE1F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Anita Heinonen</a:t>
            </a:r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74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838200"/>
            <a:ext cx="8420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otsikon perustyyliä napsauttamalla</a:t>
            </a:r>
          </a:p>
        </p:txBody>
      </p:sp>
      <p:sp>
        <p:nvSpPr>
          <p:cNvPr id="1027" name="Rectangle 30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133600"/>
            <a:ext cx="84201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tekstin perustyylejä napsauttamalla</a:t>
            </a:r>
          </a:p>
          <a:p>
            <a:pPr lvl="1"/>
            <a:r>
              <a:rPr lang="en-GB" smtClean="0"/>
              <a:t>toinen taso</a:t>
            </a:r>
          </a:p>
          <a:p>
            <a:pPr lvl="2"/>
            <a:r>
              <a:rPr lang="en-GB" smtClean="0"/>
              <a:t>kolmas taso</a:t>
            </a:r>
          </a:p>
          <a:p>
            <a:pPr lvl="3"/>
            <a:r>
              <a:rPr lang="en-GB" smtClean="0"/>
              <a:t>neljäs taso</a:t>
            </a:r>
          </a:p>
          <a:p>
            <a:pPr lvl="4"/>
            <a:r>
              <a:rPr lang="en-GB" smtClean="0"/>
              <a:t>viides taso</a:t>
            </a:r>
          </a:p>
        </p:txBody>
      </p:sp>
      <p:sp>
        <p:nvSpPr>
          <p:cNvPr id="186372" name="Rectangle 307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96200" y="65532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fi-FI" smtClean="0"/>
              <a:t>4 June 2014</a:t>
            </a:r>
            <a:endParaRPr lang="fi-FI" dirty="0"/>
          </a:p>
        </p:txBody>
      </p:sp>
      <p:sp>
        <p:nvSpPr>
          <p:cNvPr id="186373" name="Rectangle 307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150" y="6553200"/>
            <a:ext cx="552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FA8B9250-36BB-42E2-ADF4-1C3696E8060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86374" name="Rectangle 307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5532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noProof="1"/>
            </a:lvl1pPr>
          </a:lstStyle>
          <a:p>
            <a:r>
              <a:rPr lang="fi-FI" smtClean="0"/>
              <a:t>Anita Heinonen</a:t>
            </a:r>
            <a:endParaRPr lang="fi-FI" dirty="0"/>
          </a:p>
        </p:txBody>
      </p:sp>
      <p:pic>
        <p:nvPicPr>
          <p:cNvPr id="1031" name="Picture 3079" descr="D:\TP\viestinta\grafi\mallit\lyhyt viiva.t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59413" y="6516688"/>
            <a:ext cx="4446587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080" descr="D:\2004\tp\grafi\kalvopohjat\englanti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2575" y="304800"/>
            <a:ext cx="30702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85738" indent="-1857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5150" indent="-184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941388" indent="-1857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330325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4pPr>
      <a:lvl5pPr marL="1719263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5pPr>
      <a:lvl6pPr marL="2176463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6pPr>
      <a:lvl7pPr marL="2633663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7pPr>
      <a:lvl8pPr marL="3090863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8pPr>
      <a:lvl9pPr marL="3548063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074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838200"/>
            <a:ext cx="8420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otsikon perustyyliä napsauttamalla</a:t>
            </a:r>
          </a:p>
        </p:txBody>
      </p:sp>
      <p:sp>
        <p:nvSpPr>
          <p:cNvPr id="2053" name="Rectangle 30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133600"/>
            <a:ext cx="84201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tekstin perustyylejä napsauttamalla</a:t>
            </a:r>
          </a:p>
          <a:p>
            <a:pPr lvl="1"/>
            <a:r>
              <a:rPr lang="en-GB" smtClean="0"/>
              <a:t>toinen taso</a:t>
            </a:r>
          </a:p>
          <a:p>
            <a:pPr lvl="2"/>
            <a:r>
              <a:rPr lang="en-GB" smtClean="0"/>
              <a:t>kolmas taso</a:t>
            </a:r>
          </a:p>
          <a:p>
            <a:pPr lvl="3"/>
            <a:r>
              <a:rPr lang="en-GB" smtClean="0"/>
              <a:t>neljäs taso</a:t>
            </a:r>
          </a:p>
          <a:p>
            <a:pPr lvl="4"/>
            <a:r>
              <a:rPr lang="en-GB" smtClean="0"/>
              <a:t>viides 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85738" indent="-1857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5150" indent="-184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941388" indent="-1857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330325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4pPr>
      <a:lvl5pPr marL="1719263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5pPr>
      <a:lvl6pPr marL="2176463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6pPr>
      <a:lvl7pPr marL="2633663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7pPr>
      <a:lvl8pPr marL="3090863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8pPr>
      <a:lvl9pPr marL="3548063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484784"/>
            <a:ext cx="8229600" cy="4968552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Coordination of national statistical system from quality perspective: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Case Finland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sz="2000" b="1" dirty="0" smtClean="0">
                <a:solidFill>
                  <a:srgbClr val="960000"/>
                </a:solidFill>
              </a:rPr>
              <a:t>Q2014 European conference on quality in official statistics</a:t>
            </a:r>
            <a:br>
              <a:rPr lang="en-GB" sz="2000" b="1" dirty="0" smtClean="0">
                <a:solidFill>
                  <a:srgbClr val="960000"/>
                </a:solidFill>
              </a:rPr>
            </a:br>
            <a:r>
              <a:rPr lang="en-GB" sz="2000" b="1" dirty="0" smtClean="0">
                <a:solidFill>
                  <a:srgbClr val="960000"/>
                </a:solidFill>
              </a:rPr>
              <a:t>Session 23. Coordination and governance</a:t>
            </a:r>
            <a:br>
              <a:rPr lang="en-GB" sz="2000" b="1" dirty="0" smtClean="0">
                <a:solidFill>
                  <a:srgbClr val="960000"/>
                </a:solidFill>
              </a:rPr>
            </a:br>
            <a:r>
              <a:rPr lang="en-GB" sz="2000" b="1" dirty="0" smtClean="0">
                <a:solidFill>
                  <a:srgbClr val="960000"/>
                </a:solidFill>
              </a:rPr>
              <a:t>4 June 2014, Vienna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en-GB" sz="1800" dirty="0" smtClean="0"/>
              <a:t>Anita Heinonen</a:t>
            </a:r>
            <a:br>
              <a:rPr lang="en-GB" sz="1800" dirty="0" smtClean="0"/>
            </a:br>
            <a:r>
              <a:rPr lang="fi-FI" sz="1800" dirty="0" err="1" smtClean="0"/>
              <a:t>Head</a:t>
            </a:r>
            <a:r>
              <a:rPr lang="fi-FI" sz="1800" dirty="0" smtClean="0"/>
              <a:t>, International </a:t>
            </a:r>
            <a:r>
              <a:rPr lang="fi-FI" sz="1800" dirty="0" err="1" smtClean="0"/>
              <a:t>Affairs</a:t>
            </a: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err="1" smtClean="0"/>
              <a:t>Co-ordination</a:t>
            </a:r>
            <a:r>
              <a:rPr lang="fi-FI" sz="1800" dirty="0" smtClean="0"/>
              <a:t> and international </a:t>
            </a:r>
            <a:r>
              <a:rPr lang="fi-FI" sz="1800" dirty="0" err="1" smtClean="0"/>
              <a:t>activities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fi-FI" sz="1800" dirty="0" smtClean="0"/>
              <a:t>Office of </a:t>
            </a:r>
            <a:r>
              <a:rPr lang="fi-FI" sz="1800" dirty="0" err="1" smtClean="0"/>
              <a:t>Director</a:t>
            </a:r>
            <a:r>
              <a:rPr lang="fi-FI" sz="1800" dirty="0" smtClean="0"/>
              <a:t> General, </a:t>
            </a:r>
            <a:r>
              <a:rPr lang="en-GB" sz="1800" dirty="0" smtClean="0"/>
              <a:t>Statistics Finland </a:t>
            </a:r>
            <a:br>
              <a:rPr lang="en-GB" sz="1800" dirty="0" smtClean="0"/>
            </a:br>
            <a:r>
              <a:rPr lang="en-GB" sz="1800" dirty="0" smtClean="0"/>
              <a:t>anita.heinonen@stat.fi</a:t>
            </a:r>
            <a:endParaRPr lang="en-GB" sz="1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838200"/>
            <a:ext cx="8420100" cy="538572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Main international recommendations and provisions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448780"/>
            <a:ext cx="9163050" cy="5076564"/>
          </a:xfrm>
        </p:spPr>
        <p:txBody>
          <a:bodyPr/>
          <a:lstStyle/>
          <a:p>
            <a:r>
              <a:rPr lang="en-GB" dirty="0" smtClean="0"/>
              <a:t>UN Fundamental principles of official statistics:</a:t>
            </a:r>
            <a:br>
              <a:rPr lang="en-GB" dirty="0" smtClean="0"/>
            </a:br>
            <a:r>
              <a:rPr lang="en-GB" dirty="0" smtClean="0"/>
              <a:t>Principle 8. Coordinating the national statistical system:</a:t>
            </a:r>
            <a:br>
              <a:rPr lang="en-GB" dirty="0" smtClean="0"/>
            </a:br>
            <a:r>
              <a:rPr lang="en-GB" i="1" dirty="0" smtClean="0"/>
              <a:t>“Coordination among statistical agencies within countries is essential to achieve consistency and efficiency in the statistical system”</a:t>
            </a:r>
          </a:p>
          <a:p>
            <a:pPr lvl="1"/>
            <a:r>
              <a:rPr lang="en-GB" sz="2000" dirty="0" smtClean="0"/>
              <a:t>NQAF National Quality Assurance Framework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EU regulation on European Statistics</a:t>
            </a:r>
          </a:p>
          <a:p>
            <a:pPr lvl="1"/>
            <a:r>
              <a:rPr lang="en-GB" sz="2000" dirty="0" smtClean="0"/>
              <a:t>Responsibility for coordinating all activities at national level</a:t>
            </a:r>
          </a:p>
          <a:p>
            <a:pPr lvl="1"/>
            <a:r>
              <a:rPr lang="en-GB" sz="2000" dirty="0" smtClean="0"/>
              <a:t>Coordination role not specified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Code of Practice (</a:t>
            </a:r>
            <a:r>
              <a:rPr lang="en-GB" dirty="0" err="1" smtClean="0"/>
              <a:t>CoP</a:t>
            </a:r>
            <a:r>
              <a:rPr lang="en-GB" dirty="0" smtClean="0"/>
              <a:t>) of the European Statistical System:</a:t>
            </a:r>
            <a:br>
              <a:rPr lang="en-GB" dirty="0" smtClean="0"/>
            </a:br>
            <a:r>
              <a:rPr lang="en-GB" dirty="0" smtClean="0"/>
              <a:t>coordination not a separate principle but embedded in indicators</a:t>
            </a:r>
          </a:p>
          <a:p>
            <a:pPr lvl="1"/>
            <a:r>
              <a:rPr lang="en-GB" sz="2000" dirty="0" smtClean="0"/>
              <a:t>ESS QAF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 June 2014</a:t>
            </a:r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9F5A99-0913-4137-AE29-59467FE62512}" type="slidenum">
              <a:rPr lang="fi-FI" smtClean="0"/>
              <a:pPr>
                <a:defRPr/>
              </a:pPr>
              <a:t>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Anita Heinonen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0532" y="764704"/>
            <a:ext cx="8420100" cy="61058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General coordination of the NSS of Finland   1(2)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700808"/>
            <a:ext cx="9163050" cy="4788532"/>
          </a:xfrm>
        </p:spPr>
        <p:txBody>
          <a:bodyPr/>
          <a:lstStyle/>
          <a:p>
            <a:pPr>
              <a:buNone/>
            </a:pPr>
            <a:r>
              <a:rPr lang="en-GB" b="1" i="1" dirty="0" smtClean="0">
                <a:solidFill>
                  <a:srgbClr val="00B0F0"/>
                </a:solidFill>
              </a:rPr>
              <a:t>Background</a:t>
            </a:r>
          </a:p>
          <a:p>
            <a:r>
              <a:rPr lang="en-GB" dirty="0" smtClean="0"/>
              <a:t>From 1970s limited mandate -&gt; In 1992 mandate for coordination in Statistics Finland Act -&gt; From 1994 in Statistics Act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Scope: Compilation of development programme -&gt;</a:t>
            </a:r>
            <a:br>
              <a:rPr lang="en-GB" dirty="0" smtClean="0"/>
            </a:br>
            <a:r>
              <a:rPr lang="en-GB" dirty="0" smtClean="0"/>
              <a:t>Coordination of output -&gt; Coordination of quality</a:t>
            </a:r>
            <a:br>
              <a:rPr lang="en-GB" dirty="0" smtClean="0"/>
            </a:br>
            <a:r>
              <a:rPr lang="en-GB" dirty="0" smtClean="0"/>
              <a:t>in the whole production process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Statistics Finland (SF) is the general statistical authority by law</a:t>
            </a:r>
          </a:p>
          <a:p>
            <a:pPr lvl="1"/>
            <a:r>
              <a:rPr lang="en-GB" sz="2000" dirty="0" smtClean="0"/>
              <a:t>Coordinates and develops the NSS (National Statistical Service)</a:t>
            </a:r>
            <a:br>
              <a:rPr lang="en-GB" sz="2000" dirty="0" smtClean="0"/>
            </a:br>
            <a:r>
              <a:rPr lang="en-GB" sz="2000" dirty="0" smtClean="0"/>
              <a:t>in cooperation with other central government authorities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“Soft coordination”</a:t>
            </a:r>
          </a:p>
          <a:p>
            <a:pPr lvl="1">
              <a:spcBef>
                <a:spcPts val="576"/>
              </a:spcBef>
            </a:pPr>
            <a:r>
              <a:rPr lang="en-GB" sz="2000" dirty="0" smtClean="0"/>
              <a:t>Based on mutual interest, cooperation and joint objectives</a:t>
            </a:r>
          </a:p>
          <a:p>
            <a:endParaRPr lang="en-GB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 June 2014</a:t>
            </a:r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9F5A99-0913-4137-AE29-59467FE62512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Anita Heinonen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0532" y="764704"/>
            <a:ext cx="8420100" cy="61058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General coordination of the NSS of Finland   2(2)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520788"/>
            <a:ext cx="9163050" cy="4968552"/>
          </a:xfrm>
        </p:spPr>
        <p:txBody>
          <a:bodyPr/>
          <a:lstStyle/>
          <a:p>
            <a:pPr>
              <a:buNone/>
            </a:pPr>
            <a:r>
              <a:rPr lang="en-GB" b="1" i="1" dirty="0" smtClean="0">
                <a:solidFill>
                  <a:srgbClr val="00B0F0"/>
                </a:solidFill>
              </a:rPr>
              <a:t>Actors, main methods and tools</a:t>
            </a:r>
          </a:p>
          <a:p>
            <a:r>
              <a:rPr lang="en-GB" dirty="0" smtClean="0"/>
              <a:t>NSS comprises 16 organisations that produce official statistics</a:t>
            </a:r>
          </a:p>
          <a:p>
            <a:r>
              <a:rPr lang="en-GB" dirty="0" smtClean="0"/>
              <a:t>Official statistics of Finland – OSF brand</a:t>
            </a:r>
          </a:p>
          <a:p>
            <a:r>
              <a:rPr lang="en-GB" dirty="0" smtClean="0"/>
              <a:t>Advisory Board of OSF – joint forum of NSS organisations</a:t>
            </a:r>
          </a:p>
          <a:p>
            <a:r>
              <a:rPr lang="en-GB" dirty="0" smtClean="0"/>
              <a:t>Coordination working groups on some stat. areas &amp; EU matters</a:t>
            </a:r>
          </a:p>
          <a:p>
            <a:r>
              <a:rPr lang="en-GB" dirty="0" smtClean="0"/>
              <a:t>Network of coordinators and contact persons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National main lines of policy incl. vision</a:t>
            </a:r>
          </a:p>
          <a:p>
            <a:r>
              <a:rPr lang="en-GB" dirty="0" smtClean="0"/>
              <a:t>Agreements SF – other OSF-producers</a:t>
            </a:r>
            <a:r>
              <a:rPr lang="en-GB" sz="2000" dirty="0" smtClean="0"/>
              <a:t> (ongoing)</a:t>
            </a:r>
          </a:p>
          <a:p>
            <a:r>
              <a:rPr lang="en-GB" dirty="0" smtClean="0"/>
              <a:t>OSF recommendations</a:t>
            </a:r>
          </a:p>
          <a:p>
            <a:r>
              <a:rPr lang="en-GB" dirty="0" smtClean="0"/>
              <a:t>OSF portal</a:t>
            </a:r>
          </a:p>
          <a:p>
            <a:r>
              <a:rPr lang="en-GB" dirty="0" smtClean="0"/>
              <a:t>Training, ad hoc events etc.</a:t>
            </a:r>
          </a:p>
          <a:p>
            <a:endParaRPr lang="en-GB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 June 2014</a:t>
            </a:r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9F5A99-0913-4137-AE29-59467FE62512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Anita Heinonen</a:t>
            </a:r>
            <a:endParaRPr lang="fi-FI" dirty="0"/>
          </a:p>
        </p:txBody>
      </p:sp>
      <p:pic>
        <p:nvPicPr>
          <p:cNvPr id="7" name="Kuva 6" descr="svt_logo_sin_17112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7216" y="2384884"/>
            <a:ext cx="2098568" cy="500066"/>
          </a:xfrm>
          <a:prstGeom prst="rect">
            <a:avLst/>
          </a:prstGeom>
        </p:spPr>
      </p:pic>
      <p:pic>
        <p:nvPicPr>
          <p:cNvPr id="8" name="Kuva 7" descr="svt-merkki_pu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7456" y="2456892"/>
            <a:ext cx="385765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838200"/>
            <a:ext cx="8420100" cy="61058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Coordination of quality in NSS of Finland  1(2)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592796"/>
            <a:ext cx="8998582" cy="4932548"/>
          </a:xfrm>
        </p:spPr>
        <p:txBody>
          <a:bodyPr/>
          <a:lstStyle/>
          <a:p>
            <a:r>
              <a:rPr lang="en-GB" dirty="0" smtClean="0"/>
              <a:t>By using overall coordination structures and means</a:t>
            </a:r>
          </a:p>
          <a:p>
            <a:r>
              <a:rPr lang="en-GB" dirty="0" smtClean="0"/>
              <a:t>Aim: All OSF-producers comply with the </a:t>
            </a:r>
            <a:r>
              <a:rPr lang="en-GB" dirty="0" err="1" smtClean="0"/>
              <a:t>CoP</a:t>
            </a:r>
            <a:r>
              <a:rPr lang="en-GB" dirty="0" smtClean="0"/>
              <a:t> and procedures for quality assurance are in place for all OSF-statistics</a:t>
            </a:r>
          </a:p>
          <a:p>
            <a:pPr>
              <a:spcBef>
                <a:spcPts val="1800"/>
              </a:spcBef>
              <a:buNone/>
            </a:pPr>
            <a:r>
              <a:rPr lang="en-GB" b="1" i="1" dirty="0" smtClean="0">
                <a:solidFill>
                  <a:srgbClr val="00B0F0"/>
                </a:solidFill>
              </a:rPr>
              <a:t>Main methods and tools</a:t>
            </a:r>
          </a:p>
          <a:p>
            <a:r>
              <a:rPr lang="en-GB" dirty="0" smtClean="0"/>
              <a:t>Quality assurance </a:t>
            </a:r>
            <a:r>
              <a:rPr lang="en-GB" dirty="0" smtClean="0"/>
              <a:t>commitment </a:t>
            </a:r>
            <a:r>
              <a:rPr lang="en-GB" dirty="0" smtClean="0"/>
              <a:t>by all OSF-producers</a:t>
            </a:r>
            <a:r>
              <a:rPr lang="en-GB" sz="2000" dirty="0" smtClean="0"/>
              <a:t> (Jan. 2013)</a:t>
            </a:r>
          </a:p>
          <a:p>
            <a:r>
              <a:rPr lang="en-GB" dirty="0" smtClean="0"/>
              <a:t>OSF quality recommendations</a:t>
            </a:r>
          </a:p>
          <a:p>
            <a:pPr lvl="1"/>
            <a:r>
              <a:rPr lang="en-GB" sz="2000" dirty="0" smtClean="0"/>
              <a:t>Quality criteria; Quality description; Comparability and coherence</a:t>
            </a:r>
          </a:p>
          <a:p>
            <a:r>
              <a:rPr lang="en-GB" dirty="0" smtClean="0"/>
              <a:t>Quality Guidelines for Official Statistics handbook</a:t>
            </a:r>
          </a:p>
          <a:p>
            <a:pPr marL="561976" lvl="2">
              <a:buSzPct val="60000"/>
              <a:buFont typeface="Wingdings" pitchFamily="2" charset="2"/>
              <a:buChar char="n"/>
            </a:pPr>
            <a:r>
              <a:rPr lang="en-GB" sz="2000" dirty="0" smtClean="0"/>
              <a:t>Principles, recommendations and best practices of statistics production</a:t>
            </a:r>
          </a:p>
          <a:p>
            <a:pPr marL="185738" lvl="1" indent="-185738">
              <a:buSzPct val="60000"/>
              <a:buFont typeface="Wingdings" pitchFamily="2" charset="2"/>
              <a:buChar char="n"/>
            </a:pPr>
            <a:r>
              <a:rPr lang="en-GB" dirty="0" smtClean="0"/>
              <a:t>Guidelines on Professional Ethics handbook</a:t>
            </a:r>
          </a:p>
          <a:p>
            <a:pPr marL="561976" lvl="2">
              <a:buSzPct val="60000"/>
              <a:buFont typeface="Wingdings" pitchFamily="2" charset="2"/>
              <a:buChar char="n"/>
            </a:pPr>
            <a:r>
              <a:rPr lang="en-GB" sz="2000" dirty="0" smtClean="0"/>
              <a:t>Ethical obligations towards society, customers and partners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 June 2014</a:t>
            </a:r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9F5A99-0913-4137-AE29-59467FE62512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Anita Heinonen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838200"/>
            <a:ext cx="8420100" cy="61058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Coordination of quality in NSS of Finland  2(2)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592796"/>
            <a:ext cx="8998582" cy="4932548"/>
          </a:xfrm>
        </p:spPr>
        <p:txBody>
          <a:bodyPr/>
          <a:lstStyle/>
          <a:p>
            <a:r>
              <a:rPr lang="en-GB" dirty="0" smtClean="0"/>
              <a:t>Quality monitoring by Advisory Board of OSF</a:t>
            </a:r>
            <a:endParaRPr lang="en-GB" sz="2000" dirty="0" smtClean="0"/>
          </a:p>
          <a:p>
            <a:pPr lvl="1"/>
            <a:r>
              <a:rPr lang="en-GB" sz="2000" dirty="0" smtClean="0"/>
              <a:t>Scope: The whole statistical production process</a:t>
            </a:r>
          </a:p>
          <a:p>
            <a:pPr lvl="1"/>
            <a:r>
              <a:rPr lang="en-GB" sz="2000" dirty="0" smtClean="0"/>
              <a:t>Self-assessments on specific sections of quality criteria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Monitoring of compliance on the </a:t>
            </a:r>
            <a:r>
              <a:rPr lang="en-GB" dirty="0" err="1" smtClean="0"/>
              <a:t>CoP</a:t>
            </a:r>
            <a:endParaRPr lang="en-GB" dirty="0" smtClean="0"/>
          </a:p>
          <a:p>
            <a:pPr lvl="1"/>
            <a:r>
              <a:rPr lang="en-GB" sz="2000" dirty="0" smtClean="0"/>
              <a:t>European Statistical System peer review 2014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Training, seminars, workshops etc. on quality matters</a:t>
            </a:r>
          </a:p>
          <a:p>
            <a:pPr lvl="1"/>
            <a:r>
              <a:rPr lang="en-GB" sz="2000" dirty="0" smtClean="0"/>
              <a:t>E.g. </a:t>
            </a:r>
            <a:r>
              <a:rPr lang="en-GB" sz="2000" dirty="0" err="1" smtClean="0"/>
              <a:t>CoP</a:t>
            </a:r>
            <a:r>
              <a:rPr lang="en-GB" sz="2000" dirty="0" smtClean="0"/>
              <a:t>, ESS QAF, peer review and auditing of statistics</a:t>
            </a:r>
          </a:p>
          <a:p>
            <a:pPr>
              <a:spcBef>
                <a:spcPts val="1800"/>
              </a:spcBef>
              <a:buNone/>
            </a:pPr>
            <a:r>
              <a:rPr lang="en-GB" b="1" i="1" dirty="0" smtClean="0">
                <a:solidFill>
                  <a:srgbClr val="00B0F0"/>
                </a:solidFill>
              </a:rPr>
              <a:t>Some development objectives</a:t>
            </a:r>
          </a:p>
          <a:p>
            <a:r>
              <a:rPr lang="en-GB" dirty="0" smtClean="0"/>
              <a:t>Harmonised and comprehensive agreements between SF and OSF-producers, implementation of ESS QAF and</a:t>
            </a:r>
            <a:br>
              <a:rPr lang="en-GB" dirty="0" smtClean="0"/>
            </a:br>
            <a:r>
              <a:rPr lang="en-GB" dirty="0" smtClean="0"/>
              <a:t>standardisation of metadata including quality reporting </a:t>
            </a:r>
          </a:p>
          <a:p>
            <a:pPr lvl="1"/>
            <a:endParaRPr lang="en-GB" sz="20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 June 2014</a:t>
            </a:r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9F5A99-0913-4137-AE29-59467FE62512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Anita Heinonen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838200"/>
            <a:ext cx="8420100" cy="61058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Conclusions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592796"/>
            <a:ext cx="8998582" cy="4932548"/>
          </a:xfrm>
        </p:spPr>
        <p:txBody>
          <a:bodyPr/>
          <a:lstStyle/>
          <a:p>
            <a:r>
              <a:rPr lang="en-GB" dirty="0" smtClean="0"/>
              <a:t>Objective of coordinating the NSS endorsed by many</a:t>
            </a:r>
          </a:p>
          <a:p>
            <a:r>
              <a:rPr lang="en-GB" dirty="0" smtClean="0"/>
              <a:t>Implementation in practice may be a challenge</a:t>
            </a:r>
          </a:p>
          <a:p>
            <a:r>
              <a:rPr lang="en-GB" dirty="0" smtClean="0"/>
              <a:t>Long-term work</a:t>
            </a:r>
          </a:p>
          <a:p>
            <a:endParaRPr lang="en-GB" dirty="0" smtClean="0"/>
          </a:p>
          <a:p>
            <a:pPr>
              <a:buNone/>
            </a:pPr>
            <a:r>
              <a:rPr lang="en-GB" b="1" i="1" dirty="0" smtClean="0">
                <a:solidFill>
                  <a:srgbClr val="00B0F0"/>
                </a:solidFill>
              </a:rPr>
              <a:t>In Finland</a:t>
            </a:r>
          </a:p>
          <a:p>
            <a:r>
              <a:rPr lang="en-GB" dirty="0" smtClean="0"/>
              <a:t>Long tradition in coordination</a:t>
            </a:r>
          </a:p>
          <a:p>
            <a:r>
              <a:rPr lang="en-GB" dirty="0" smtClean="0"/>
              <a:t>Important milestones:</a:t>
            </a:r>
          </a:p>
          <a:p>
            <a:pPr lvl="1"/>
            <a:r>
              <a:rPr lang="en-GB" dirty="0" smtClean="0"/>
              <a:t>Year 2002: Establishment of the Advisory Board of OSF</a:t>
            </a:r>
          </a:p>
          <a:p>
            <a:pPr lvl="1"/>
            <a:r>
              <a:rPr lang="en-GB" dirty="0" smtClean="0"/>
              <a:t>Year 2013: OSF quality assurance declaration</a:t>
            </a:r>
          </a:p>
          <a:p>
            <a:r>
              <a:rPr lang="en-GB" dirty="0" smtClean="0"/>
              <a:t>National legal base for coordination general;</a:t>
            </a:r>
            <a:br>
              <a:rPr lang="en-GB" dirty="0" smtClean="0"/>
            </a:br>
            <a:r>
              <a:rPr lang="en-GB" dirty="0" smtClean="0"/>
              <a:t>nowadays “soft coordination” works very well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 June 2014</a:t>
            </a:r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9F5A99-0913-4137-AE29-59467FE62512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Anita Heinonen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838200"/>
            <a:ext cx="8420100" cy="610580"/>
          </a:xfrm>
        </p:spPr>
        <p:txBody>
          <a:bodyPr/>
          <a:lstStyle/>
          <a:p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2500" y="5373216"/>
            <a:ext cx="8998582" cy="2196244"/>
          </a:xfrm>
        </p:spPr>
        <p:txBody>
          <a:bodyPr/>
          <a:lstStyle/>
          <a:p>
            <a:pPr algn="ctr">
              <a:buNone/>
            </a:pPr>
            <a:r>
              <a:rPr lang="en-GB" sz="3700" i="1" dirty="0" smtClean="0">
                <a:solidFill>
                  <a:srgbClr val="960000"/>
                </a:solidFill>
              </a:rPr>
              <a:t>Thank you for your attention!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 June 2014</a:t>
            </a:r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9F5A99-0913-4137-AE29-59467FE62512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Anita Heinonen</a:t>
            </a:r>
            <a:endParaRPr lang="fi-FI" dirty="0"/>
          </a:p>
        </p:txBody>
      </p:sp>
      <p:pic>
        <p:nvPicPr>
          <p:cNvPr id="8" name="Kuva 7" descr="sydan_innosta_tilastoihin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632" y="764704"/>
            <a:ext cx="5956829" cy="4767953"/>
          </a:xfrm>
          <a:prstGeom prst="rect">
            <a:avLst/>
          </a:prstGeom>
        </p:spPr>
      </p:pic>
      <p:sp>
        <p:nvSpPr>
          <p:cNvPr id="9" name="Tekstikehys 8"/>
          <p:cNvSpPr txBox="1"/>
          <p:nvPr/>
        </p:nvSpPr>
        <p:spPr>
          <a:xfrm>
            <a:off x="2900772" y="2600908"/>
            <a:ext cx="32403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 err="1" smtClean="0">
                <a:solidFill>
                  <a:schemeClr val="accent6"/>
                </a:solidFill>
                <a:latin typeface="FrutigerNext LT Medium" pitchFamily="34" charset="0"/>
              </a:rPr>
              <a:t>With</a:t>
            </a:r>
            <a:r>
              <a:rPr lang="fi-FI" dirty="0" smtClean="0">
                <a:solidFill>
                  <a:schemeClr val="accent6"/>
                </a:solidFill>
                <a:latin typeface="FrutigerNext LT Medium" pitchFamily="34" charset="0"/>
              </a:rPr>
              <a:t> </a:t>
            </a:r>
            <a:r>
              <a:rPr lang="fi-FI" dirty="0" err="1" smtClean="0">
                <a:solidFill>
                  <a:schemeClr val="accent6"/>
                </a:solidFill>
                <a:latin typeface="FrutigerNext LT Medium" pitchFamily="34" charset="0"/>
              </a:rPr>
              <a:t>love</a:t>
            </a:r>
            <a:r>
              <a:rPr lang="fi-FI" dirty="0" smtClean="0">
                <a:solidFill>
                  <a:schemeClr val="accent6"/>
                </a:solidFill>
                <a:latin typeface="FrutigerNext LT Medium" pitchFamily="34" charset="0"/>
              </a:rPr>
              <a:t> for </a:t>
            </a:r>
            <a:r>
              <a:rPr lang="fi-FI" dirty="0" err="1" smtClean="0">
                <a:solidFill>
                  <a:schemeClr val="accent6"/>
                </a:solidFill>
                <a:latin typeface="FrutigerNext LT Medium" pitchFamily="34" charset="0"/>
              </a:rPr>
              <a:t>statistics</a:t>
            </a:r>
            <a:endParaRPr lang="fi-FI" dirty="0">
              <a:solidFill>
                <a:schemeClr val="accent6"/>
              </a:solidFill>
              <a:latin typeface="FrutigerNext LT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englantivaaka">
  <a:themeElements>
    <a:clrScheme name="T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668B1"/>
      </a:accent1>
      <a:accent2>
        <a:srgbClr val="DB3334"/>
      </a:accent2>
      <a:accent3>
        <a:srgbClr val="FFDC0D"/>
      </a:accent3>
      <a:accent4>
        <a:srgbClr val="52BE42"/>
      </a:accent4>
      <a:accent5>
        <a:srgbClr val="F29C33"/>
      </a:accent5>
      <a:accent6>
        <a:srgbClr val="00A4E8"/>
      </a:accent6>
      <a:hlink>
        <a:srgbClr val="0000FF"/>
      </a:hlink>
      <a:folHlink>
        <a:srgbClr val="800080"/>
      </a:folHlink>
    </a:clrScheme>
    <a:fontScheme name="englantivaa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glantivaaka 1">
        <a:dk1>
          <a:srgbClr val="000000"/>
        </a:dk1>
        <a:lt1>
          <a:srgbClr val="FFFFFF"/>
        </a:lt1>
        <a:dk2>
          <a:srgbClr val="000000"/>
        </a:dk2>
        <a:lt2>
          <a:srgbClr val="BF66DE"/>
        </a:lt2>
        <a:accent1>
          <a:srgbClr val="6BC3FF"/>
        </a:accent1>
        <a:accent2>
          <a:srgbClr val="E13955"/>
        </a:accent2>
        <a:accent3>
          <a:srgbClr val="FFFFFF"/>
        </a:accent3>
        <a:accent4>
          <a:srgbClr val="000000"/>
        </a:accent4>
        <a:accent5>
          <a:srgbClr val="BADEFF"/>
        </a:accent5>
        <a:accent6>
          <a:srgbClr val="CC334C"/>
        </a:accent6>
        <a:hlink>
          <a:srgbClr val="FFC33D"/>
        </a:hlink>
        <a:folHlink>
          <a:srgbClr val="06B8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lantivaaka 2">
        <a:dk1>
          <a:srgbClr val="000000"/>
        </a:dk1>
        <a:lt1>
          <a:srgbClr val="FFFFFF"/>
        </a:lt1>
        <a:dk2>
          <a:srgbClr val="000000"/>
        </a:dk2>
        <a:lt2>
          <a:srgbClr val="B3B3B3"/>
        </a:lt2>
        <a:accent1>
          <a:srgbClr val="A4A4A4"/>
        </a:accent1>
        <a:accent2>
          <a:srgbClr val="171717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141414"/>
        </a:accent6>
        <a:hlink>
          <a:srgbClr val="D9D9D9"/>
        </a:hlink>
        <a:folHlink>
          <a:srgbClr val="7070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nglantivaaka">
  <a:themeElements>
    <a:clrScheme name="englantivaaka.pot 1">
      <a:dk1>
        <a:srgbClr val="000000"/>
      </a:dk1>
      <a:lt1>
        <a:srgbClr val="FFFFFF"/>
      </a:lt1>
      <a:dk2>
        <a:srgbClr val="000000"/>
      </a:dk2>
      <a:lt2>
        <a:srgbClr val="BF66DE"/>
      </a:lt2>
      <a:accent1>
        <a:srgbClr val="6BC3FF"/>
      </a:accent1>
      <a:accent2>
        <a:srgbClr val="E13955"/>
      </a:accent2>
      <a:accent3>
        <a:srgbClr val="FFFFFF"/>
      </a:accent3>
      <a:accent4>
        <a:srgbClr val="000000"/>
      </a:accent4>
      <a:accent5>
        <a:srgbClr val="BADEFF"/>
      </a:accent5>
      <a:accent6>
        <a:srgbClr val="CC334C"/>
      </a:accent6>
      <a:hlink>
        <a:srgbClr val="FFC33D"/>
      </a:hlink>
      <a:folHlink>
        <a:srgbClr val="06B81B"/>
      </a:folHlink>
    </a:clrScheme>
    <a:fontScheme name="2_englantivaak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glantivaaka.pot 1">
        <a:dk1>
          <a:srgbClr val="000000"/>
        </a:dk1>
        <a:lt1>
          <a:srgbClr val="FFFFFF"/>
        </a:lt1>
        <a:dk2>
          <a:srgbClr val="000000"/>
        </a:dk2>
        <a:lt2>
          <a:srgbClr val="BF66DE"/>
        </a:lt2>
        <a:accent1>
          <a:srgbClr val="6BC3FF"/>
        </a:accent1>
        <a:accent2>
          <a:srgbClr val="E13955"/>
        </a:accent2>
        <a:accent3>
          <a:srgbClr val="FFFFFF"/>
        </a:accent3>
        <a:accent4>
          <a:srgbClr val="000000"/>
        </a:accent4>
        <a:accent5>
          <a:srgbClr val="BADEFF"/>
        </a:accent5>
        <a:accent6>
          <a:srgbClr val="CC334C"/>
        </a:accent6>
        <a:hlink>
          <a:srgbClr val="FFC33D"/>
        </a:hlink>
        <a:folHlink>
          <a:srgbClr val="06B8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lantivaaka.pot 2">
        <a:dk1>
          <a:srgbClr val="000000"/>
        </a:dk1>
        <a:lt1>
          <a:srgbClr val="FFFFFF"/>
        </a:lt1>
        <a:dk2>
          <a:srgbClr val="000000"/>
        </a:dk2>
        <a:lt2>
          <a:srgbClr val="B3B3B3"/>
        </a:lt2>
        <a:accent1>
          <a:srgbClr val="A4A4A4"/>
        </a:accent1>
        <a:accent2>
          <a:srgbClr val="171717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141414"/>
        </a:accent6>
        <a:hlink>
          <a:srgbClr val="D9D9D9"/>
        </a:hlink>
        <a:folHlink>
          <a:srgbClr val="7070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C:\Offpro\mallit\Kieliversiot\englantivaaka.pot</Template>
  <TotalTime>0</TotalTime>
  <Words>417</Words>
  <Application>Microsoft Office PowerPoint</Application>
  <PresentationFormat>A4 Paper (210x297 mm)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FrutigerNext LT Medium</vt:lpstr>
      <vt:lpstr>Times New Roman</vt:lpstr>
      <vt:lpstr>Wingdings</vt:lpstr>
      <vt:lpstr>englantivaaka</vt:lpstr>
      <vt:lpstr>2_englantivaaka</vt:lpstr>
      <vt:lpstr>Coordination of national statistical system from quality perspective: Case Finland  Q2014 European conference on quality in official statistics Session 23. Coordination and governance 4 June 2014, Vienna  Anita Heinonen Head, International Affairs Co-ordination and international activities Office of Director General, Statistics Finland  anita.heinonen@stat.fi</vt:lpstr>
      <vt:lpstr>Main international recommendations and provisions </vt:lpstr>
      <vt:lpstr>General coordination of the NSS of Finland   1(2)</vt:lpstr>
      <vt:lpstr>General coordination of the NSS of Finland   2(2)</vt:lpstr>
      <vt:lpstr>Coordination of quality in NSS of Finland  1(2)</vt:lpstr>
      <vt:lpstr>Coordination of quality in NSS of Finland  2(2)</vt:lpstr>
      <vt:lpstr>Conclusions</vt:lpstr>
      <vt:lpstr>PowerPoint Presentation</vt:lpstr>
    </vt:vector>
  </TitlesOfParts>
  <Company>Tilastokeskus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Toiminta-ajatus</dc:title>
  <dc:creator>Erja Seppänen</dc:creator>
  <cp:lastModifiedBy>XXX</cp:lastModifiedBy>
  <cp:revision>689</cp:revision>
  <cp:lastPrinted>2009-03-30T12:56:47Z</cp:lastPrinted>
  <dcterms:created xsi:type="dcterms:W3CDTF">2006-11-22T10:18:32Z</dcterms:created>
  <dcterms:modified xsi:type="dcterms:W3CDTF">2014-06-03T13:38:50Z</dcterms:modified>
</cp:coreProperties>
</file>