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55" r:id="rId3"/>
    <p:sldId id="319" r:id="rId4"/>
    <p:sldId id="356" r:id="rId5"/>
    <p:sldId id="357" r:id="rId6"/>
    <p:sldId id="370" r:id="rId7"/>
    <p:sldId id="329" r:id="rId8"/>
    <p:sldId id="341" r:id="rId9"/>
    <p:sldId id="343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65" r:id="rId19"/>
    <p:sldId id="367" r:id="rId20"/>
    <p:sldId id="368" r:id="rId21"/>
    <p:sldId id="369" r:id="rId22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F5494"/>
    <a:srgbClr val="4997ED"/>
    <a:srgbClr val="1780DF"/>
    <a:srgbClr val="3166CF"/>
    <a:srgbClr val="3E6FD2"/>
    <a:srgbClr val="2D5EC1"/>
    <a:srgbClr val="FFD624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006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2416"/>
            <a:ext cx="5448936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Q2014 - STS39 - Vienna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eo.stat.gov.pl/efg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statistics_explained/index.php/Freight_transport_statistics_-_modal_split" TargetMode="External"/><Relationship Id="rId2" Type="http://schemas.openxmlformats.org/officeDocument/2006/relationships/hyperlink" Target="mailto:Ekkehard.petri@ec.europa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136904" cy="2016224"/>
          </a:xfrm>
        </p:spPr>
        <p:txBody>
          <a:bodyPr/>
          <a:lstStyle/>
          <a:p>
            <a:r>
              <a:rPr lang="en-GB" sz="2800" b="0" dirty="0"/>
              <a:t>Improved Modal Split Indicators for</a:t>
            </a:r>
            <a:br>
              <a:rPr lang="en-GB" sz="2800" b="0" dirty="0"/>
            </a:br>
            <a:r>
              <a:rPr lang="en-GB" sz="2800" b="0" dirty="0"/>
              <a:t>transport statistics based on an effective</a:t>
            </a:r>
            <a:br>
              <a:rPr lang="en-GB" sz="2800" b="0" dirty="0"/>
            </a:br>
            <a:r>
              <a:rPr lang="en-GB" sz="2800" b="0" dirty="0"/>
              <a:t>distance </a:t>
            </a:r>
            <a:r>
              <a:rPr lang="en-GB" sz="2800" b="0" dirty="0" smtClean="0"/>
              <a:t>matrix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81128"/>
            <a:ext cx="6624736" cy="720080"/>
          </a:xfrm>
        </p:spPr>
        <p:txBody>
          <a:bodyPr/>
          <a:lstStyle/>
          <a:p>
            <a:r>
              <a:rPr lang="de-DE" sz="1600" dirty="0"/>
              <a:t>Ekkehard </a:t>
            </a:r>
            <a:r>
              <a:rPr lang="de-DE" sz="1600" dirty="0" smtClean="0"/>
              <a:t>PETRI, </a:t>
            </a:r>
            <a:r>
              <a:rPr lang="de-DE" sz="1600" dirty="0" err="1" smtClean="0"/>
              <a:t>Boryana</a:t>
            </a:r>
            <a:r>
              <a:rPr lang="de-DE" sz="1600" dirty="0" smtClean="0"/>
              <a:t> MILUSHEVA &amp; Oliver HEIDEN, Eurostat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8229600" cy="936625"/>
          </a:xfrm>
        </p:spPr>
        <p:txBody>
          <a:bodyPr/>
          <a:lstStyle/>
          <a:p>
            <a:r>
              <a:rPr lang="en-GB" dirty="0" smtClean="0"/>
              <a:t>Quality issues of the existing ILSE matrix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281"/>
            <a:ext cx="3384376" cy="43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2638"/>
            <a:ext cx="3208920" cy="43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The new ILSE matrix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9361040" cy="3633788"/>
          </a:xfrm>
        </p:spPr>
        <p:txBody>
          <a:bodyPr/>
          <a:lstStyle/>
          <a:p>
            <a:r>
              <a:rPr lang="en-GB" sz="2000" i="0" dirty="0" smtClean="0"/>
              <a:t>Road network </a:t>
            </a:r>
            <a:r>
              <a:rPr lang="en-GB" sz="2000" i="0" dirty="0" err="1" smtClean="0"/>
              <a:t>TomTom</a:t>
            </a:r>
            <a:r>
              <a:rPr lang="en-GB" sz="2000" i="0" dirty="0" smtClean="0"/>
              <a:t>™</a:t>
            </a:r>
          </a:p>
          <a:p>
            <a:r>
              <a:rPr lang="en-GB" sz="2000" i="0" dirty="0" smtClean="0"/>
              <a:t>Routing software </a:t>
            </a:r>
            <a:r>
              <a:rPr lang="en-GB" sz="2000" i="0" dirty="0" err="1" smtClean="0"/>
              <a:t>pgRouting</a:t>
            </a:r>
            <a:r>
              <a:rPr lang="en-GB" sz="2000" i="0" dirty="0" smtClean="0"/>
              <a:t> in a </a:t>
            </a:r>
            <a:r>
              <a:rPr lang="en-GB" sz="2000" i="0" dirty="0" err="1" smtClean="0"/>
              <a:t>PostgreSQL</a:t>
            </a:r>
            <a:r>
              <a:rPr lang="en-GB" sz="2000" i="0" dirty="0" smtClean="0"/>
              <a:t>/</a:t>
            </a:r>
            <a:r>
              <a:rPr lang="en-GB" sz="2000" i="0" dirty="0" err="1" smtClean="0"/>
              <a:t>PostGIS</a:t>
            </a:r>
            <a:r>
              <a:rPr lang="en-GB" sz="2000" i="0" dirty="0" smtClean="0"/>
              <a:t> database</a:t>
            </a:r>
          </a:p>
          <a:p>
            <a:r>
              <a:rPr lang="en-GB" sz="2000" i="0" dirty="0" smtClean="0"/>
              <a:t>NUTS and country boundaries from EuroGeographics©</a:t>
            </a:r>
          </a:p>
          <a:p>
            <a:r>
              <a:rPr lang="en-GB" sz="2000" i="0" dirty="0" smtClean="0"/>
              <a:t>Origin and destination are defined by the most populated settlement</a:t>
            </a:r>
          </a:p>
          <a:p>
            <a:r>
              <a:rPr lang="en-GB" sz="2000" i="0" dirty="0" smtClean="0"/>
              <a:t>1 782 607 paths </a:t>
            </a:r>
            <a:r>
              <a:rPr lang="en-GB" sz="2000" i="0" dirty="0"/>
              <a:t>(EU28, EFTA, CC origin destination pairs</a:t>
            </a:r>
            <a:r>
              <a:rPr lang="en-GB" sz="2000" i="0" dirty="0" smtClean="0"/>
              <a:t>)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it-IT" sz="800" dirty="0"/>
              <a:t>FROM;TO;TOTAL_DISTANCE;AT;BE;BG;CH;CZ;DE;DK;EE;ES;FI;FR;GB;GR;HR;HU;IE;IT;LI;LT;LU;LV;ME;MK;MT;NL;NO;PL;PT;RO;SE;SI;SK;TR;</a:t>
            </a:r>
          </a:p>
          <a:p>
            <a:pPr marL="0" indent="0">
              <a:buNone/>
            </a:pPr>
            <a:r>
              <a:rPr lang="it-IT" sz="1400" dirty="0" smtClean="0"/>
              <a:t>"</a:t>
            </a:r>
            <a:r>
              <a:rPr lang="it-IT" sz="1400" dirty="0"/>
              <a:t>ITI17";"SI017";679,36;;;;;;;;;;;;;;121,23;;;482,75;;;;;;;;;;;;;;75,39</a:t>
            </a:r>
            <a:r>
              <a:rPr lang="it-IT" sz="1400" dirty="0" smtClean="0"/>
              <a:t>;;;</a:t>
            </a:r>
          </a:p>
          <a:p>
            <a:pPr marL="0" indent="0">
              <a:buNone/>
            </a:pPr>
            <a:r>
              <a:rPr lang="it-IT" sz="1400" dirty="0" smtClean="0"/>
              <a:t>"ITI17</a:t>
            </a:r>
            <a:r>
              <a:rPr lang="it-IT" sz="1400" dirty="0"/>
              <a:t>";"SI018";528,94;;;;;;;;;;;;;;;;;459,97;;;;;;;;;;;;;;68,97</a:t>
            </a:r>
            <a:r>
              <a:rPr lang="it-IT" sz="1400" dirty="0" smtClean="0"/>
              <a:t>;;;</a:t>
            </a:r>
          </a:p>
          <a:p>
            <a:pPr marL="0" indent="0">
              <a:buNone/>
            </a:pPr>
            <a:r>
              <a:rPr lang="it-IT" sz="1400" dirty="0" smtClean="0"/>
              <a:t>"</a:t>
            </a:r>
            <a:r>
              <a:rPr lang="it-IT" sz="1400" dirty="0"/>
              <a:t>ITI17";"SI02";565,08;;;;;;;;;;;;;;;;;459,97;;;;;;;;;;;;;;105,11</a:t>
            </a:r>
            <a:r>
              <a:rPr lang="it-IT" sz="1400" dirty="0" smtClean="0"/>
              <a:t>;;;</a:t>
            </a:r>
          </a:p>
          <a:p>
            <a:pPr marL="0" indent="0">
              <a:buNone/>
            </a:pPr>
            <a:r>
              <a:rPr lang="it-IT" sz="1400" dirty="0" smtClean="0"/>
              <a:t>"</a:t>
            </a:r>
            <a:r>
              <a:rPr lang="it-IT" sz="1400" dirty="0"/>
              <a:t>ITI17";"SI021";565,08;;;;;;;;;;;;;;;;;459,97;;;;;;;;;;;;;;105,11</a:t>
            </a:r>
            <a:r>
              <a:rPr lang="it-IT" sz="1400" dirty="0" smtClean="0"/>
              <a:t>;;;</a:t>
            </a:r>
          </a:p>
          <a:p>
            <a:pPr marL="0" indent="0">
              <a:buNone/>
            </a:pPr>
            <a:r>
              <a:rPr lang="it-IT" sz="1400" dirty="0" smtClean="0"/>
              <a:t>"</a:t>
            </a:r>
            <a:r>
              <a:rPr lang="it-IT" sz="1400" dirty="0"/>
              <a:t>ITI17";"SI022";595;;;;;;;;;;;;;;;;;459,97;;;;;;;;;;;;;;135,02</a:t>
            </a:r>
            <a:r>
              <a:rPr lang="it-IT" sz="1400" dirty="0" smtClean="0"/>
              <a:t>;;;</a:t>
            </a:r>
          </a:p>
        </p:txBody>
      </p:sp>
    </p:spTree>
    <p:extLst>
      <p:ext uri="{BB962C8B-B14F-4D97-AF65-F5344CB8AC3E}">
        <p14:creationId xmlns:p14="http://schemas.microsoft.com/office/powerpoint/2010/main" val="27526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More detail</a:t>
            </a:r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747683" y="3841302"/>
            <a:ext cx="7457242" cy="1097907"/>
          </a:xfrm>
          <a:custGeom>
            <a:avLst/>
            <a:gdLst>
              <a:gd name="connsiteX0" fmla="*/ 0 w 7457242"/>
              <a:gd name="connsiteY0" fmla="*/ 623801 h 1097907"/>
              <a:gd name="connsiteX1" fmla="*/ 1260629 w 7457242"/>
              <a:gd name="connsiteY1" fmla="*/ 11241 h 1097907"/>
              <a:gd name="connsiteX2" fmla="*/ 2920753 w 7457242"/>
              <a:gd name="connsiteY2" fmla="*/ 1094317 h 1097907"/>
              <a:gd name="connsiteX3" fmla="*/ 3950563 w 7457242"/>
              <a:gd name="connsiteY3" fmla="*/ 384104 h 1097907"/>
              <a:gd name="connsiteX4" fmla="*/ 4820574 w 7457242"/>
              <a:gd name="connsiteY4" fmla="*/ 1049929 h 1097907"/>
              <a:gd name="connsiteX5" fmla="*/ 5788240 w 7457242"/>
              <a:gd name="connsiteY5" fmla="*/ 348593 h 1097907"/>
              <a:gd name="connsiteX6" fmla="*/ 6729273 w 7457242"/>
              <a:gd name="connsiteY6" fmla="*/ 925641 h 1097907"/>
              <a:gd name="connsiteX7" fmla="*/ 7457242 w 7457242"/>
              <a:gd name="connsiteY7" fmla="*/ 508391 h 1097907"/>
              <a:gd name="connsiteX8" fmla="*/ 7457242 w 7457242"/>
              <a:gd name="connsiteY8" fmla="*/ 508391 h 10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7242" h="1097907">
                <a:moveTo>
                  <a:pt x="0" y="623801"/>
                </a:moveTo>
                <a:cubicBezTo>
                  <a:pt x="386918" y="278311"/>
                  <a:pt x="773837" y="-67178"/>
                  <a:pt x="1260629" y="11241"/>
                </a:cubicBezTo>
                <a:cubicBezTo>
                  <a:pt x="1747421" y="89660"/>
                  <a:pt x="2472431" y="1032173"/>
                  <a:pt x="2920753" y="1094317"/>
                </a:cubicBezTo>
                <a:cubicBezTo>
                  <a:pt x="3369075" y="1156461"/>
                  <a:pt x="3633926" y="391502"/>
                  <a:pt x="3950563" y="384104"/>
                </a:cubicBezTo>
                <a:cubicBezTo>
                  <a:pt x="4267200" y="376706"/>
                  <a:pt x="4514295" y="1055847"/>
                  <a:pt x="4820574" y="1049929"/>
                </a:cubicBezTo>
                <a:cubicBezTo>
                  <a:pt x="5126853" y="1044011"/>
                  <a:pt x="5470124" y="369308"/>
                  <a:pt x="5788240" y="348593"/>
                </a:cubicBezTo>
                <a:cubicBezTo>
                  <a:pt x="6106357" y="327878"/>
                  <a:pt x="6451106" y="899008"/>
                  <a:pt x="6729273" y="925641"/>
                </a:cubicBezTo>
                <a:cubicBezTo>
                  <a:pt x="7007440" y="952274"/>
                  <a:pt x="7457242" y="508391"/>
                  <a:pt x="7457242" y="508391"/>
                </a:cubicBezTo>
                <a:lnTo>
                  <a:pt x="7457242" y="508391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99592" y="393305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55576" y="357301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47683" y="2777324"/>
            <a:ext cx="1872208" cy="3026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619891" y="2777324"/>
            <a:ext cx="2232248" cy="2291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4852139" y="2708920"/>
            <a:ext cx="2232248" cy="2975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7084387" y="2697966"/>
            <a:ext cx="1120538" cy="1932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Fastest path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99592" y="393305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55576" y="357301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>
          <a:xfrm>
            <a:off x="692458" y="2931548"/>
            <a:ext cx="7261934" cy="514958"/>
          </a:xfrm>
          <a:custGeom>
            <a:avLst/>
            <a:gdLst>
              <a:gd name="connsiteX0" fmla="*/ 0 w 7261934"/>
              <a:gd name="connsiteY0" fmla="*/ 51349 h 514958"/>
              <a:gd name="connsiteX1" fmla="*/ 1171853 w 7261934"/>
              <a:gd name="connsiteY1" fmla="*/ 42471 h 514958"/>
              <a:gd name="connsiteX2" fmla="*/ 2734323 w 7261934"/>
              <a:gd name="connsiteY2" fmla="*/ 512988 h 514958"/>
              <a:gd name="connsiteX3" fmla="*/ 4279037 w 7261934"/>
              <a:gd name="connsiteY3" fmla="*/ 211147 h 514958"/>
              <a:gd name="connsiteX4" fmla="*/ 5530789 w 7261934"/>
              <a:gd name="connsiteY4" fmla="*/ 220025 h 514958"/>
              <a:gd name="connsiteX5" fmla="*/ 6791418 w 7261934"/>
              <a:gd name="connsiteY5" fmla="*/ 362068 h 514958"/>
              <a:gd name="connsiteX6" fmla="*/ 7261934 w 7261934"/>
              <a:gd name="connsiteY6" fmla="*/ 255535 h 51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1934" h="514958">
                <a:moveTo>
                  <a:pt x="0" y="51349"/>
                </a:moveTo>
                <a:cubicBezTo>
                  <a:pt x="358066" y="8440"/>
                  <a:pt x="716133" y="-34469"/>
                  <a:pt x="1171853" y="42471"/>
                </a:cubicBezTo>
                <a:cubicBezTo>
                  <a:pt x="1627573" y="119411"/>
                  <a:pt x="2216459" y="484875"/>
                  <a:pt x="2734323" y="512988"/>
                </a:cubicBezTo>
                <a:cubicBezTo>
                  <a:pt x="3252187" y="541101"/>
                  <a:pt x="3812959" y="259974"/>
                  <a:pt x="4279037" y="211147"/>
                </a:cubicBezTo>
                <a:cubicBezTo>
                  <a:pt x="4745115" y="162320"/>
                  <a:pt x="5112059" y="194872"/>
                  <a:pt x="5530789" y="220025"/>
                </a:cubicBezTo>
                <a:cubicBezTo>
                  <a:pt x="5949519" y="245178"/>
                  <a:pt x="6502894" y="356150"/>
                  <a:pt x="6791418" y="362068"/>
                </a:cubicBezTo>
                <a:cubicBezTo>
                  <a:pt x="7079942" y="367986"/>
                  <a:pt x="7170938" y="311760"/>
                  <a:pt x="7261934" y="255535"/>
                </a:cubicBezTo>
              </a:path>
            </a:pathLst>
          </a:cu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83581" y="2982897"/>
            <a:ext cx="7279689" cy="2464725"/>
          </a:xfrm>
          <a:custGeom>
            <a:avLst/>
            <a:gdLst>
              <a:gd name="connsiteX0" fmla="*/ 0 w 7279689"/>
              <a:gd name="connsiteY0" fmla="*/ 0 h 2464725"/>
              <a:gd name="connsiteX1" fmla="*/ 1455937 w 7279689"/>
              <a:gd name="connsiteY1" fmla="*/ 1571348 h 2464725"/>
              <a:gd name="connsiteX2" fmla="*/ 3870664 w 7279689"/>
              <a:gd name="connsiteY2" fmla="*/ 2396971 h 2464725"/>
              <a:gd name="connsiteX3" fmla="*/ 5930283 w 7279689"/>
              <a:gd name="connsiteY3" fmla="*/ 2352583 h 2464725"/>
              <a:gd name="connsiteX4" fmla="*/ 6951215 w 7279689"/>
              <a:gd name="connsiteY4" fmla="*/ 1837678 h 2464725"/>
              <a:gd name="connsiteX5" fmla="*/ 7279689 w 7279689"/>
              <a:gd name="connsiteY5" fmla="*/ 213064 h 2464725"/>
              <a:gd name="connsiteX6" fmla="*/ 7279689 w 7279689"/>
              <a:gd name="connsiteY6" fmla="*/ 213064 h 246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689" h="2464725">
                <a:moveTo>
                  <a:pt x="0" y="0"/>
                </a:moveTo>
                <a:cubicBezTo>
                  <a:pt x="405413" y="585926"/>
                  <a:pt x="810826" y="1171853"/>
                  <a:pt x="1455937" y="1571348"/>
                </a:cubicBezTo>
                <a:cubicBezTo>
                  <a:pt x="2101048" y="1970843"/>
                  <a:pt x="3124940" y="2266765"/>
                  <a:pt x="3870664" y="2396971"/>
                </a:cubicBezTo>
                <a:cubicBezTo>
                  <a:pt x="4616388" y="2527177"/>
                  <a:pt x="5416858" y="2445799"/>
                  <a:pt x="5930283" y="2352583"/>
                </a:cubicBezTo>
                <a:cubicBezTo>
                  <a:pt x="6443708" y="2259368"/>
                  <a:pt x="6726314" y="2194264"/>
                  <a:pt x="6951215" y="1837678"/>
                </a:cubicBezTo>
                <a:cubicBezTo>
                  <a:pt x="7176116" y="1481092"/>
                  <a:pt x="7279689" y="213064"/>
                  <a:pt x="7279689" y="213064"/>
                </a:cubicBezTo>
                <a:lnTo>
                  <a:pt x="7279689" y="213064"/>
                </a:lnTo>
              </a:path>
            </a:pathLst>
          </a:custGeom>
          <a:noFill/>
          <a:ln w="571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 of the new matrix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7859216" cy="3633788"/>
          </a:xfrm>
        </p:spPr>
        <p:txBody>
          <a:bodyPr/>
          <a:lstStyle/>
          <a:p>
            <a:pPr>
              <a:buClrTx/>
            </a:pPr>
            <a:r>
              <a:rPr lang="en-GB" sz="2000" i="0" dirty="0" smtClean="0"/>
              <a:t>Distances are systematically longer</a:t>
            </a:r>
          </a:p>
          <a:p>
            <a:pPr>
              <a:buClrTx/>
            </a:pPr>
            <a:r>
              <a:rPr lang="en-GB" sz="2000" i="0" dirty="0" smtClean="0"/>
              <a:t>Distances are more similar to route finder results</a:t>
            </a:r>
          </a:p>
          <a:p>
            <a:pPr marL="0" indent="0">
              <a:buClrTx/>
              <a:buNone/>
            </a:pPr>
            <a:r>
              <a:rPr lang="en-GB" sz="2000" i="0" dirty="0" smtClean="0"/>
              <a:t>BUT</a:t>
            </a:r>
          </a:p>
          <a:p>
            <a:pPr>
              <a:buClrTx/>
            </a:pPr>
            <a:r>
              <a:rPr lang="en-GB" sz="2000" i="0" dirty="0" smtClean="0"/>
              <a:t>Sometimes significant shifts of territorial shares</a:t>
            </a:r>
          </a:p>
        </p:txBody>
      </p:sp>
    </p:spTree>
    <p:extLst>
      <p:ext uri="{BB962C8B-B14F-4D97-AF65-F5344CB8AC3E}">
        <p14:creationId xmlns:p14="http://schemas.microsoft.com/office/powerpoint/2010/main" val="11770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436" y="476672"/>
            <a:ext cx="8229600" cy="936625"/>
          </a:xfrm>
        </p:spPr>
        <p:txBody>
          <a:bodyPr/>
          <a:lstStyle/>
          <a:p>
            <a:pPr algn="ctr"/>
            <a:r>
              <a:rPr lang="en-GB" sz="2800" dirty="0"/>
              <a:t>Changes between matrices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9" y="1340768"/>
            <a:ext cx="4281007" cy="47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12" y="1346445"/>
            <a:ext cx="3528392" cy="47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630932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rgbClr val="0F5494"/>
                </a:solidFill>
              </a:rPr>
              <a:t>©</a:t>
            </a:r>
            <a:r>
              <a:rPr lang="en-GB" sz="1000" b="0" dirty="0" err="1" smtClean="0">
                <a:solidFill>
                  <a:srgbClr val="0F5494"/>
                </a:solidFill>
              </a:rPr>
              <a:t>ViaMichelin</a:t>
            </a:r>
            <a:endParaRPr lang="en-GB" sz="10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727"/>
            <a:ext cx="4499991" cy="27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2168416"/>
            <a:ext cx="4732053" cy="27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784" y="501317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rgbClr val="0F5494"/>
                </a:solidFill>
              </a:rPr>
              <a:t>©</a:t>
            </a:r>
            <a:r>
              <a:rPr lang="en-GB" sz="1000" b="0" dirty="0" err="1" smtClean="0">
                <a:solidFill>
                  <a:srgbClr val="0F5494"/>
                </a:solidFill>
              </a:rPr>
              <a:t>ViaMichelin</a:t>
            </a:r>
            <a:endParaRPr lang="en-GB" sz="10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GB" dirty="0" smtClean="0"/>
              <a:t>Impact on Modal Split Indicator time series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7715200" cy="3633788"/>
          </a:xfrm>
        </p:spPr>
        <p:txBody>
          <a:bodyPr/>
          <a:lstStyle/>
          <a:p>
            <a:r>
              <a:rPr lang="en-GB" sz="2000" i="0" dirty="0" smtClean="0"/>
              <a:t>MSI time series exists since 2008</a:t>
            </a:r>
          </a:p>
          <a:p>
            <a:r>
              <a:rPr lang="en-GB" sz="2000" i="0" dirty="0" smtClean="0"/>
              <a:t>New matrix first applied to 2011 data</a:t>
            </a:r>
          </a:p>
          <a:p>
            <a:r>
              <a:rPr lang="en-GB" sz="2000" i="0" dirty="0" smtClean="0"/>
              <a:t>Results for 2011 data indicated a break in time series</a:t>
            </a:r>
          </a:p>
          <a:p>
            <a:r>
              <a:rPr lang="en-GB" sz="2000" i="0" dirty="0" smtClean="0"/>
              <a:t>Recalculation back in time until 2008 using the new matrix</a:t>
            </a:r>
          </a:p>
          <a:p>
            <a:r>
              <a:rPr lang="en-GB" sz="2000" i="0" dirty="0" smtClean="0"/>
              <a:t>Significant changes in territorialised road freight transport performance between old and new matrix</a:t>
            </a:r>
          </a:p>
          <a:p>
            <a:pPr marL="457200" lvl="1" indent="0">
              <a:buNone/>
            </a:pPr>
            <a:r>
              <a:rPr lang="pl-PL" sz="1400" dirty="0" smtClean="0"/>
              <a:t>-28% (CZ 2008, 2010) to +28% (BG, 2008)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541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404664"/>
            <a:ext cx="8229600" cy="936625"/>
          </a:xfrm>
        </p:spPr>
        <p:txBody>
          <a:bodyPr/>
          <a:lstStyle/>
          <a:p>
            <a:r>
              <a:rPr lang="en-GB" dirty="0"/>
              <a:t>Benefits </a:t>
            </a:r>
            <a:r>
              <a:rPr lang="en-GB" dirty="0" smtClean="0"/>
              <a:t>(and costs) of the new matrix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1628" y="4779275"/>
            <a:ext cx="2123728" cy="1242113"/>
          </a:xfrm>
        </p:spPr>
        <p:txBody>
          <a:bodyPr/>
          <a:lstStyle/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sz="2400" i="0" dirty="0" smtClean="0"/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sz="2400" i="0" dirty="0"/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endParaRPr lang="en-GB" sz="2400" i="0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27584" y="1931567"/>
            <a:ext cx="7272808" cy="2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8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4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i="0" dirty="0" smtClean="0"/>
              <a:t>Accuracy </a:t>
            </a:r>
            <a:r>
              <a:rPr lang="en-GB" sz="2400" b="0" i="0" dirty="0"/>
              <a:t>and </a:t>
            </a:r>
            <a:r>
              <a:rPr lang="en-GB" sz="2400" b="0" i="0" dirty="0" smtClean="0"/>
              <a:t>reliability</a:t>
            </a:r>
            <a:r>
              <a:rPr lang="en-GB" sz="2400" b="0" i="0" dirty="0">
                <a:sym typeface="Wingdings 2" panose="05020102010507070707" pitchFamily="18" charset="2"/>
              </a:rPr>
              <a:t> </a:t>
            </a:r>
            <a:endParaRPr lang="en-GB" sz="2400" b="0" i="0" dirty="0" smtClean="0">
              <a:sym typeface="Wingdings 2" panose="05020102010507070707" pitchFamily="18" charset="2"/>
            </a:endParaRPr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i="0" kern="0" dirty="0" smtClean="0"/>
              <a:t>Relevance </a:t>
            </a:r>
            <a:r>
              <a:rPr lang="en-GB" sz="2400" b="0" i="0" dirty="0" smtClean="0">
                <a:sym typeface="Wingdings 2" panose="05020102010507070707" pitchFamily="18" charset="2"/>
              </a:rPr>
              <a:t></a:t>
            </a:r>
            <a:endParaRPr lang="en-GB" sz="2400" b="0" i="0" dirty="0"/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i="0" kern="0" dirty="0"/>
              <a:t>Reduced burden on </a:t>
            </a:r>
            <a:r>
              <a:rPr lang="en-GB" sz="2400" b="0" i="0" kern="0" dirty="0" smtClean="0"/>
              <a:t>respondents </a:t>
            </a:r>
            <a:r>
              <a:rPr lang="en-GB" sz="2400" b="0" i="0" dirty="0">
                <a:sym typeface="Wingdings 2" panose="05020102010507070707" pitchFamily="18" charset="2"/>
              </a:rPr>
              <a:t></a:t>
            </a:r>
            <a:endParaRPr lang="en-GB" sz="2400" b="0" i="0" kern="0" dirty="0" smtClean="0"/>
          </a:p>
          <a:p>
            <a:pPr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i="0" kern="0" dirty="0" smtClean="0"/>
              <a:t>Coherence </a:t>
            </a:r>
            <a:r>
              <a:rPr lang="en-GB" sz="2400" b="0" i="0" kern="0" dirty="0"/>
              <a:t>and </a:t>
            </a:r>
            <a:r>
              <a:rPr lang="en-GB" sz="2400" b="0" i="0" kern="0" dirty="0" smtClean="0"/>
              <a:t>comparability </a:t>
            </a:r>
            <a:r>
              <a:rPr lang="en-GB" sz="2400" b="0" i="0" dirty="0" smtClean="0">
                <a:sym typeface="Wingdings" panose="05000000000000000000" pitchFamily="2" charset="2"/>
              </a:rPr>
              <a:t></a:t>
            </a:r>
            <a:endParaRPr lang="en-GB" sz="2400" b="0" i="0" kern="0" dirty="0" smtClean="0"/>
          </a:p>
          <a:p>
            <a:endParaRPr lang="en-GB" b="0" i="0" kern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00192" y="5085184"/>
            <a:ext cx="2458616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0F5494"/>
              </a:buClr>
              <a:buNone/>
            </a:pPr>
            <a:endParaRPr lang="en-GB" sz="1200" b="0" i="0" kern="0" dirty="0"/>
          </a:p>
        </p:txBody>
      </p:sp>
    </p:spTree>
    <p:extLst>
      <p:ext uri="{BB962C8B-B14F-4D97-AF65-F5344CB8AC3E}">
        <p14:creationId xmlns:p14="http://schemas.microsoft.com/office/powerpoint/2010/main" val="15981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Similar matrices for all other transport modes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4338" name="Picture 2" descr="http://upload.wikimedia.org/wikipedia/commons/0/08/G%C3%BCterzug_in_Lintor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24" y="2017041"/>
            <a:ext cx="2687612" cy="20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1.gstatic.com/images?q=tbn:ANd9GcQEyImrqn228NkQbFEUfM40am0BNI12vld_W6-aYlrdvAw3kEU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89055"/>
            <a:ext cx="3438843" cy="19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encrypted-tbn3.gstatic.com/images?q=tbn:ANd9GcRMLz0Py3sqvfj0uwebYTpYdg_DPDazjgJEFR70YzECTZXl1t665jNpVO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24" y="4068137"/>
            <a:ext cx="3407691" cy="19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upload.wikimedia.org/wikipedia/commons/a/a0/Containerschiff_Amistade-Ny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32750"/>
            <a:ext cx="2964367" cy="19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68313" y="14128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altLang="en-US" kern="0" dirty="0" smtClean="0"/>
              <a:t>Policy relevance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54919" y="2009726"/>
            <a:ext cx="70563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F5494"/>
              </a:buClr>
              <a:buFont typeface="Wingdings" pitchFamily="2" charset="2"/>
              <a:buNone/>
              <a:defRPr/>
            </a:pPr>
            <a:endParaRPr lang="en-GB" altLang="en-US" sz="2000" dirty="0" smtClean="0">
              <a:solidFill>
                <a:srgbClr val="0F5494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F5494"/>
              </a:buClr>
              <a:defRPr/>
            </a:pPr>
            <a:r>
              <a:rPr lang="en-GB" altLang="en-US" sz="2000" b="0" dirty="0" smtClean="0">
                <a:solidFill>
                  <a:srgbClr val="0F5494"/>
                </a:solidFill>
              </a:rPr>
              <a:t>2011 Transport White Paper: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F5494"/>
              </a:buClr>
              <a:defRPr/>
            </a:pPr>
            <a:r>
              <a:rPr lang="en-GB" altLang="en-US" sz="2000" b="0" dirty="0" smtClean="0">
                <a:solidFill>
                  <a:srgbClr val="0F5494"/>
                </a:solidFill>
              </a:rPr>
              <a:t>a </a:t>
            </a:r>
            <a:r>
              <a:rPr lang="en-GB" altLang="en-US" sz="2000" b="0" dirty="0">
                <a:solidFill>
                  <a:srgbClr val="0F5494"/>
                </a:solidFill>
              </a:rPr>
              <a:t>shift of 30% of road </a:t>
            </a:r>
            <a:r>
              <a:rPr lang="en-GB" altLang="en-US" sz="2000" b="0" u="sng" dirty="0">
                <a:solidFill>
                  <a:srgbClr val="0F5494"/>
                </a:solidFill>
              </a:rPr>
              <a:t>freight</a:t>
            </a:r>
            <a:r>
              <a:rPr lang="en-GB" altLang="en-US" sz="2000" b="0" dirty="0">
                <a:solidFill>
                  <a:srgbClr val="0F5494"/>
                </a:solidFill>
              </a:rPr>
              <a:t> transport over 300 km to other modes such as rail or waterborne transport by 2030, and more than 50% by </a:t>
            </a:r>
            <a:r>
              <a:rPr lang="en-GB" altLang="en-US" sz="2000" b="0" dirty="0" smtClean="0">
                <a:solidFill>
                  <a:srgbClr val="0F5494"/>
                </a:solidFill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537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EFGS conference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3" y="2137971"/>
            <a:ext cx="8123981" cy="2651587"/>
          </a:xfrm>
        </p:spPr>
        <p:txBody>
          <a:bodyPr/>
          <a:lstStyle/>
          <a:p>
            <a:r>
              <a:rPr lang="en-GB" dirty="0" smtClean="0"/>
              <a:t>22 – 24 October in Krakow, organised by Statistics Poland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geo.stat.gov.pl/efgs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3314" name="Picture 2" descr="http://geo.stat.gov.pl/documents/10179/62215/nag%C5%82owek.png/f05732a1-4251-49db-ae84-5a8d7ac0338b?t=1396262158060?t=1396262158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0" y="4082318"/>
            <a:ext cx="8016825" cy="16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>
                <a:hlinkClick r:id="rId2"/>
              </a:rPr>
              <a:t>Ekkehard.petri@ec.europa.eu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u="sng" dirty="0">
                <a:hlinkClick r:id="rId3"/>
              </a:rPr>
              <a:t>http://epp.eurostat.ec.europa.eu/statistics_explained/index.php/Freight_transport_statistics_-_modal_split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Statistics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GB" altLang="en-US" b="0" dirty="0" smtClean="0"/>
              <a:t>Total Transport </a:t>
            </a:r>
            <a:r>
              <a:rPr lang="en-GB" altLang="en-US" b="0" dirty="0"/>
              <a:t>P</a:t>
            </a:r>
            <a:r>
              <a:rPr lang="en-GB" altLang="en-US" b="0" dirty="0" smtClean="0"/>
              <a:t>erformance of </a:t>
            </a:r>
            <a:r>
              <a:rPr lang="en-GB" altLang="en-US" b="0" dirty="0"/>
              <a:t>the five main transport modes (road, rail, </a:t>
            </a:r>
            <a:r>
              <a:rPr lang="en-GB" altLang="en-US" b="0" dirty="0" err="1"/>
              <a:t>iww</a:t>
            </a:r>
            <a:r>
              <a:rPr lang="en-GB" altLang="en-US" b="0" dirty="0"/>
              <a:t>, air and maritime) in </a:t>
            </a:r>
            <a:r>
              <a:rPr lang="en-GB" altLang="en-US" b="0" dirty="0" err="1" smtClean="0"/>
              <a:t>tkm</a:t>
            </a:r>
            <a:r>
              <a:rPr lang="en-GB" altLang="en-US" b="0" dirty="0" smtClean="0"/>
              <a:t>, </a:t>
            </a:r>
            <a:r>
              <a:rPr lang="en-GB" altLang="en-US" b="0" dirty="0"/>
              <a:t>following the </a:t>
            </a:r>
            <a:r>
              <a:rPr lang="en-GB" altLang="en-US" b="0" dirty="0">
                <a:solidFill>
                  <a:srgbClr val="FF0000"/>
                </a:solidFill>
              </a:rPr>
              <a:t>principle of 'territoriality'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GB" altLang="en-US" b="0" dirty="0" smtClean="0"/>
              <a:t>Data </a:t>
            </a:r>
            <a:r>
              <a:rPr lang="en-GB" altLang="en-US" b="0" dirty="0"/>
              <a:t>broken down in distance classes of above/below </a:t>
            </a:r>
            <a:r>
              <a:rPr lang="en-GB" altLang="en-US" b="0" dirty="0" smtClean="0"/>
              <a:t>300km</a:t>
            </a:r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7215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313" y="1556271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The problem - statistical reporting</a:t>
            </a:r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557264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0" i="0" kern="0" dirty="0" smtClean="0"/>
              <a:t>Transport performance per Member State</a:t>
            </a:r>
          </a:p>
          <a:p>
            <a:pPr lvl="1"/>
            <a:r>
              <a:rPr lang="en-GB" kern="0" dirty="0" smtClean="0"/>
              <a:t>compiled per country of registration of the vehicle</a:t>
            </a:r>
          </a:p>
          <a:p>
            <a:r>
              <a:rPr lang="en-GB" sz="2000" b="0" i="0" kern="0" dirty="0" smtClean="0"/>
              <a:t>Transport performance per journey</a:t>
            </a:r>
          </a:p>
          <a:p>
            <a:pPr lvl="1"/>
            <a:r>
              <a:rPr lang="en-GB" kern="0" dirty="0"/>
              <a:t>o</a:t>
            </a:r>
            <a:r>
              <a:rPr lang="en-GB" kern="0" dirty="0" smtClean="0"/>
              <a:t>nly origin and destination (NUTS3) of each journey</a:t>
            </a:r>
          </a:p>
        </p:txBody>
      </p:sp>
    </p:spTree>
    <p:extLst>
      <p:ext uri="{BB962C8B-B14F-4D97-AF65-F5344CB8AC3E}">
        <p14:creationId xmlns:p14="http://schemas.microsoft.com/office/powerpoint/2010/main" val="21669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66936"/>
            <a:ext cx="8229600" cy="936625"/>
          </a:xfrm>
        </p:spPr>
        <p:txBody>
          <a:bodyPr/>
          <a:lstStyle/>
          <a:p>
            <a:r>
              <a:rPr lang="en-GB" sz="2000" dirty="0" smtClean="0"/>
              <a:t>Vehicle perspective "Origin of the haulier principle"</a:t>
            </a:r>
            <a:endParaRPr lang="en-GB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747"/>
            <a:ext cx="4608512" cy="492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860032" y="1628800"/>
            <a:ext cx="43924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0" kern="0" dirty="0"/>
              <a:t>Journey between </a:t>
            </a:r>
            <a:r>
              <a:rPr lang="en-GB" sz="2000" b="0" kern="0" dirty="0" smtClean="0"/>
              <a:t>FI197 and PT150</a:t>
            </a:r>
            <a:endParaRPr lang="en-GB" sz="2000" b="0" kern="0" dirty="0"/>
          </a:p>
          <a:p>
            <a:pPr marL="0" indent="0">
              <a:buNone/>
            </a:pPr>
            <a:r>
              <a:rPr lang="en-GB" sz="2000" b="0" kern="0" dirty="0" smtClean="0"/>
              <a:t>Total distance 4458 km</a:t>
            </a:r>
          </a:p>
          <a:p>
            <a:r>
              <a:rPr lang="en-GB" sz="2000" b="0" kern="0" dirty="0" smtClean="0"/>
              <a:t>Haulier FI -&gt;4458 km to FI</a:t>
            </a:r>
          </a:p>
          <a:p>
            <a:r>
              <a:rPr lang="en-GB" sz="2000" b="0" kern="0" dirty="0" smtClean="0"/>
              <a:t>Haulier PT -&gt; 4458 km to PT</a:t>
            </a:r>
          </a:p>
          <a:p>
            <a:r>
              <a:rPr lang="en-GB" sz="2000" b="0" kern="0" dirty="0" smtClean="0"/>
              <a:t>Haulier PL -&gt; 4458 km to PL</a:t>
            </a:r>
          </a:p>
          <a:p>
            <a:endParaRPr lang="en-GB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30932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rgbClr val="0F5494"/>
                </a:solidFill>
              </a:rPr>
              <a:t>©</a:t>
            </a:r>
            <a:r>
              <a:rPr lang="en-GB" sz="1000" b="0" dirty="0" err="1" smtClean="0">
                <a:solidFill>
                  <a:srgbClr val="0F5494"/>
                </a:solidFill>
              </a:rPr>
              <a:t>ViaMichelin</a:t>
            </a:r>
            <a:endParaRPr lang="en-GB" sz="10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Journey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on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84178"/>
              </p:ext>
            </p:extLst>
          </p:nvPr>
        </p:nvGraphicFramePr>
        <p:xfrm>
          <a:off x="755576" y="2924944"/>
          <a:ext cx="7704854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143"/>
                <a:gridCol w="2069013"/>
                <a:gridCol w="1980160"/>
                <a:gridCol w="189553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 REPORTING COUNTRY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 REGION OF LOADING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  REGION OF UNLOADING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 TONNE-KM in 1000 TKM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YY111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XX111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688.886.305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XX113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YY111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96.563.141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CC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YY111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XX213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7.627.632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ZZ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ZZ220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XX111</a:t>
                      </a:r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96.798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50" y="980728"/>
            <a:ext cx="2838449" cy="1054796"/>
          </a:xfrm>
        </p:spPr>
        <p:txBody>
          <a:bodyPr/>
          <a:lstStyle/>
          <a:p>
            <a:r>
              <a:rPr lang="en-GB" sz="2000" b="0" dirty="0" smtClean="0"/>
              <a:t>The solution -territorialisation</a:t>
            </a:r>
            <a:endParaRPr lang="en-GB" sz="20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4248" y="2241440"/>
            <a:ext cx="1954560" cy="3633788"/>
          </a:xfrm>
        </p:spPr>
        <p:txBody>
          <a:bodyPr/>
          <a:lstStyle/>
          <a:p>
            <a:r>
              <a:rPr lang="en-GB" sz="1600" i="0" dirty="0" smtClean="0"/>
              <a:t>FI 179km</a:t>
            </a:r>
          </a:p>
          <a:p>
            <a:r>
              <a:rPr lang="en-GB" sz="1600" i="0" dirty="0" smtClean="0"/>
              <a:t>SE 727km</a:t>
            </a:r>
          </a:p>
          <a:p>
            <a:r>
              <a:rPr lang="en-GB" sz="1600" i="0" dirty="0" smtClean="0"/>
              <a:t>DK 308km</a:t>
            </a:r>
          </a:p>
          <a:p>
            <a:r>
              <a:rPr lang="en-GB" sz="1600" i="0" dirty="0" smtClean="0"/>
              <a:t>DE 666km</a:t>
            </a:r>
          </a:p>
          <a:p>
            <a:r>
              <a:rPr lang="en-GB" sz="1600" i="0" dirty="0" smtClean="0"/>
              <a:t>BE 179km</a:t>
            </a:r>
          </a:p>
          <a:p>
            <a:r>
              <a:rPr lang="en-GB" sz="1600" i="0" dirty="0" smtClean="0"/>
              <a:t>FR 1073km</a:t>
            </a:r>
          </a:p>
          <a:p>
            <a:r>
              <a:rPr lang="en-GB" sz="1600" i="0" dirty="0" smtClean="0"/>
              <a:t>ES 595km</a:t>
            </a:r>
          </a:p>
          <a:p>
            <a:r>
              <a:rPr lang="en-GB" sz="1600" i="0" dirty="0" smtClean="0"/>
              <a:t>PT 605km</a:t>
            </a:r>
          </a:p>
          <a:p>
            <a:r>
              <a:rPr lang="en-GB" sz="1600" i="0" dirty="0" smtClean="0"/>
              <a:t>Other 256km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3055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83568" y="6165304"/>
            <a:ext cx="144016" cy="36004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399940" y="4905188"/>
            <a:ext cx="504056" cy="4118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95736" y="3356992"/>
            <a:ext cx="504056" cy="4118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851920" y="1829608"/>
            <a:ext cx="147724" cy="4118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5148064" y="559080"/>
            <a:ext cx="147724" cy="4118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2915816" y="2348880"/>
            <a:ext cx="7920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2796208" y="3081784"/>
            <a:ext cx="152400" cy="5642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6256" y="573325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rgbClr val="0F5494"/>
                </a:solidFill>
              </a:rPr>
              <a:t>©</a:t>
            </a:r>
            <a:r>
              <a:rPr lang="en-GB" sz="1000" b="0" dirty="0" err="1" smtClean="0">
                <a:solidFill>
                  <a:srgbClr val="0F5494"/>
                </a:solidFill>
              </a:rPr>
              <a:t>ViaMichelin</a:t>
            </a:r>
            <a:endParaRPr lang="en-GB" sz="10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28747"/>
            <a:ext cx="8229600" cy="936625"/>
          </a:xfrm>
        </p:spPr>
        <p:txBody>
          <a:bodyPr/>
          <a:lstStyle/>
          <a:p>
            <a:pPr algn="ctr"/>
            <a:r>
              <a:rPr lang="de-DE" dirty="0" smtClean="0"/>
              <a:t>Proportional </a:t>
            </a:r>
            <a:r>
              <a:rPr lang="de-DE" dirty="0" err="1" smtClean="0"/>
              <a:t>territorialisation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Q2014 - STS39 - Vienna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899592" y="2636912"/>
            <a:ext cx="7416824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r Verbinder 8"/>
          <p:cNvCxnSpPr/>
          <p:nvPr/>
        </p:nvCxnSpPr>
        <p:spPr bwMode="auto">
          <a:xfrm>
            <a:off x="899592" y="2636912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 bwMode="auto">
          <a:xfrm>
            <a:off x="1907704" y="2420888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3124200" y="2420888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 bwMode="auto">
          <a:xfrm>
            <a:off x="7020272" y="2420888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83568" y="28723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100km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07704" y="28706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100km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67944" y="28529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700km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07205" y="28365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0F5494"/>
                </a:solidFill>
              </a:rPr>
              <a:t>1</a:t>
            </a:r>
            <a:r>
              <a:rPr lang="de-DE" sz="1800" b="0" dirty="0" smtClean="0">
                <a:solidFill>
                  <a:srgbClr val="0F5494"/>
                </a:solidFill>
              </a:rPr>
              <a:t>00km</a:t>
            </a:r>
          </a:p>
        </p:txBody>
      </p:sp>
      <p:cxnSp>
        <p:nvCxnSpPr>
          <p:cNvPr id="23" name="Gerader Verbinder 22"/>
          <p:cNvCxnSpPr/>
          <p:nvPr/>
        </p:nvCxnSpPr>
        <p:spPr bwMode="auto">
          <a:xfrm>
            <a:off x="899592" y="4167489"/>
            <a:ext cx="7416824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899592" y="4167489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 bwMode="auto">
          <a:xfrm>
            <a:off x="1907704" y="3951465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 bwMode="auto">
          <a:xfrm>
            <a:off x="3124200" y="3951465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 bwMode="auto">
          <a:xfrm>
            <a:off x="7020272" y="3951465"/>
            <a:ext cx="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67155" y="4402896"/>
            <a:ext cx="86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10%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022004" y="44012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10%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098882" y="440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0F5494"/>
                </a:solidFill>
              </a:rPr>
              <a:t>7</a:t>
            </a:r>
            <a:r>
              <a:rPr lang="de-DE" sz="1800" b="0" dirty="0" smtClean="0">
                <a:solidFill>
                  <a:srgbClr val="0F5494"/>
                </a:solidFill>
              </a:rPr>
              <a:t>0%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107205" y="440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10%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954546" y="350409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 smtClean="0">
                <a:solidFill>
                  <a:srgbClr val="0F5494"/>
                </a:solidFill>
              </a:rPr>
              <a:t>X TKM</a:t>
            </a:r>
          </a:p>
        </p:txBody>
      </p:sp>
      <p:sp>
        <p:nvSpPr>
          <p:cNvPr id="35" name="Textfeld 17"/>
          <p:cNvSpPr txBox="1"/>
          <p:nvPr/>
        </p:nvSpPr>
        <p:spPr>
          <a:xfrm>
            <a:off x="1851752" y="22336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Country B</a:t>
            </a:r>
          </a:p>
        </p:txBody>
      </p:sp>
      <p:sp>
        <p:nvSpPr>
          <p:cNvPr id="36" name="Textfeld 17"/>
          <p:cNvSpPr txBox="1"/>
          <p:nvPr/>
        </p:nvSpPr>
        <p:spPr>
          <a:xfrm>
            <a:off x="583732" y="22316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Country A</a:t>
            </a:r>
          </a:p>
        </p:txBody>
      </p:sp>
      <p:sp>
        <p:nvSpPr>
          <p:cNvPr id="37" name="Textfeld 17"/>
          <p:cNvSpPr txBox="1"/>
          <p:nvPr/>
        </p:nvSpPr>
        <p:spPr>
          <a:xfrm>
            <a:off x="3972390" y="22135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Country C</a:t>
            </a:r>
          </a:p>
        </p:txBody>
      </p:sp>
      <p:sp>
        <p:nvSpPr>
          <p:cNvPr id="38" name="Textfeld 17"/>
          <p:cNvSpPr txBox="1"/>
          <p:nvPr/>
        </p:nvSpPr>
        <p:spPr>
          <a:xfrm>
            <a:off x="7020272" y="21957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rgbClr val="0F5494"/>
                </a:solidFill>
              </a:rPr>
              <a:t>Country D</a:t>
            </a:r>
          </a:p>
        </p:txBody>
      </p:sp>
      <p:sp>
        <p:nvSpPr>
          <p:cNvPr id="39" name="Textfeld 33"/>
          <p:cNvSpPr txBox="1"/>
          <p:nvPr/>
        </p:nvSpPr>
        <p:spPr>
          <a:xfrm>
            <a:off x="3998972" y="13407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 smtClean="0">
                <a:solidFill>
                  <a:srgbClr val="0F5494"/>
                </a:solidFill>
              </a:rPr>
              <a:t>1000 km</a:t>
            </a:r>
          </a:p>
        </p:txBody>
      </p:sp>
    </p:spTree>
    <p:extLst>
      <p:ext uri="{BB962C8B-B14F-4D97-AF65-F5344CB8AC3E}">
        <p14:creationId xmlns:p14="http://schemas.microsoft.com/office/powerpoint/2010/main" val="22365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ILSE distance </a:t>
            </a:r>
            <a:r>
              <a:rPr lang="en-GB" dirty="0"/>
              <a:t>matrix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Q2014 - STS39 - Vienna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711821"/>
              </p:ext>
            </p:extLst>
          </p:nvPr>
        </p:nvGraphicFramePr>
        <p:xfrm>
          <a:off x="179512" y="2348880"/>
          <a:ext cx="8734425" cy="251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Worksheet" r:id="rId4" imgW="8734345" imgH="1828800" progId="Excel.Sheet.12">
                  <p:embed/>
                </p:oleObj>
              </mc:Choice>
              <mc:Fallback>
                <p:oleObj name="Worksheet" r:id="rId4" imgW="8734345" imgH="182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348880"/>
                        <a:ext cx="8734425" cy="251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3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_Regio_8_1_Labour_Marke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WP_Regio_8_1_Labour_Market</Template>
  <TotalTime>0</TotalTime>
  <Words>650</Words>
  <Application>Microsoft Office PowerPoint</Application>
  <PresentationFormat>Bildschirmpräsentation (4:3)</PresentationFormat>
  <Paragraphs>155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Wingdings 2</vt:lpstr>
      <vt:lpstr>WP_Regio_8_1_Labour_Market</vt:lpstr>
      <vt:lpstr>Worksheet</vt:lpstr>
      <vt:lpstr>Improved Modal Split Indicators for transport statistics based on an effective distance matrix</vt:lpstr>
      <vt:lpstr>PowerPoint-Präsentation</vt:lpstr>
      <vt:lpstr>The Statistics</vt:lpstr>
      <vt:lpstr>PowerPoint-Präsentation</vt:lpstr>
      <vt:lpstr>Vehicle perspective "Origin of the haulier principle"</vt:lpstr>
      <vt:lpstr>Journey based statistics on transport performance</vt:lpstr>
      <vt:lpstr>The solution -territorialisation</vt:lpstr>
      <vt:lpstr>Proportional territorialisation</vt:lpstr>
      <vt:lpstr>ILSE distance matrix</vt:lpstr>
      <vt:lpstr>Quality issues of the existing ILSE matrix</vt:lpstr>
      <vt:lpstr>The new ILSE matrix</vt:lpstr>
      <vt:lpstr>More detail</vt:lpstr>
      <vt:lpstr>Fastest path</vt:lpstr>
      <vt:lpstr>Benchmarking of the new matrix</vt:lpstr>
      <vt:lpstr>Changes between matrices</vt:lpstr>
      <vt:lpstr>PowerPoint-Präsentation</vt:lpstr>
      <vt:lpstr>Impact on Modal Split Indicator time series</vt:lpstr>
      <vt:lpstr>Benefits (and costs) of the new matrix</vt:lpstr>
      <vt:lpstr>Similar matrices for all other transport modes</vt:lpstr>
      <vt:lpstr>EFGS conference</vt:lpstr>
      <vt:lpstr>Further information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Framework Contracts</dc:title>
  <dc:creator>TRIFONOV Atanas (ESTAT)</dc:creator>
  <cp:lastModifiedBy>Ekkehard Petri</cp:lastModifiedBy>
  <cp:revision>181</cp:revision>
  <cp:lastPrinted>2013-04-23T12:51:44Z</cp:lastPrinted>
  <dcterms:created xsi:type="dcterms:W3CDTF">2012-09-21T14:37:38Z</dcterms:created>
  <dcterms:modified xsi:type="dcterms:W3CDTF">2014-06-03T14:18:39Z</dcterms:modified>
</cp:coreProperties>
</file>