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4"/>
  </p:notesMasterIdLst>
  <p:handoutMasterIdLst>
    <p:handoutMasterId r:id="rId15"/>
  </p:handoutMasterIdLst>
  <p:sldIdLst>
    <p:sldId id="309" r:id="rId2"/>
    <p:sldId id="312" r:id="rId3"/>
    <p:sldId id="310" r:id="rId4"/>
    <p:sldId id="313" r:id="rId5"/>
    <p:sldId id="311" r:id="rId6"/>
    <p:sldId id="314" r:id="rId7"/>
    <p:sldId id="317" r:id="rId8"/>
    <p:sldId id="318" r:id="rId9"/>
    <p:sldId id="315" r:id="rId10"/>
    <p:sldId id="316" r:id="rId11"/>
    <p:sldId id="319" r:id="rId12"/>
    <p:sldId id="320" r:id="rId13"/>
  </p:sldIdLst>
  <p:sldSz cx="9144000" cy="6858000" type="screen4x3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8693"/>
    <a:srgbClr val="9AB23B"/>
    <a:srgbClr val="0493AC"/>
    <a:srgbClr val="FAA50F"/>
    <a:srgbClr val="F0F0F0"/>
    <a:srgbClr val="9A9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2232" y="-9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05A8C-DF4A-4227-A9C6-D6869DAD1C8C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970A2-8CCF-4958-A03E-68E76B9481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65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C720-2412-423E-8413-28839D0ABF94}" type="datetimeFigureOut">
              <a:rPr lang="sv-SE" smtClean="0"/>
              <a:t>2014-05-28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DB30D-BCB2-4918-BDD3-5B0E269BAA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4967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1200"/>
              </a:spcBef>
            </a:pPr>
            <a:r>
              <a:rPr lang="en-GB" dirty="0" smtClean="0"/>
              <a:t>comprehensive covering error sources of a product and examines criteria that cover important risks to product quality</a:t>
            </a:r>
          </a:p>
          <a:p>
            <a:pPr lvl="0">
              <a:spcBef>
                <a:spcPts val="1200"/>
              </a:spcBef>
            </a:pPr>
            <a:r>
              <a:rPr lang="en-GB" dirty="0" smtClean="0"/>
              <a:t>checklists used to assign ratings are effective at identifying and assessing risks to data quality making the process capable of assigning reliable ratings that reflect true data quality risks </a:t>
            </a:r>
          </a:p>
          <a:p>
            <a:pPr lvl="0">
              <a:spcBef>
                <a:spcPts val="1200"/>
              </a:spcBef>
            </a:pPr>
            <a:r>
              <a:rPr lang="en-GB" dirty="0" smtClean="0"/>
              <a:t>ASPIRE identifies areas where improvements are needed ranked in terms of priority among competing risk areas e.g. high risk areas with lower ratings should be prioritized</a:t>
            </a:r>
          </a:p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DB30D-BCB2-4918-BDD3-5B0E269BAA8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1583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1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 userDrawn="1"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5" name="Bildobjekt 14" descr="SCB-logga_grey.png"/>
          <p:cNvPicPr>
            <a:picLocks noChangeAspect="1"/>
          </p:cNvPicPr>
          <p:nvPr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  <p:pic>
        <p:nvPicPr>
          <p:cNvPr id="21" name="Bildobjekt 20" descr="SCB-logga_grey.png"/>
          <p:cNvPicPr>
            <a:picLocks noChangeAspect="1"/>
          </p:cNvPicPr>
          <p:nvPr userDrawn="1"/>
        </p:nvPicPr>
        <p:blipFill>
          <a:blip r:embed="rId7" cstate="print"/>
          <a:srcRect t="5209" r="15358" b="2083"/>
          <a:stretch>
            <a:fillRect/>
          </a:stretch>
        </p:blipFill>
        <p:spPr>
          <a:xfrm>
            <a:off x="0" y="0"/>
            <a:ext cx="1142976" cy="635795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1" y="274638"/>
            <a:ext cx="6639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8" y="1535113"/>
            <a:ext cx="3238500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258888" y="2174875"/>
            <a:ext cx="32385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3236231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2362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8907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0" y="273050"/>
            <a:ext cx="411480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250699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Rubrik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orange.png"/>
          <p:cNvPicPr>
            <a:picLocks noChangeAspect="1"/>
          </p:cNvPicPr>
          <p:nvPr userDrawn="1"/>
        </p:nvPicPr>
        <p:blipFill>
          <a:blip r:embed="rId7" cstate="print"/>
          <a:srcRect r="6048"/>
          <a:stretch>
            <a:fillRect/>
          </a:stretch>
        </p:blipFill>
        <p:spPr>
          <a:xfrm>
            <a:off x="-11854" y="4082"/>
            <a:ext cx="110978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Rubrikbild">
    <p:bg>
      <p:bgPr>
        <a:solidFill>
          <a:srgbClr val="07869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blue.png"/>
          <p:cNvPicPr>
            <a:picLocks noChangeAspect="1"/>
          </p:cNvPicPr>
          <p:nvPr userDrawn="1"/>
        </p:nvPicPr>
        <p:blipFill>
          <a:blip r:embed="rId7" cstate="print"/>
          <a:srcRect r="6102"/>
          <a:stretch>
            <a:fillRect/>
          </a:stretch>
        </p:blipFill>
        <p:spPr>
          <a:xfrm>
            <a:off x="-11221" y="0"/>
            <a:ext cx="1109148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Rubrikbild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6" name="Bildobjekt 15" descr="logga_green.png"/>
          <p:cNvPicPr>
            <a:picLocks noChangeAspect="1"/>
          </p:cNvPicPr>
          <p:nvPr userDrawn="1"/>
        </p:nvPicPr>
        <p:blipFill>
          <a:blip r:embed="rId7" cstate="print"/>
          <a:srcRect r="6716"/>
          <a:stretch>
            <a:fillRect/>
          </a:stretch>
        </p:blipFill>
        <p:spPr>
          <a:xfrm>
            <a:off x="-9407" y="0"/>
            <a:ext cx="1101891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Rubrikbil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258888" y="2130425"/>
            <a:ext cx="6626225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2" name="Grupp 12"/>
          <p:cNvGrpSpPr/>
          <p:nvPr/>
        </p:nvGrpSpPr>
        <p:grpSpPr>
          <a:xfrm>
            <a:off x="8604504" y="3342694"/>
            <a:ext cx="539496" cy="3158140"/>
            <a:chOff x="1643042" y="428604"/>
            <a:chExt cx="539496" cy="3158140"/>
          </a:xfrm>
        </p:grpSpPr>
        <p:pic>
          <p:nvPicPr>
            <p:cNvPr id="7" name="Bildobjekt 6" descr="BA10756.jp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643042" y="428604"/>
              <a:ext cx="539496" cy="539496"/>
            </a:xfrm>
            <a:prstGeom prst="rect">
              <a:avLst/>
            </a:prstGeom>
          </p:spPr>
        </p:pic>
        <p:pic>
          <p:nvPicPr>
            <p:cNvPr id="8" name="Bildobjekt 7" descr="iStock_000002716975XSmall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1643042" y="2382004"/>
              <a:ext cx="539496" cy="539496"/>
            </a:xfrm>
            <a:prstGeom prst="rect">
              <a:avLst/>
            </a:prstGeom>
          </p:spPr>
        </p:pic>
        <p:pic>
          <p:nvPicPr>
            <p:cNvPr id="9" name="Bildobjekt 8" descr="iStock_000006202820XSmall.jpg"/>
            <p:cNvPicPr>
              <a:picLocks noChangeAspect="1"/>
            </p:cNvPicPr>
            <p:nvPr userDrawn="1"/>
          </p:nvPicPr>
          <p:blipFill>
            <a:blip r:embed="rId4" cstate="print"/>
            <a:stretch>
              <a:fillRect/>
            </a:stretch>
          </p:blipFill>
          <p:spPr>
            <a:xfrm>
              <a:off x="1643042" y="1721922"/>
              <a:ext cx="539496" cy="539496"/>
            </a:xfrm>
            <a:prstGeom prst="rect">
              <a:avLst/>
            </a:prstGeom>
          </p:spPr>
        </p:pic>
        <p:pic>
          <p:nvPicPr>
            <p:cNvPr id="10" name="Bildobjekt 9" descr="MK10676.jpg"/>
            <p:cNvPicPr>
              <a:picLocks noChangeAspect="1"/>
            </p:cNvPicPr>
            <p:nvPr userDrawn="1"/>
          </p:nvPicPr>
          <p:blipFill>
            <a:blip r:embed="rId5" cstate="print"/>
            <a:stretch>
              <a:fillRect/>
            </a:stretch>
          </p:blipFill>
          <p:spPr>
            <a:xfrm>
              <a:off x="1643042" y="1071546"/>
              <a:ext cx="539496" cy="539496"/>
            </a:xfrm>
            <a:prstGeom prst="rect">
              <a:avLst/>
            </a:prstGeom>
          </p:spPr>
        </p:pic>
        <p:pic>
          <p:nvPicPr>
            <p:cNvPr id="11" name="Bildobjekt 10" descr="iStock_000000753328XSmall.jpg"/>
            <p:cNvPicPr>
              <a:picLocks noChangeAspect="1"/>
            </p:cNvPicPr>
            <p:nvPr userDrawn="1"/>
          </p:nvPicPr>
          <p:blipFill>
            <a:blip r:embed="rId6" cstate="print"/>
            <a:stretch>
              <a:fillRect/>
            </a:stretch>
          </p:blipFill>
          <p:spPr>
            <a:xfrm>
              <a:off x="1643042" y="3047248"/>
              <a:ext cx="539496" cy="539496"/>
            </a:xfrm>
            <a:prstGeom prst="rect">
              <a:avLst/>
            </a:prstGeom>
          </p:spPr>
        </p:pic>
      </p:grpSp>
      <p:pic>
        <p:nvPicPr>
          <p:cNvPr id="14" name="Bildobjekt 13" descr="SCB-logga_lila.png"/>
          <p:cNvPicPr>
            <a:picLocks noChangeAspect="1"/>
          </p:cNvPicPr>
          <p:nvPr userDrawn="1"/>
        </p:nvPicPr>
        <p:blipFill>
          <a:blip r:embed="rId7" cstate="print"/>
          <a:srcRect t="3335" r="5552"/>
          <a:stretch>
            <a:fillRect/>
          </a:stretch>
        </p:blipFill>
        <p:spPr>
          <a:xfrm>
            <a:off x="-13639" y="220720"/>
            <a:ext cx="1115648" cy="662928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8887" y="4406900"/>
            <a:ext cx="72358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8887" y="2906713"/>
            <a:ext cx="723582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274638"/>
            <a:ext cx="6628743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258888" y="1600200"/>
            <a:ext cx="3236912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247571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F4D1-35E4-46BA-AF81-4FD86FB65BBB}" type="datetimeFigureOut">
              <a:rPr lang="sv-SE" smtClean="0"/>
              <a:pPr/>
              <a:t>2014-05-28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4304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56370" y="1600200"/>
            <a:ext cx="74304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263804" y="6492899"/>
            <a:ext cx="13269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2F1F4D1-35E4-46BA-AF81-4FD86FB65BBB}" type="datetimeFigureOut">
              <a:rPr lang="sv-SE" smtClean="0"/>
              <a:pPr/>
              <a:t>2014-05-28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10432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C39467F-BE74-4AAD-857B-908E9ECDE9FD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logga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-32" y="757556"/>
            <a:ext cx="652218" cy="5345750"/>
          </a:xfrm>
          <a:prstGeom prst="rect">
            <a:avLst/>
          </a:prstGeom>
        </p:spPr>
      </p:pic>
      <p:pic>
        <p:nvPicPr>
          <p:cNvPr id="10" name="Bildobjekt 9" descr="kvadrater_100_rgb.pn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856757" y="4357553"/>
            <a:ext cx="286488" cy="17859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0" r:id="rId2"/>
    <p:sldLayoutId id="2147483680" r:id="rId3"/>
    <p:sldLayoutId id="2147483666" r:id="rId4"/>
    <p:sldLayoutId id="2147483667" r:id="rId5"/>
    <p:sldLayoutId id="2147483668" r:id="rId6"/>
    <p:sldLayoutId id="2147483669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200" kern="1200">
          <a:solidFill>
            <a:schemeClr val="accent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1277A"/>
        </a:buClr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err="1" smtClean="0"/>
              <a:t>Pushing</a:t>
            </a:r>
            <a:r>
              <a:rPr lang="sv-SE" dirty="0" smtClean="0"/>
              <a:t> forward </a:t>
            </a:r>
            <a:r>
              <a:rPr lang="sv-SE" dirty="0" err="1" smtClean="0"/>
              <a:t>with</a:t>
            </a:r>
            <a:r>
              <a:rPr lang="sv-SE" dirty="0" smtClean="0"/>
              <a:t> ASPIRE </a:t>
            </a:r>
            <a:endParaRPr lang="en-GB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u="sng" dirty="0" smtClean="0"/>
              <a:t>A</a:t>
            </a:r>
            <a:r>
              <a:rPr lang="sv-SE" dirty="0" smtClean="0"/>
              <a:t> </a:t>
            </a:r>
            <a:r>
              <a:rPr lang="sv-SE" u="sng" dirty="0" smtClean="0"/>
              <a:t>S</a:t>
            </a:r>
            <a:r>
              <a:rPr lang="sv-SE" dirty="0" smtClean="0"/>
              <a:t>ystem for </a:t>
            </a:r>
            <a:r>
              <a:rPr lang="sv-SE" u="sng" dirty="0" smtClean="0"/>
              <a:t>P</a:t>
            </a:r>
            <a:r>
              <a:rPr lang="sv-SE" dirty="0" smtClean="0"/>
              <a:t>roduct </a:t>
            </a:r>
            <a:r>
              <a:rPr lang="sv-SE" u="sng" dirty="0" err="1" smtClean="0"/>
              <a:t>I</a:t>
            </a:r>
            <a:r>
              <a:rPr lang="sv-SE" dirty="0" err="1" smtClean="0"/>
              <a:t>mprovement</a:t>
            </a:r>
            <a:r>
              <a:rPr lang="sv-SE" dirty="0" smtClean="0"/>
              <a:t>, </a:t>
            </a:r>
            <a:r>
              <a:rPr lang="sv-SE" u="sng" dirty="0" smtClean="0"/>
              <a:t>R</a:t>
            </a:r>
            <a:r>
              <a:rPr lang="sv-SE" dirty="0" smtClean="0"/>
              <a:t>eview and </a:t>
            </a:r>
            <a:r>
              <a:rPr lang="sv-SE" u="sng" dirty="0" err="1" smtClean="0"/>
              <a:t>E</a:t>
            </a:r>
            <a:r>
              <a:rPr lang="sv-SE" dirty="0" err="1" smtClean="0"/>
              <a:t>valuation</a:t>
            </a:r>
            <a:endParaRPr lang="sv-SE" dirty="0" smtClean="0"/>
          </a:p>
          <a:p>
            <a:endParaRPr lang="sv-SE" dirty="0" smtClean="0"/>
          </a:p>
          <a:p>
            <a:r>
              <a:rPr lang="sv-SE" i="1" dirty="0" smtClean="0"/>
              <a:t>Heather Bergdahl, Paul Biemer, Dennis Trewin</a:t>
            </a:r>
          </a:p>
          <a:p>
            <a:pPr>
              <a:spcBef>
                <a:spcPts val="1200"/>
              </a:spcBef>
            </a:pPr>
            <a:r>
              <a:rPr lang="sv-SE" sz="3200" dirty="0" smtClean="0"/>
              <a:t>Q2014</a:t>
            </a:r>
            <a:endParaRPr lang="sv-SE" sz="3200" dirty="0"/>
          </a:p>
          <a:p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18835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Possible</a:t>
            </a:r>
            <a:r>
              <a:rPr lang="sv-SE" dirty="0" smtClean="0"/>
              <a:t> </a:t>
            </a:r>
            <a:r>
              <a:rPr lang="sv-SE" dirty="0" err="1" smtClean="0"/>
              <a:t>weaknesses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smtClean="0"/>
              <a:t>Does not </a:t>
            </a:r>
            <a:r>
              <a:rPr lang="sv-SE" dirty="0" err="1" smtClean="0"/>
              <a:t>measure</a:t>
            </a:r>
            <a:r>
              <a:rPr lang="sv-SE" dirty="0" smtClean="0"/>
              <a:t> the </a:t>
            </a:r>
            <a:r>
              <a:rPr lang="sv-SE" dirty="0" err="1" smtClean="0"/>
              <a:t>true</a:t>
            </a:r>
            <a:r>
              <a:rPr lang="sv-SE" dirty="0" smtClean="0"/>
              <a:t> </a:t>
            </a:r>
            <a:r>
              <a:rPr lang="sv-SE" dirty="0" err="1" smtClean="0"/>
              <a:t>accuracy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 statistical </a:t>
            </a:r>
            <a:r>
              <a:rPr lang="sv-SE" dirty="0" err="1" smtClean="0"/>
              <a:t>product</a:t>
            </a:r>
            <a:endParaRPr lang="sv-SE" dirty="0" smtClean="0"/>
          </a:p>
          <a:p>
            <a:pPr>
              <a:spcBef>
                <a:spcPts val="1800"/>
              </a:spcBef>
            </a:pPr>
            <a:r>
              <a:rPr lang="sv-SE" dirty="0" err="1"/>
              <a:t>R</a:t>
            </a:r>
            <a:r>
              <a:rPr lang="sv-SE" dirty="0" err="1" smtClean="0"/>
              <a:t>elies</a:t>
            </a:r>
            <a:r>
              <a:rPr lang="sv-SE" dirty="0" smtClean="0"/>
              <a:t> on the </a:t>
            </a:r>
            <a:r>
              <a:rPr lang="sv-SE" dirty="0" err="1" smtClean="0"/>
              <a:t>skills</a:t>
            </a:r>
            <a:r>
              <a:rPr lang="sv-SE" dirty="0" smtClean="0"/>
              <a:t> and </a:t>
            </a:r>
            <a:r>
              <a:rPr lang="sv-SE" dirty="0" err="1" smtClean="0"/>
              <a:t>experience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external </a:t>
            </a:r>
            <a:r>
              <a:rPr lang="sv-SE" dirty="0" err="1" smtClean="0"/>
              <a:t>evaluators</a:t>
            </a:r>
            <a:r>
              <a:rPr lang="sv-SE" dirty="0" smtClean="0"/>
              <a:t>, and </a:t>
            </a:r>
            <a:r>
              <a:rPr lang="sv-SE" dirty="0" err="1" smtClean="0"/>
              <a:t>also</a:t>
            </a:r>
            <a:r>
              <a:rPr lang="sv-SE" dirty="0" smtClean="0"/>
              <a:t> on the information provided by the </a:t>
            </a:r>
            <a:r>
              <a:rPr lang="sv-SE" dirty="0" err="1" smtClean="0"/>
              <a:t>product</a:t>
            </a:r>
            <a:r>
              <a:rPr lang="sv-SE" dirty="0" smtClean="0"/>
              <a:t> </a:t>
            </a:r>
            <a:r>
              <a:rPr lang="sv-SE" dirty="0" err="1" smtClean="0"/>
              <a:t>staff</a:t>
            </a:r>
            <a:r>
              <a:rPr lang="sv-SE" dirty="0"/>
              <a:t> </a:t>
            </a:r>
            <a:r>
              <a:rPr lang="sv-SE" dirty="0" smtClean="0"/>
              <a:t>– </a:t>
            </a:r>
            <a:r>
              <a:rPr lang="sv-SE" dirty="0" err="1" smtClean="0"/>
              <a:t>certain</a:t>
            </a:r>
            <a:r>
              <a:rPr lang="sv-SE" dirty="0" smtClean="0"/>
              <a:t> </a:t>
            </a:r>
            <a:r>
              <a:rPr lang="sv-SE" dirty="0" err="1" smtClean="0"/>
              <a:t>subjectivity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07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Concrete </a:t>
            </a:r>
            <a:r>
              <a:rPr lang="sv-SE" dirty="0" err="1" smtClean="0"/>
              <a:t>Results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Methods developed to </a:t>
            </a:r>
            <a:r>
              <a:rPr lang="en-GB" dirty="0" smtClean="0"/>
              <a:t>explore </a:t>
            </a:r>
            <a:r>
              <a:rPr lang="en-GB" dirty="0" smtClean="0"/>
              <a:t>measurement error </a:t>
            </a:r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Improved quality in quality declaration information </a:t>
            </a:r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Increasing activity in the area </a:t>
            </a:r>
            <a:r>
              <a:rPr lang="en-GB" dirty="0"/>
              <a:t>of planning for studies and improvement </a:t>
            </a:r>
            <a:r>
              <a:rPr lang="en-GB" dirty="0" smtClean="0"/>
              <a:t>projects </a:t>
            </a:r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Major redesign for Living </a:t>
            </a:r>
            <a:r>
              <a:rPr lang="en-GB" dirty="0"/>
              <a:t>Conditions </a:t>
            </a:r>
            <a:r>
              <a:rPr lang="en-GB" dirty="0" smtClean="0"/>
              <a:t>Survey </a:t>
            </a:r>
            <a:r>
              <a:rPr lang="en-GB" dirty="0" smtClean="0"/>
              <a:t>with substantial </a:t>
            </a:r>
            <a:r>
              <a:rPr lang="en-GB" dirty="0" smtClean="0"/>
              <a:t>improvements  </a:t>
            </a:r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en-GB" dirty="0" smtClean="0"/>
              <a:t>Higher scores for those who </a:t>
            </a:r>
            <a:r>
              <a:rPr lang="en-GB" dirty="0" smtClean="0"/>
              <a:t>systematically </a:t>
            </a:r>
            <a:r>
              <a:rPr lang="en-GB" dirty="0" smtClean="0"/>
              <a:t>make </a:t>
            </a:r>
            <a:r>
              <a:rPr lang="en-GB" dirty="0" smtClean="0"/>
              <a:t>use </a:t>
            </a:r>
            <a:r>
              <a:rPr lang="en-GB" dirty="0"/>
              <a:t>of methodological </a:t>
            </a:r>
            <a:r>
              <a:rPr lang="en-GB" dirty="0" smtClean="0"/>
              <a:t>staff</a:t>
            </a:r>
            <a:endParaRPr lang="en-GB" dirty="0" smtClean="0"/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r>
              <a:rPr lang="sv-SE" dirty="0" smtClean="0"/>
              <a:t>In </a:t>
            </a:r>
            <a:r>
              <a:rPr lang="sv-SE" dirty="0" err="1" smtClean="0"/>
              <a:t>summary</a:t>
            </a:r>
            <a:r>
              <a:rPr lang="sv-SE" dirty="0" smtClean="0"/>
              <a:t>, no </a:t>
            </a:r>
            <a:r>
              <a:rPr lang="sv-SE" dirty="0" err="1" smtClean="0"/>
              <a:t>quick</a:t>
            </a:r>
            <a:r>
              <a:rPr lang="sv-SE" dirty="0" smtClean="0"/>
              <a:t> </a:t>
            </a:r>
            <a:r>
              <a:rPr lang="sv-SE" dirty="0" err="1" smtClean="0"/>
              <a:t>fixes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improve</a:t>
            </a:r>
            <a:r>
              <a:rPr lang="sv-SE" dirty="0" smtClean="0"/>
              <a:t> </a:t>
            </a:r>
            <a:r>
              <a:rPr lang="sv-SE" dirty="0" err="1" smtClean="0"/>
              <a:t>Accuracy</a:t>
            </a:r>
            <a:r>
              <a:rPr lang="sv-SE" dirty="0" smtClean="0"/>
              <a:t>.</a:t>
            </a:r>
            <a:endParaRPr lang="en-GB" dirty="0" smtClean="0"/>
          </a:p>
          <a:p>
            <a:pPr marL="457200" indent="-457200" hangingPunct="0">
              <a:spcBef>
                <a:spcPts val="1200"/>
              </a:spcBef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2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/>
        </p:nvSpPr>
        <p:spPr>
          <a:xfrm>
            <a:off x="1187624" y="1484784"/>
            <a:ext cx="59046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 i="1" smtClean="0">
                <a:latin typeface="Arial" pitchFamily="34" charset="0"/>
                <a:cs typeface="Arial" pitchFamily="34" charset="0"/>
              </a:rPr>
              <a:t>ASPIRE –</a:t>
            </a:r>
            <a:endParaRPr lang="sv-SE" sz="28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i="1" dirty="0" err="1" smtClean="0">
                <a:latin typeface="Arial" pitchFamily="34" charset="0"/>
                <a:cs typeface="Arial" pitchFamily="34" charset="0"/>
              </a:rPr>
              <a:t>pointing</a:t>
            </a:r>
            <a:r>
              <a:rPr lang="sv-SE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i="1" dirty="0" err="1" smtClean="0">
                <a:latin typeface="Arial" pitchFamily="34" charset="0"/>
                <a:cs typeface="Arial" pitchFamily="34" charset="0"/>
              </a:rPr>
              <a:t>us</a:t>
            </a:r>
            <a:r>
              <a:rPr lang="sv-SE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i="1" dirty="0" err="1" smtClean="0">
                <a:latin typeface="Arial" pitchFamily="34" charset="0"/>
                <a:cs typeface="Arial" pitchFamily="34" charset="0"/>
              </a:rPr>
              <a:t>towards</a:t>
            </a:r>
            <a:r>
              <a:rPr lang="sv-SE" sz="28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v-SE" sz="2800" i="1" dirty="0" err="1" smtClean="0">
                <a:latin typeface="Arial" pitchFamily="34" charset="0"/>
                <a:cs typeface="Arial" pitchFamily="34" charset="0"/>
              </a:rPr>
              <a:t>excellence</a:t>
            </a:r>
            <a:endParaRPr lang="sv-SE" sz="2800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v-SE" sz="2800" i="1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sv-SE" sz="2800" i="1" dirty="0" err="1" smtClean="0">
                <a:latin typeface="Arial" pitchFamily="34" charset="0"/>
                <a:cs typeface="Arial" pitchFamily="34" charset="0"/>
              </a:rPr>
              <a:t>beyond</a:t>
            </a:r>
            <a:r>
              <a:rPr lang="sv-SE" sz="2800" i="1" dirty="0" smtClean="0">
                <a:latin typeface="Arial" pitchFamily="34" charset="0"/>
                <a:cs typeface="Arial" pitchFamily="34" charset="0"/>
              </a:rPr>
              <a:t>…</a:t>
            </a:r>
            <a:endParaRPr lang="sv-SE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ktangel 21"/>
          <p:cNvSpPr/>
          <p:nvPr/>
        </p:nvSpPr>
        <p:spPr>
          <a:xfrm>
            <a:off x="4644008" y="3356992"/>
            <a:ext cx="576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 smtClean="0">
                <a:solidFill>
                  <a:srgbClr val="FF0000"/>
                </a:solidFill>
                <a:latin typeface="Wingdings 2"/>
              </a:rPr>
              <a:t>¼</a:t>
            </a:r>
            <a:endParaRPr lang="sv-SE" sz="3200" dirty="0"/>
          </a:p>
        </p:txBody>
      </p:sp>
      <p:sp>
        <p:nvSpPr>
          <p:cNvPr id="23" name="Rektangel 22"/>
          <p:cNvSpPr/>
          <p:nvPr/>
        </p:nvSpPr>
        <p:spPr>
          <a:xfrm>
            <a:off x="3347864" y="3645024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dirty="0" smtClean="0">
                <a:solidFill>
                  <a:srgbClr val="FF0000"/>
                </a:solidFill>
                <a:latin typeface="Wingdings 2"/>
              </a:rPr>
              <a:t></a:t>
            </a:r>
            <a:endParaRPr lang="sv-SE" sz="3200" dirty="0"/>
          </a:p>
        </p:txBody>
      </p:sp>
      <p:sp>
        <p:nvSpPr>
          <p:cNvPr id="24" name="Rektangel 23"/>
          <p:cNvSpPr/>
          <p:nvPr/>
        </p:nvSpPr>
        <p:spPr>
          <a:xfrm>
            <a:off x="5652120" y="2924944"/>
            <a:ext cx="5645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3200" dirty="0" smtClean="0">
                <a:solidFill>
                  <a:srgbClr val="000000"/>
                </a:solidFill>
                <a:latin typeface="Wingdings 2"/>
              </a:rPr>
              <a:t></a:t>
            </a:r>
            <a:endParaRPr lang="sv-SE" sz="3200" dirty="0"/>
          </a:p>
        </p:txBody>
      </p:sp>
      <p:sp>
        <p:nvSpPr>
          <p:cNvPr id="25" name="Rektangel 24"/>
          <p:cNvSpPr/>
          <p:nvPr/>
        </p:nvSpPr>
        <p:spPr>
          <a:xfrm>
            <a:off x="6732240" y="2348880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Wingdings 2"/>
              </a:rPr>
              <a:t>½</a:t>
            </a:r>
            <a:endParaRPr lang="sv-SE" sz="3200" dirty="0"/>
          </a:p>
        </p:txBody>
      </p:sp>
      <p:sp>
        <p:nvSpPr>
          <p:cNvPr id="26" name="Rektangel 25"/>
          <p:cNvSpPr/>
          <p:nvPr/>
        </p:nvSpPr>
        <p:spPr>
          <a:xfrm>
            <a:off x="7380312" y="1556792"/>
            <a:ext cx="55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3200" dirty="0" smtClean="0">
                <a:solidFill>
                  <a:srgbClr val="00B050"/>
                </a:solidFill>
                <a:latin typeface="Wingdings"/>
              </a:rPr>
              <a:t>£</a:t>
            </a:r>
            <a:endParaRPr lang="sv-SE" sz="3200" dirty="0"/>
          </a:p>
        </p:txBody>
      </p:sp>
      <p:cxnSp>
        <p:nvCxnSpPr>
          <p:cNvPr id="32" name="Rak pil 31"/>
          <p:cNvCxnSpPr/>
          <p:nvPr/>
        </p:nvCxnSpPr>
        <p:spPr>
          <a:xfrm flipV="1">
            <a:off x="4067944" y="3717032"/>
            <a:ext cx="504056" cy="144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 32"/>
          <p:cNvCxnSpPr/>
          <p:nvPr/>
        </p:nvCxnSpPr>
        <p:spPr>
          <a:xfrm flipV="1">
            <a:off x="7164288" y="2132856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pil 33"/>
          <p:cNvCxnSpPr/>
          <p:nvPr/>
        </p:nvCxnSpPr>
        <p:spPr>
          <a:xfrm flipV="1">
            <a:off x="6228184" y="2780928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ak pil 34"/>
          <p:cNvCxnSpPr/>
          <p:nvPr/>
        </p:nvCxnSpPr>
        <p:spPr>
          <a:xfrm flipV="1">
            <a:off x="5148064" y="3356992"/>
            <a:ext cx="50405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ak pil 47"/>
          <p:cNvCxnSpPr/>
          <p:nvPr/>
        </p:nvCxnSpPr>
        <p:spPr>
          <a:xfrm flipV="1">
            <a:off x="7884368" y="1124744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110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22" grpId="0"/>
      <p:bldP spid="23" grpId="0"/>
      <p:bldP spid="24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Background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smtClean="0"/>
              <a:t>Quality </a:t>
            </a:r>
            <a:r>
              <a:rPr lang="sv-SE" dirty="0" err="1" smtClean="0"/>
              <a:t>Reporting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Ministry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Finance</a:t>
            </a:r>
            <a:endParaRPr lang="sv-SE" dirty="0" smtClean="0"/>
          </a:p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err="1" smtClean="0"/>
              <a:t>Request</a:t>
            </a:r>
            <a:r>
              <a:rPr lang="sv-SE" dirty="0" smtClean="0"/>
              <a:t> for </a:t>
            </a:r>
            <a:r>
              <a:rPr lang="sv-SE" dirty="0" err="1" smtClean="0"/>
              <a:t>quantitative</a:t>
            </a:r>
            <a:r>
              <a:rPr lang="sv-SE" dirty="0" smtClean="0"/>
              <a:t> and </a:t>
            </a:r>
            <a:r>
              <a:rPr lang="sv-SE" dirty="0" err="1" smtClean="0"/>
              <a:t>objective</a:t>
            </a:r>
            <a:r>
              <a:rPr lang="sv-SE" dirty="0" smtClean="0"/>
              <a:t> </a:t>
            </a:r>
            <a:r>
              <a:rPr lang="sv-SE" dirty="0" err="1" smtClean="0"/>
              <a:t>measures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changes</a:t>
            </a:r>
            <a:r>
              <a:rPr lang="sv-SE" dirty="0" smtClean="0"/>
              <a:t> in statistical </a:t>
            </a:r>
            <a:r>
              <a:rPr lang="sv-SE" dirty="0" err="1" smtClean="0"/>
              <a:t>products</a:t>
            </a:r>
            <a:endParaRPr lang="sv-SE" dirty="0" smtClean="0"/>
          </a:p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err="1" smtClean="0"/>
              <a:t>External</a:t>
            </a:r>
            <a:r>
              <a:rPr lang="sv-SE" dirty="0" smtClean="0"/>
              <a:t> </a:t>
            </a:r>
            <a:r>
              <a:rPr lang="sv-SE" dirty="0" err="1" smtClean="0"/>
              <a:t>evaluators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ensure</a:t>
            </a:r>
            <a:r>
              <a:rPr lang="sv-SE" dirty="0" smtClean="0"/>
              <a:t> </a:t>
            </a:r>
            <a:r>
              <a:rPr lang="sv-SE" dirty="0" err="1" smtClean="0"/>
              <a:t>objectivity</a:t>
            </a:r>
            <a:endParaRPr lang="sv-SE" dirty="0" smtClean="0"/>
          </a:p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smtClean="0"/>
              <a:t>Focus on </a:t>
            </a:r>
            <a:r>
              <a:rPr lang="sv-SE" dirty="0" err="1" smtClean="0"/>
              <a:t>Accuracy</a:t>
            </a:r>
            <a:r>
              <a:rPr lang="sv-SE" dirty="0" smtClean="0"/>
              <a:t> </a:t>
            </a:r>
            <a:r>
              <a:rPr lang="sv-SE" dirty="0" err="1" smtClean="0"/>
              <a:t>but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r>
              <a:rPr lang="sv-SE" dirty="0" smtClean="0"/>
              <a:t> </a:t>
            </a:r>
            <a:r>
              <a:rPr lang="sv-SE" dirty="0" err="1" smtClean="0"/>
              <a:t>quality</a:t>
            </a:r>
            <a:r>
              <a:rPr lang="sv-SE" dirty="0" smtClean="0"/>
              <a:t> </a:t>
            </a:r>
            <a:r>
              <a:rPr lang="sv-SE" dirty="0" err="1" smtClean="0"/>
              <a:t>components</a:t>
            </a:r>
            <a:r>
              <a:rPr lang="sv-SE" dirty="0" smtClean="0"/>
              <a:t> </a:t>
            </a:r>
            <a:r>
              <a:rPr lang="sv-SE" dirty="0" err="1" smtClean="0"/>
              <a:t>possible</a:t>
            </a:r>
            <a:endParaRPr lang="sv-SE" dirty="0" smtClean="0"/>
          </a:p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smtClean="0"/>
              <a:t>Ten </a:t>
            </a:r>
            <a:r>
              <a:rPr lang="sv-SE" dirty="0" err="1" smtClean="0"/>
              <a:t>key</a:t>
            </a:r>
            <a:r>
              <a:rPr lang="sv-SE" dirty="0" smtClean="0"/>
              <a:t> statistical </a:t>
            </a:r>
            <a:r>
              <a:rPr lang="sv-SE" dirty="0" err="1" smtClean="0"/>
              <a:t>products</a:t>
            </a:r>
            <a:endParaRPr lang="sv-SE" dirty="0" smtClean="0"/>
          </a:p>
          <a:p>
            <a:pPr>
              <a:spcBef>
                <a:spcPts val="1200"/>
              </a:spcBef>
              <a:tabLst>
                <a:tab pos="2060575" algn="l"/>
              </a:tabLst>
            </a:pPr>
            <a:r>
              <a:rPr lang="sv-SE" dirty="0" smtClean="0"/>
              <a:t>Inspiration for </a:t>
            </a:r>
            <a:r>
              <a:rPr lang="sv-SE" dirty="0" err="1" smtClean="0"/>
              <a:t>improvement</a:t>
            </a:r>
            <a:r>
              <a:rPr lang="sv-SE" dirty="0" smtClean="0"/>
              <a:t> </a:t>
            </a:r>
            <a:r>
              <a:rPr lang="sv-SE" dirty="0" err="1" smtClean="0"/>
              <a:t>work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57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Sources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error by </a:t>
            </a:r>
            <a:r>
              <a:rPr lang="sv-SE" dirty="0" err="1" smtClean="0"/>
              <a:t>product</a:t>
            </a:r>
            <a:endParaRPr lang="en-GB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491178"/>
              </p:ext>
            </p:extLst>
          </p:nvPr>
        </p:nvGraphicFramePr>
        <p:xfrm>
          <a:off x="1403648" y="1412776"/>
          <a:ext cx="6192688" cy="52120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096344"/>
                <a:gridCol w="3096344"/>
              </a:tblGrid>
              <a:tr h="54208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Product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Error Sources</a:t>
                      </a:r>
                      <a:endParaRPr lang="en-GB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745992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Survey Products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Foreign Trade of Goods Survey (FTG)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Labour Force Survey (LFS)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Annual Municipal Accounts (RS)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Structural Business Survey (SBS)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Consumer Price Index (CPI)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Living Conditions Survey (ULF/SILC)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Specification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Frame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Nonresponse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Measurement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Data processing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Sampling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Model/estimation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r>
                        <a:rPr lang="en-GB" sz="1400" dirty="0">
                          <a:effectLst/>
                        </a:rPr>
                        <a:t>Revision error	</a:t>
                      </a:r>
                      <a:endParaRPr lang="en-GB" sz="1400" dirty="0" smtClean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1657350" algn="l"/>
                        </a:tabLs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Registers</a:t>
                      </a:r>
                      <a:endParaRPr lang="en-GB" sz="1400" b="1" i="1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Business Register (BR)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Total Population Register (TPR)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Specification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  <a:tabLst>
                          <a:tab pos="502920" algn="l"/>
                        </a:tabLst>
                      </a:pPr>
                      <a:r>
                        <a:rPr lang="en-GB" sz="1400" dirty="0">
                          <a:effectLst/>
                        </a:rPr>
                        <a:t>Frame:  </a:t>
                      </a:r>
                      <a:r>
                        <a:rPr lang="en-GB" sz="1400" dirty="0" err="1">
                          <a:effectLst/>
                        </a:rPr>
                        <a:t>Overcoverage</a:t>
                      </a:r>
                      <a:endParaRPr lang="en-GB" sz="14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           </a:t>
                      </a:r>
                      <a:r>
                        <a:rPr lang="en-GB" sz="1400" dirty="0" err="1">
                          <a:effectLst/>
                        </a:rPr>
                        <a:t>Undercoverage</a:t>
                      </a:r>
                      <a:endParaRPr lang="en-GB" sz="1400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           Duplication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Missing Data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Content </a:t>
                      </a:r>
                      <a:r>
                        <a:rPr lang="en-GB" sz="1400" dirty="0" smtClean="0">
                          <a:effectLst/>
                        </a:rPr>
                        <a:t>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600" b="1" i="1" dirty="0">
                          <a:effectLst/>
                        </a:rPr>
                        <a:t>Compilations</a:t>
                      </a:r>
                      <a:endParaRPr lang="en-GB" sz="1400" b="1" i="1" dirty="0">
                        <a:effectLst/>
                      </a:endParaRP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Quarterly Gross Domestic Product (GDP)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Annual GDP</a:t>
                      </a: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Input data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Compilation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Data processing error 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    Modelling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Balancing 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Revision </a:t>
                      </a:r>
                      <a:r>
                        <a:rPr lang="en-GB" sz="1400" dirty="0" smtClean="0">
                          <a:effectLst/>
                        </a:rPr>
                        <a:t>error</a:t>
                      </a:r>
                    </a:p>
                    <a:p>
                      <a:pPr hangingPunct="0">
                        <a:spcAft>
                          <a:spcPts val="0"/>
                        </a:spcAft>
                      </a:pPr>
                      <a:endParaRPr lang="en-GB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84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Quality </a:t>
            </a:r>
            <a:r>
              <a:rPr lang="sv-SE" dirty="0" err="1" smtClean="0"/>
              <a:t>criteria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6575" lvl="0" indent="-536575" hangingPunct="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dirty="0"/>
              <a:t>Knowledge (of the producers of statistics) of the risks affecting data quality for each error source, </a:t>
            </a:r>
          </a:p>
          <a:p>
            <a:pPr marL="536575" lvl="0" indent="-536575" hangingPunct="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dirty="0"/>
              <a:t>Communication of these risks to the users and suppliers of data and information,</a:t>
            </a:r>
          </a:p>
          <a:p>
            <a:pPr marL="536575" lvl="0" indent="-536575" hangingPunct="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dirty="0"/>
              <a:t>Available expertise to deal with these risks (in areas such as methodology, </a:t>
            </a:r>
            <a:r>
              <a:rPr lang="en-GB" dirty="0" smtClean="0"/>
              <a:t>measurement </a:t>
            </a:r>
            <a:r>
              <a:rPr lang="en-GB" dirty="0"/>
              <a:t>or IT),</a:t>
            </a:r>
          </a:p>
          <a:p>
            <a:pPr marL="536575" lvl="0" indent="-536575" hangingPunct="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dirty="0"/>
              <a:t>Compliance with appropriate standards and best practices relevant to the given error source, and,</a:t>
            </a:r>
          </a:p>
          <a:p>
            <a:pPr marL="536575" lvl="0" indent="-536575" hangingPunct="0"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dirty="0"/>
              <a:t>Plans and achievements for mitigating the risks.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3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Guidelines</a:t>
            </a:r>
            <a:r>
              <a:rPr lang="sv-SE" dirty="0"/>
              <a:t> </a:t>
            </a:r>
            <a:r>
              <a:rPr lang="sv-SE" dirty="0" smtClean="0"/>
              <a:t>/ Checklists</a:t>
            </a:r>
            <a:endParaRPr lang="en-GB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587806"/>
              </p:ext>
            </p:extLst>
          </p:nvPr>
        </p:nvGraphicFramePr>
        <p:xfrm>
          <a:off x="1255713" y="1600200"/>
          <a:ext cx="7431088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5544"/>
                <a:gridCol w="3715544"/>
              </a:tblGrid>
              <a:tr h="65785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Guidelines for the Criterion of Knowledge of Risks regarding “Good” and Very Good”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Conversion of guideline to checklist item 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939943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“Good”: Some work has been done to assess the potential impact of the error source on data quality. </a:t>
                      </a:r>
                      <a:r>
                        <a:rPr lang="en-GB" sz="1600" b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But</a:t>
                      </a: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: Evaluations have only considered proxy measures (example, error rates) of the impact with no evaluations of MSE components</a:t>
                      </a:r>
                      <a:r>
                        <a:rPr lang="en-GB" sz="16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</a:p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Reports exist that gauge the impact of the source of error on data quality using proxy measure (e.g. error rates, missing data rates, qualitative measure of error, etc.) – Yes or No. </a:t>
                      </a:r>
                      <a:r>
                        <a:rPr lang="en-GB" sz="16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Yes, to achieve the level of “Good”.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1131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“Very Good”: Studies have estimated relevant bias and variance components associated with the error source and are well-documented. </a:t>
                      </a:r>
                      <a:r>
                        <a:rPr lang="en-GB" sz="1600" b="1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But</a:t>
                      </a: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: Studies have not explored the implications of the errors on various types of data analysis including subgroup, trend, and multivariate analyses.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At least one component of the total MSE (bias and variance) of key estimates that is most relevant for the error source has been estimated and is documented – Yes or No. </a:t>
                      </a:r>
                      <a:r>
                        <a:rPr lang="en-GB" sz="1600" i="1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Yes, to achieve the level of “Good”.</a:t>
                      </a:r>
                      <a:endParaRPr lang="en-GB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96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The </a:t>
            </a:r>
            <a:r>
              <a:rPr lang="sv-SE" dirty="0" err="1" smtClean="0"/>
              <a:t>review</a:t>
            </a:r>
            <a:r>
              <a:rPr lang="sv-SE" dirty="0" smtClean="0"/>
              <a:t> process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 smtClean="0"/>
              <a:t>Self </a:t>
            </a:r>
            <a:r>
              <a:rPr lang="sv-SE" sz="2000" dirty="0" err="1" smtClean="0"/>
              <a:t>assessment</a:t>
            </a:r>
            <a:r>
              <a:rPr lang="sv-SE" sz="2000" dirty="0" smtClean="0"/>
              <a:t> and </a:t>
            </a:r>
            <a:r>
              <a:rPr lang="sv-SE" sz="2000" dirty="0" err="1" smtClean="0"/>
              <a:t>documentation</a:t>
            </a:r>
            <a:r>
              <a:rPr lang="sv-SE" sz="2000" dirty="0" smtClean="0"/>
              <a:t> sent </a:t>
            </a:r>
            <a:r>
              <a:rPr lang="sv-SE" sz="2000" dirty="0" err="1" smtClean="0"/>
              <a:t>to</a:t>
            </a:r>
            <a:r>
              <a:rPr lang="sv-SE" sz="2000" dirty="0" smtClean="0"/>
              <a:t> </a:t>
            </a:r>
            <a:r>
              <a:rPr lang="sv-SE" sz="2000" dirty="0" err="1" smtClean="0"/>
              <a:t>evaluators</a:t>
            </a:r>
            <a:endParaRPr lang="sv-SE" sz="20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 smtClean="0"/>
              <a:t>Quality </a:t>
            </a:r>
            <a:r>
              <a:rPr lang="sv-SE" sz="2000" dirty="0" err="1" smtClean="0"/>
              <a:t>interview</a:t>
            </a:r>
            <a:endParaRPr lang="sv-SE" sz="2000" dirty="0" smtClean="0"/>
          </a:p>
          <a:p>
            <a:pPr lvl="1"/>
            <a:r>
              <a:rPr lang="en-GB" sz="1800" dirty="0"/>
              <a:t>discussion of </a:t>
            </a:r>
            <a:r>
              <a:rPr lang="en-GB" sz="1800" dirty="0" smtClean="0"/>
              <a:t>notable </a:t>
            </a:r>
            <a:r>
              <a:rPr lang="en-GB" sz="1800" dirty="0" smtClean="0"/>
              <a:t>changes, </a:t>
            </a:r>
            <a:endParaRPr lang="en-GB" sz="1800" dirty="0"/>
          </a:p>
          <a:p>
            <a:pPr lvl="1"/>
            <a:r>
              <a:rPr lang="en-GB" sz="1800" dirty="0" smtClean="0"/>
              <a:t>review </a:t>
            </a:r>
            <a:r>
              <a:rPr lang="en-GB" sz="1800" dirty="0" smtClean="0"/>
              <a:t>of quality declarations,</a:t>
            </a:r>
          </a:p>
          <a:p>
            <a:pPr lvl="1"/>
            <a:r>
              <a:rPr lang="en-GB" sz="1800" dirty="0" smtClean="0"/>
              <a:t>progress </a:t>
            </a:r>
            <a:r>
              <a:rPr lang="en-GB" sz="1800" dirty="0" smtClean="0"/>
              <a:t>made </a:t>
            </a:r>
            <a:r>
              <a:rPr lang="en-GB" sz="1800" dirty="0"/>
              <a:t>on </a:t>
            </a:r>
            <a:r>
              <a:rPr lang="en-GB" sz="1800" dirty="0" smtClean="0"/>
              <a:t>recommendations,</a:t>
            </a:r>
            <a:endParaRPr lang="en-GB" sz="1800" dirty="0"/>
          </a:p>
          <a:p>
            <a:pPr lvl="1"/>
            <a:r>
              <a:rPr lang="en-GB" sz="1800" dirty="0"/>
              <a:t>assignment of preliminary ratings </a:t>
            </a:r>
            <a:r>
              <a:rPr lang="en-GB" sz="1800" dirty="0" smtClean="0"/>
              <a:t>using </a:t>
            </a:r>
            <a:r>
              <a:rPr lang="en-GB" sz="1800" dirty="0" smtClean="0"/>
              <a:t>the checklists</a:t>
            </a:r>
            <a:r>
              <a:rPr lang="en-GB" sz="1800" dirty="0"/>
              <a:t>,</a:t>
            </a:r>
          </a:p>
          <a:p>
            <a:pPr lvl="1"/>
            <a:r>
              <a:rPr lang="en-GB" sz="1800" dirty="0"/>
              <a:t>review of </a:t>
            </a:r>
            <a:r>
              <a:rPr lang="en-GB" sz="1800" dirty="0" smtClean="0"/>
              <a:t>assigned ratings, discussion </a:t>
            </a:r>
            <a:r>
              <a:rPr lang="en-GB" sz="1800" dirty="0"/>
              <a:t>of </a:t>
            </a:r>
            <a:r>
              <a:rPr lang="en-GB" sz="1800" dirty="0" smtClean="0"/>
              <a:t>results, and recommendations </a:t>
            </a:r>
            <a:r>
              <a:rPr lang="en-GB" sz="1800" dirty="0"/>
              <a:t>for </a:t>
            </a:r>
            <a:r>
              <a:rPr lang="en-GB" sz="1800" dirty="0" smtClean="0"/>
              <a:t>improvement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 smtClean="0"/>
              <a:t>Control, feedback, </a:t>
            </a:r>
            <a:r>
              <a:rPr lang="sv-SE" sz="2000" dirty="0" err="1" smtClean="0"/>
              <a:t>possible</a:t>
            </a:r>
            <a:r>
              <a:rPr lang="sv-SE" sz="2000" dirty="0" smtClean="0"/>
              <a:t> </a:t>
            </a:r>
            <a:r>
              <a:rPr lang="sv-SE" sz="2000" dirty="0" err="1" smtClean="0"/>
              <a:t>correction</a:t>
            </a:r>
            <a:r>
              <a:rPr lang="sv-SE" sz="2000" dirty="0" smtClean="0"/>
              <a:t> and </a:t>
            </a:r>
            <a:r>
              <a:rPr lang="sv-SE" sz="2000" dirty="0" err="1" smtClean="0"/>
              <a:t>finalising</a:t>
            </a:r>
            <a:r>
              <a:rPr lang="sv-SE" sz="2000" dirty="0" smtClean="0"/>
              <a:t> </a:t>
            </a:r>
            <a:r>
              <a:rPr lang="sv-SE" sz="2000" dirty="0" err="1" smtClean="0"/>
              <a:t>of</a:t>
            </a:r>
            <a:r>
              <a:rPr lang="sv-SE" sz="2000" dirty="0" smtClean="0"/>
              <a:t> ratings</a:t>
            </a:r>
            <a:endParaRPr lang="sv-SE" sz="2000" dirty="0" smtClean="0"/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sv-SE" sz="2000" dirty="0" smtClean="0"/>
              <a:t>Process </a:t>
            </a:r>
            <a:r>
              <a:rPr lang="sv-SE" sz="2000" dirty="0" err="1" smtClean="0"/>
              <a:t>repeated</a:t>
            </a:r>
            <a:r>
              <a:rPr lang="sv-SE" sz="2000" dirty="0" smtClean="0"/>
              <a:t> </a:t>
            </a:r>
            <a:r>
              <a:rPr lang="sv-SE" sz="2000" dirty="0" err="1" smtClean="0"/>
              <a:t>annually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59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Results</a:t>
            </a:r>
            <a:r>
              <a:rPr lang="sv-SE" dirty="0" smtClean="0"/>
              <a:t> – Labour Force Survey</a:t>
            </a:r>
            <a:endParaRPr lang="en-GB" dirty="0"/>
          </a:p>
        </p:txBody>
      </p:sp>
      <p:pic>
        <p:nvPicPr>
          <p:cNvPr id="7" name="Platshållare för innehåll 6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628800"/>
            <a:ext cx="7632848" cy="3098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Bildobjekt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81550"/>
            <a:ext cx="7200800" cy="8237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66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56370" y="378212"/>
            <a:ext cx="7553103" cy="1143000"/>
          </a:xfrm>
        </p:spPr>
        <p:txBody>
          <a:bodyPr>
            <a:noAutofit/>
          </a:bodyPr>
          <a:lstStyle/>
          <a:p>
            <a:r>
              <a:rPr lang="sv-SE" sz="3400" dirty="0" err="1" smtClean="0"/>
              <a:t>Results</a:t>
            </a:r>
            <a:r>
              <a:rPr lang="sv-SE" sz="3400" dirty="0" smtClean="0"/>
              <a:t>: </a:t>
            </a:r>
            <a:r>
              <a:rPr lang="sv-SE" sz="3400" dirty="0" err="1" smtClean="0"/>
              <a:t>Structural</a:t>
            </a:r>
            <a:r>
              <a:rPr lang="sv-SE" sz="3400" dirty="0" smtClean="0"/>
              <a:t> Business Statistics</a:t>
            </a:r>
            <a:endParaRPr lang="en-GB" sz="3400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5369" y="4725144"/>
            <a:ext cx="7431087" cy="76384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Bildobjekt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7632848" cy="30243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686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/>
              <a:t>Strengths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ASPIRE approach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en-GB" dirty="0" smtClean="0"/>
              <a:t>comprehensive covering </a:t>
            </a:r>
            <a:r>
              <a:rPr lang="en-GB" dirty="0" smtClean="0"/>
              <a:t>error </a:t>
            </a:r>
            <a:r>
              <a:rPr lang="en-GB" dirty="0"/>
              <a:t>sources </a:t>
            </a:r>
            <a:r>
              <a:rPr lang="en-GB" dirty="0" smtClean="0"/>
              <a:t>and criteria </a:t>
            </a:r>
            <a:r>
              <a:rPr lang="en-GB" dirty="0"/>
              <a:t>that </a:t>
            </a:r>
            <a:r>
              <a:rPr lang="en-GB" dirty="0" smtClean="0"/>
              <a:t>pose risks to product </a:t>
            </a:r>
            <a:r>
              <a:rPr lang="en-GB" dirty="0" smtClean="0"/>
              <a:t>quality</a:t>
            </a:r>
            <a:endParaRPr lang="en-GB" dirty="0"/>
          </a:p>
          <a:p>
            <a:pPr lvl="0">
              <a:spcBef>
                <a:spcPts val="1800"/>
              </a:spcBef>
            </a:pPr>
            <a:r>
              <a:rPr lang="en-GB" dirty="0" smtClean="0"/>
              <a:t>checklists </a:t>
            </a:r>
            <a:r>
              <a:rPr lang="en-GB" dirty="0" smtClean="0"/>
              <a:t>are effective for assigning </a:t>
            </a:r>
            <a:r>
              <a:rPr lang="en-GB" dirty="0"/>
              <a:t>reliable </a:t>
            </a:r>
            <a:r>
              <a:rPr lang="en-GB" dirty="0" smtClean="0"/>
              <a:t>ratings</a:t>
            </a:r>
            <a:endParaRPr lang="en-GB" dirty="0" smtClean="0"/>
          </a:p>
          <a:p>
            <a:pPr lvl="0">
              <a:spcBef>
                <a:spcPts val="1800"/>
              </a:spcBef>
            </a:pPr>
            <a:r>
              <a:rPr lang="en-GB" dirty="0" smtClean="0"/>
              <a:t>ASPIRE </a:t>
            </a:r>
            <a:r>
              <a:rPr lang="en-GB" dirty="0"/>
              <a:t>identifies </a:t>
            </a:r>
            <a:r>
              <a:rPr lang="en-GB" dirty="0" smtClean="0"/>
              <a:t>improvement areas ranked </a:t>
            </a:r>
            <a:r>
              <a:rPr lang="en-GB" dirty="0"/>
              <a:t>in terms of </a:t>
            </a:r>
            <a:r>
              <a:rPr lang="en-GB" dirty="0" smtClean="0"/>
              <a:t>priority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72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B-Mall 2010">
  <a:themeElements>
    <a:clrScheme name="SCB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C9210"/>
      </a:accent1>
      <a:accent2>
        <a:srgbClr val="828282"/>
      </a:accent2>
      <a:accent3>
        <a:srgbClr val="F0F0F0"/>
      </a:accent3>
      <a:accent4>
        <a:srgbClr val="078693"/>
      </a:accent4>
      <a:accent5>
        <a:srgbClr val="7F942C"/>
      </a:accent5>
      <a:accent6>
        <a:srgbClr val="71277A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dirty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SCB-Mall 2010</Template>
  <TotalTime>1316</TotalTime>
  <Words>749</Words>
  <Application>Microsoft Office PowerPoint</Application>
  <PresentationFormat>Bildspel på skärmen (4:3)</PresentationFormat>
  <Paragraphs>99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SCB-Mall 2010</vt:lpstr>
      <vt:lpstr>Pushing forward with ASPIRE </vt:lpstr>
      <vt:lpstr>Background</vt:lpstr>
      <vt:lpstr>Sources of error by product</vt:lpstr>
      <vt:lpstr>Quality criteria</vt:lpstr>
      <vt:lpstr>Guidelines / Checklists</vt:lpstr>
      <vt:lpstr>The review process</vt:lpstr>
      <vt:lpstr>Results – Labour Force Survey</vt:lpstr>
      <vt:lpstr>Results: Structural Business Statistics</vt:lpstr>
      <vt:lpstr>Strengths of ASPIRE approach</vt:lpstr>
      <vt:lpstr>Possible weaknesses</vt:lpstr>
      <vt:lpstr>Concrete Results</vt:lpstr>
      <vt:lpstr>PowerPoint-presentation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Dokumentation på SCB</dc:title>
  <dc:creator>Blomqvist Klas PCA/LEDN-S</dc:creator>
  <cp:lastModifiedBy>Heather Bergdahl</cp:lastModifiedBy>
  <cp:revision>32</cp:revision>
  <cp:lastPrinted>2014-05-28T08:55:02Z</cp:lastPrinted>
  <dcterms:created xsi:type="dcterms:W3CDTF">2014-03-20T12:41:15Z</dcterms:created>
  <dcterms:modified xsi:type="dcterms:W3CDTF">2014-05-28T08:55:20Z</dcterms:modified>
</cp:coreProperties>
</file>