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316" r:id="rId4"/>
    <p:sldId id="263" r:id="rId5"/>
    <p:sldId id="264" r:id="rId6"/>
    <p:sldId id="274" r:id="rId7"/>
    <p:sldId id="276" r:id="rId8"/>
    <p:sldId id="279" r:id="rId9"/>
    <p:sldId id="278" r:id="rId10"/>
    <p:sldId id="277" r:id="rId11"/>
    <p:sldId id="280" r:id="rId12"/>
    <p:sldId id="319" r:id="rId13"/>
    <p:sldId id="320" r:id="rId14"/>
    <p:sldId id="281" r:id="rId15"/>
    <p:sldId id="283" r:id="rId16"/>
    <p:sldId id="296" r:id="rId17"/>
    <p:sldId id="288" r:id="rId18"/>
    <p:sldId id="289" r:id="rId19"/>
    <p:sldId id="290" r:id="rId20"/>
    <p:sldId id="293" r:id="rId21"/>
    <p:sldId id="291" r:id="rId22"/>
    <p:sldId id="294" r:id="rId23"/>
    <p:sldId id="315" r:id="rId24"/>
    <p:sldId id="295" r:id="rId25"/>
    <p:sldId id="297" r:id="rId26"/>
    <p:sldId id="300" r:id="rId27"/>
    <p:sldId id="298" r:id="rId28"/>
    <p:sldId id="299" r:id="rId29"/>
    <p:sldId id="301" r:id="rId30"/>
    <p:sldId id="302" r:id="rId31"/>
    <p:sldId id="30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82" autoAdjust="0"/>
    <p:restoredTop sz="94660"/>
  </p:normalViewPr>
  <p:slideViewPr>
    <p:cSldViewPr snapToGrid="0">
      <p:cViewPr>
        <p:scale>
          <a:sx n="80" d="100"/>
          <a:sy n="80" d="100"/>
        </p:scale>
        <p:origin x="228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 b="0" i="0" u="none" strike="noStrike" baseline="0" noProof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GB" noProof="0" dirty="0"/>
              <a:t>Module 1 - Global results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996500437445323"/>
          <c:y val="0.12811744386873924"/>
          <c:w val="0.76503499562554689"/>
          <c:h val="0.5023605728040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Theme 1: Strategy for statistics</c:v>
                </c:pt>
                <c:pt idx="1">
                  <c:v>Total 1</c:v>
                </c:pt>
                <c:pt idx="2">
                  <c:v>Theme 2: Organisation of the NSS</c:v>
                </c:pt>
                <c:pt idx="3">
                  <c:v>Total 2</c:v>
                </c:pt>
                <c:pt idx="4">
                  <c:v>Theme 3: Resources</c:v>
                </c:pt>
                <c:pt idx="5">
                  <c:v>Total 3</c:v>
                </c:pt>
                <c:pt idx="6">
                  <c:v>Theme 4: Quality determinants</c:v>
                </c:pt>
                <c:pt idx="7">
                  <c:v>Total 4</c:v>
                </c:pt>
                <c:pt idx="8">
                  <c:v>Theme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(Recap!$B$5,Recap!$B$8:$B$9,Recap!$B$12:$B$13,Recap!$B$17:$B$18,Recap!$B$23:$B$24,Recap!$B$27)</c:f>
              <c:numCache>
                <c:formatCode>General</c:formatCode>
                <c:ptCount val="10"/>
                <c:pt idx="1">
                  <c:v>4</c:v>
                </c:pt>
                <c:pt idx="3">
                  <c:v>7</c:v>
                </c:pt>
                <c:pt idx="5">
                  <c:v>2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Theme 1: Strategy for statistics</c:v>
                </c:pt>
                <c:pt idx="1">
                  <c:v>Total 1</c:v>
                </c:pt>
                <c:pt idx="2">
                  <c:v>Theme 2: Organisation of the NSS</c:v>
                </c:pt>
                <c:pt idx="3">
                  <c:v>Total 2</c:v>
                </c:pt>
                <c:pt idx="4">
                  <c:v>Theme 3: Resources</c:v>
                </c:pt>
                <c:pt idx="5">
                  <c:v>Total 3</c:v>
                </c:pt>
                <c:pt idx="6">
                  <c:v>Theme 4: Quality determinants</c:v>
                </c:pt>
                <c:pt idx="7">
                  <c:v>Total 4</c:v>
                </c:pt>
                <c:pt idx="8">
                  <c:v>Theme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(Recap!$C$5,Recap!$C$8:$C$9,Recap!$C$12:$C$13,Recap!$C$17:$C$18,Recap!$C$23:$C$24,Recap!$C$27)</c:f>
              <c:numCache>
                <c:formatCode>General</c:formatCode>
                <c:ptCount val="10"/>
                <c:pt idx="1">
                  <c:v>6</c:v>
                </c:pt>
                <c:pt idx="3">
                  <c:v>3</c:v>
                </c:pt>
                <c:pt idx="5">
                  <c:v>3</c:v>
                </c:pt>
                <c:pt idx="7">
                  <c:v>6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Theme 1: Strategy for statistics</c:v>
                </c:pt>
                <c:pt idx="1">
                  <c:v>Total 1</c:v>
                </c:pt>
                <c:pt idx="2">
                  <c:v>Theme 2: Organisation of the NSS</c:v>
                </c:pt>
                <c:pt idx="3">
                  <c:v>Total 2</c:v>
                </c:pt>
                <c:pt idx="4">
                  <c:v>Theme 3: Resources</c:v>
                </c:pt>
                <c:pt idx="5">
                  <c:v>Total 3</c:v>
                </c:pt>
                <c:pt idx="6">
                  <c:v>Theme 4: Quality determinants</c:v>
                </c:pt>
                <c:pt idx="7">
                  <c:v>Total 4</c:v>
                </c:pt>
                <c:pt idx="8">
                  <c:v>Theme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(Recap!$D$5,Recap!$D$8:$D$9,Recap!$D$12:$D$13,Recap!$D$17:$D$18,Recap!$D$23:$D$24,Recap!$D$27)</c:f>
              <c:numCache>
                <c:formatCode>General</c:formatCode>
                <c:ptCount val="10"/>
                <c:pt idx="1">
                  <c:v>3</c:v>
                </c:pt>
                <c:pt idx="3">
                  <c:v>1</c:v>
                </c:pt>
                <c:pt idx="5">
                  <c:v>4</c:v>
                </c:pt>
                <c:pt idx="7">
                  <c:v>5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Theme 1: Strategy for statistics</c:v>
                </c:pt>
                <c:pt idx="1">
                  <c:v>Total 1</c:v>
                </c:pt>
                <c:pt idx="2">
                  <c:v>Theme 2: Organisation of the NSS</c:v>
                </c:pt>
                <c:pt idx="3">
                  <c:v>Total 2</c:v>
                </c:pt>
                <c:pt idx="4">
                  <c:v>Theme 3: Resources</c:v>
                </c:pt>
                <c:pt idx="5">
                  <c:v>Total 3</c:v>
                </c:pt>
                <c:pt idx="6">
                  <c:v>Theme 4: Quality determinants</c:v>
                </c:pt>
                <c:pt idx="7">
                  <c:v>Total 4</c:v>
                </c:pt>
                <c:pt idx="8">
                  <c:v>Theme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(Recap!$E$5,Recap!$E$8:$E$9,Recap!$E$12:$E$13,Recap!$E$17:$E$18,Recap!$E$23:$E$24,Recap!$E$27)</c:f>
              <c:numCache>
                <c:formatCode>General</c:formatCode>
                <c:ptCount val="10"/>
                <c:pt idx="1">
                  <c:v>0</c:v>
                </c:pt>
                <c:pt idx="3">
                  <c:v>3</c:v>
                </c:pt>
                <c:pt idx="5">
                  <c:v>3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60992"/>
        <c:axId val="71862528"/>
      </c:barChart>
      <c:catAx>
        <c:axId val="7186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862528"/>
        <c:crosses val="autoZero"/>
        <c:auto val="1"/>
        <c:lblAlgn val="ctr"/>
        <c:lblOffset val="100"/>
        <c:noMultiLvlLbl val="0"/>
      </c:catAx>
      <c:valAx>
        <c:axId val="718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86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 b="0" i="0" u="none" strike="noStrike" baseline="0" noProof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GB" noProof="0" dirty="0"/>
              <a:t>Module 1 - Global results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996500437445323"/>
          <c:y val="0.12811744386873924"/>
          <c:w val="0.76503499562554689"/>
          <c:h val="0.5023605728040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Thème 1: Strategy for statistics</c:v>
                </c:pt>
                <c:pt idx="1">
                  <c:v>Total 1</c:v>
                </c:pt>
                <c:pt idx="2">
                  <c:v>Thème 2: Organisation of the NSS</c:v>
                </c:pt>
                <c:pt idx="3">
                  <c:v>Total 2</c:v>
                </c:pt>
                <c:pt idx="4">
                  <c:v>Thème 3: Resources</c:v>
                </c:pt>
                <c:pt idx="5">
                  <c:v>Total 3</c:v>
                </c:pt>
                <c:pt idx="6">
                  <c:v>Thème 4: Quality determinants</c:v>
                </c:pt>
                <c:pt idx="7">
                  <c:v>Total 4</c:v>
                </c:pt>
                <c:pt idx="8">
                  <c:v>Thème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(Recap!$B$5,Recap!$B$8:$B$9,Recap!$B$12:$B$13,Recap!$B$17:$B$18,Recap!$B$23:$B$24,Recap!$B$27)</c:f>
              <c:numCache>
                <c:formatCode>General</c:formatCode>
                <c:ptCount val="10"/>
                <c:pt idx="1">
                  <c:v>4</c:v>
                </c:pt>
                <c:pt idx="3">
                  <c:v>7</c:v>
                </c:pt>
                <c:pt idx="5">
                  <c:v>2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Thème 1: Strategy for statistics</c:v>
                </c:pt>
                <c:pt idx="1">
                  <c:v>Total 1</c:v>
                </c:pt>
                <c:pt idx="2">
                  <c:v>Thème 2: Organisation of the NSS</c:v>
                </c:pt>
                <c:pt idx="3">
                  <c:v>Total 2</c:v>
                </c:pt>
                <c:pt idx="4">
                  <c:v>Thème 3: Resources</c:v>
                </c:pt>
                <c:pt idx="5">
                  <c:v>Total 3</c:v>
                </c:pt>
                <c:pt idx="6">
                  <c:v>Thème 4: Quality determinants</c:v>
                </c:pt>
                <c:pt idx="7">
                  <c:v>Total 4</c:v>
                </c:pt>
                <c:pt idx="8">
                  <c:v>Thème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(Recap!$C$5,Recap!$C$8:$C$9,Recap!$C$12:$C$13,Recap!$C$17:$C$18,Recap!$C$23:$C$24,Recap!$C$27)</c:f>
              <c:numCache>
                <c:formatCode>General</c:formatCode>
                <c:ptCount val="10"/>
                <c:pt idx="1">
                  <c:v>6</c:v>
                </c:pt>
                <c:pt idx="3">
                  <c:v>3</c:v>
                </c:pt>
                <c:pt idx="5">
                  <c:v>3</c:v>
                </c:pt>
                <c:pt idx="7">
                  <c:v>6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Thème 1: Strategy for statistics</c:v>
                </c:pt>
                <c:pt idx="1">
                  <c:v>Total 1</c:v>
                </c:pt>
                <c:pt idx="2">
                  <c:v>Thème 2: Organisation of the NSS</c:v>
                </c:pt>
                <c:pt idx="3">
                  <c:v>Total 2</c:v>
                </c:pt>
                <c:pt idx="4">
                  <c:v>Thème 3: Resources</c:v>
                </c:pt>
                <c:pt idx="5">
                  <c:v>Total 3</c:v>
                </c:pt>
                <c:pt idx="6">
                  <c:v>Thème 4: Quality determinants</c:v>
                </c:pt>
                <c:pt idx="7">
                  <c:v>Total 4</c:v>
                </c:pt>
                <c:pt idx="8">
                  <c:v>Thème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(Recap!$D$5,Recap!$D$8:$D$9,Recap!$D$12:$D$13,Recap!$D$17:$D$18,Recap!$D$23:$D$24,Recap!$D$27)</c:f>
              <c:numCache>
                <c:formatCode>General</c:formatCode>
                <c:ptCount val="10"/>
                <c:pt idx="1">
                  <c:v>3</c:v>
                </c:pt>
                <c:pt idx="3">
                  <c:v>1</c:v>
                </c:pt>
                <c:pt idx="5">
                  <c:v>4</c:v>
                </c:pt>
                <c:pt idx="7">
                  <c:v>5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(Recap!$A$5,Recap!$A$8:$A$9,Recap!$A$12:$A$13,Recap!$A$17:$A$18,Recap!$A$23:$A$24,Recap!$A$27)</c:f>
              <c:strCache>
                <c:ptCount val="10"/>
                <c:pt idx="0">
                  <c:v>Thème 1: Strategy for statistics</c:v>
                </c:pt>
                <c:pt idx="1">
                  <c:v>Total 1</c:v>
                </c:pt>
                <c:pt idx="2">
                  <c:v>Thème 2: Organisation of the NSS</c:v>
                </c:pt>
                <c:pt idx="3">
                  <c:v>Total 2</c:v>
                </c:pt>
                <c:pt idx="4">
                  <c:v>Thème 3: Resources</c:v>
                </c:pt>
                <c:pt idx="5">
                  <c:v>Total 3</c:v>
                </c:pt>
                <c:pt idx="6">
                  <c:v>Thème 4: Quality determinants</c:v>
                </c:pt>
                <c:pt idx="7">
                  <c:v>Total 4</c:v>
                </c:pt>
                <c:pt idx="8">
                  <c:v>Thème 5: Relation with users</c:v>
                </c:pt>
                <c:pt idx="9">
                  <c:v>Total 5</c:v>
                </c:pt>
              </c:strCache>
            </c:strRef>
          </c:cat>
          <c:val>
            <c:numRef>
              <c:f>(Recap!$E$5,Recap!$E$8:$E$9,Recap!$E$12:$E$13,Recap!$E$17:$E$18,Recap!$E$23:$E$24,Recap!$E$27)</c:f>
              <c:numCache>
                <c:formatCode>General</c:formatCode>
                <c:ptCount val="10"/>
                <c:pt idx="1">
                  <c:v>0</c:v>
                </c:pt>
                <c:pt idx="3">
                  <c:v>3</c:v>
                </c:pt>
                <c:pt idx="5">
                  <c:v>3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62560"/>
        <c:axId val="72564096"/>
      </c:barChart>
      <c:catAx>
        <c:axId val="725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564096"/>
        <c:crosses val="autoZero"/>
        <c:auto val="1"/>
        <c:lblAlgn val="ctr"/>
        <c:lblOffset val="100"/>
        <c:noMultiLvlLbl val="0"/>
      </c:catAx>
      <c:valAx>
        <c:axId val="7256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56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Module 1 - Detailed results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(Recap!$B$5:$B$7,Recap!$B$9:$B$11,Recap!$B$13:$B$16,Recap!$B$18:$B$22,Recap!$B$24:$B$26)</c:f>
              <c:numCache>
                <c:formatCode>General</c:formatCode>
                <c:ptCount val="18"/>
                <c:pt idx="1">
                  <c:v>1</c:v>
                </c:pt>
                <c:pt idx="2">
                  <c:v>3</c:v>
                </c:pt>
                <c:pt idx="4">
                  <c:v>3</c:v>
                </c:pt>
                <c:pt idx="5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(Recap!$C$5:$C$7,Recap!$C$9:$C$11,Recap!$C$13:$C$16,Recap!$C$18:$C$22,Recap!$C$24:$C$26)</c:f>
              <c:numCache>
                <c:formatCode>General</c:formatCode>
                <c:ptCount val="18"/>
                <c:pt idx="1">
                  <c:v>4</c:v>
                </c:pt>
                <c:pt idx="2">
                  <c:v>2</c:v>
                </c:pt>
                <c:pt idx="4">
                  <c:v>2</c:v>
                </c:pt>
                <c:pt idx="5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(Recap!$D$5:$D$7,Recap!$D$9:$D$11,Recap!$D$13:$D$16,Recap!$D$18:$D$22,Recap!$D$24:$D$26)</c:f>
              <c:numCache>
                <c:formatCode>General</c:formatCode>
                <c:ptCount val="18"/>
                <c:pt idx="1">
                  <c:v>1</c:v>
                </c:pt>
                <c:pt idx="2">
                  <c:v>2</c:v>
                </c:pt>
                <c:pt idx="4">
                  <c:v>0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(Recap!$E$5:$E$7,Recap!$E$9:$E$11,Recap!$E$13:$E$16,Recap!$E$18:$E$22,Recap!$E$24:$E$26)</c:f>
              <c:numCache>
                <c:formatCode>General</c:formatCode>
                <c:ptCount val="18"/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02048"/>
        <c:axId val="76403840"/>
      </c:barChart>
      <c:catAx>
        <c:axId val="764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03840"/>
        <c:crosses val="autoZero"/>
        <c:auto val="1"/>
        <c:lblAlgn val="ctr"/>
        <c:lblOffset val="100"/>
        <c:noMultiLvlLbl val="0"/>
      </c:catAx>
      <c:valAx>
        <c:axId val="76403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7640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Module 1 - Detailed results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(Recap!$B$5:$B$7,Recap!$B$9:$B$11,Recap!$B$13:$B$16,Recap!$B$18:$B$22,Recap!$B$24:$B$26)</c:f>
              <c:numCache>
                <c:formatCode>General</c:formatCode>
                <c:ptCount val="18"/>
                <c:pt idx="1">
                  <c:v>1</c:v>
                </c:pt>
                <c:pt idx="2">
                  <c:v>3</c:v>
                </c:pt>
                <c:pt idx="4">
                  <c:v>3</c:v>
                </c:pt>
                <c:pt idx="5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(Recap!$C$5:$C$7,Recap!$C$9:$C$11,Recap!$C$13:$C$16,Recap!$C$18:$C$22,Recap!$C$24:$C$26)</c:f>
              <c:numCache>
                <c:formatCode>General</c:formatCode>
                <c:ptCount val="18"/>
                <c:pt idx="1">
                  <c:v>4</c:v>
                </c:pt>
                <c:pt idx="2">
                  <c:v>2</c:v>
                </c:pt>
                <c:pt idx="4">
                  <c:v>2</c:v>
                </c:pt>
                <c:pt idx="5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(Recap!$D$5:$D$7,Recap!$D$9:$D$11,Recap!$D$13:$D$16,Recap!$D$18:$D$22,Recap!$D$24:$D$26)</c:f>
              <c:numCache>
                <c:formatCode>General</c:formatCode>
                <c:ptCount val="18"/>
                <c:pt idx="1">
                  <c:v>1</c:v>
                </c:pt>
                <c:pt idx="2">
                  <c:v>2</c:v>
                </c:pt>
                <c:pt idx="4">
                  <c:v>0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(Recap!$A$5:$A$7,Recap!$A$9:$A$11,Recap!$A$13:$A$16,Recap!$A$18:$A$22,Recap!$A$24:$A$26)</c:f>
              <c:strCache>
                <c:ptCount val="18"/>
                <c:pt idx="0">
                  <c:v>Theme 1: Strategy for statistics</c:v>
                </c:pt>
                <c:pt idx="1">
                  <c:v>Q1: Mainstreamed statistical development</c:v>
                </c:pt>
                <c:pt idx="2">
                  <c:v>Q2: Status of statistical strategy</c:v>
                </c:pt>
                <c:pt idx="3">
                  <c:v>Theme 2: Organisation of the NSS</c:v>
                </c:pt>
                <c:pt idx="4">
                  <c:v>Q1: Legal framework</c:v>
                </c:pt>
                <c:pt idx="5">
                  <c:v>Q2: Organisation and coordination </c:v>
                </c:pt>
                <c:pt idx="6">
                  <c:v>Theme 3: Resources</c:v>
                </c:pt>
                <c:pt idx="7">
                  <c:v>Q1: Human resources</c:v>
                </c:pt>
                <c:pt idx="8">
                  <c:v>Q2: Equipment</c:v>
                </c:pt>
                <c:pt idx="9">
                  <c:v>Q3: Financing</c:v>
                </c:pt>
                <c:pt idx="10">
                  <c:v>Theme 4: Quality determinants</c:v>
                </c:pt>
                <c:pt idx="11">
                  <c:v>Q1: Quality Commitment</c:v>
                </c:pt>
                <c:pt idx="12">
                  <c:v>Q2: Impartiality</c:v>
                </c:pt>
                <c:pt idx="13">
                  <c:v>Q3: Objectivity</c:v>
                </c:pt>
                <c:pt idx="14">
                  <c:v>Q4: Methodology research</c:v>
                </c:pt>
                <c:pt idx="15">
                  <c:v>Theme 5: Relation with users</c:v>
                </c:pt>
                <c:pt idx="16">
                  <c:v>Q1: Relevance</c:v>
                </c:pt>
                <c:pt idx="17">
                  <c:v>Q2: Accessibility</c:v>
                </c:pt>
              </c:strCache>
            </c:strRef>
          </c:cat>
          <c:val>
            <c:numRef>
              <c:f>(Recap!$E$5:$E$7,Recap!$E$9:$E$11,Recap!$E$13:$E$16,Recap!$E$18:$E$22,Recap!$E$24:$E$26)</c:f>
              <c:numCache>
                <c:formatCode>General</c:formatCode>
                <c:ptCount val="18"/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69280"/>
        <c:axId val="127170816"/>
      </c:barChart>
      <c:catAx>
        <c:axId val="1271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70816"/>
        <c:crosses val="autoZero"/>
        <c:auto val="1"/>
        <c:lblAlgn val="ctr"/>
        <c:lblOffset val="100"/>
        <c:noMultiLvlLbl val="0"/>
      </c:catAx>
      <c:valAx>
        <c:axId val="127170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716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judges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Governance!$V$103:$X$103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judges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Governance!$V$103:$X$103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4629-29FD-4FEE-8177-23A673CBE2BF}" type="datetimeFigureOut">
              <a:rPr lang="lb-LU" smtClean="0"/>
              <a:t>28/05/2014</a:t>
            </a:fld>
            <a:endParaRPr lang="lb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b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096F-2059-4E77-A34B-744529EB518D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28957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096F-2059-4E77-A34B-744529EB518D}" type="slidenum">
              <a:rPr lang="lb-LU" smtClean="0"/>
              <a:t>1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3418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263"/>
            <a:ext cx="12194117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itle reflex 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1220681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10363200" cy="1143000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8534400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fr-FR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48425"/>
            <a:ext cx="24955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544234" y="6421438"/>
            <a:ext cx="6913033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386513"/>
            <a:ext cx="1117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2FD0406C-A86C-4684-BDFD-E93F68B9783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3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E8B36-627A-4C06-B59F-05BB0930602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3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3517" y="847726"/>
            <a:ext cx="2514600" cy="501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485" y="847726"/>
            <a:ext cx="7344833" cy="501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BEE94-642B-4C91-9025-5B0E80517BC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7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23B87-141D-4135-8037-0415F397BE45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B20A9-55D3-4419-8319-72FDB80AD22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3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484" y="17526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85" y="1752600"/>
            <a:ext cx="49297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897A9-0881-47EF-8ABB-BFED6D047A0D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9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96567-9135-44BF-87EE-DCC19A54150A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1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6424C-687D-4FA6-AD84-1C74FBFF7DF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D8EBB-9F07-49B1-B73B-0B7FE39473A6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AEDEA-3BE5-4C39-94A2-880B8DC4F8B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99186-5507-4E18-8DC7-582FF710C693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ter 0 new logo refle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3171826"/>
            <a:ext cx="1221316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847725"/>
            <a:ext cx="100605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485" y="1752600"/>
            <a:ext cx="1006051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652" y="6400800"/>
            <a:ext cx="21124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FFFFFF"/>
                </a:solidFill>
              </a:rPr>
              <a:t>8 November 2011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485" y="6400800"/>
            <a:ext cx="69130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399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9342886-1B8A-428F-BCCA-FDE2520A5B8D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683C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200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F32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F3277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64847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ESTAT-STATISTICAL-COOPERATION@ec.europa.e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37882" y="159798"/>
            <a:ext cx="11003089" cy="385290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ctr"/>
            <a:r>
              <a:rPr lang="fr-FR" sz="3200" b="1" dirty="0" smtClean="0"/>
              <a:t>A </a:t>
            </a:r>
            <a:r>
              <a:rPr lang="fr-FR" sz="3200" b="1" dirty="0" err="1" smtClean="0"/>
              <a:t>tool</a:t>
            </a:r>
            <a:r>
              <a:rPr lang="fr-FR" sz="3200" b="1" dirty="0" smtClean="0"/>
              <a:t> for a </a:t>
            </a:r>
            <a:r>
              <a:rPr lang="fr-FR" sz="3200" b="1" dirty="0" err="1" smtClean="0"/>
              <a:t>snapshot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assessment</a:t>
            </a:r>
            <a:r>
              <a:rPr lang="fr-FR" sz="3200" b="1" dirty="0" smtClean="0"/>
              <a:t> of a national </a:t>
            </a:r>
            <a:r>
              <a:rPr lang="fr-FR" sz="3200" b="1" dirty="0" err="1" smtClean="0"/>
              <a:t>statistical</a:t>
            </a:r>
            <a:r>
              <a:rPr lang="fr-FR" sz="3200" b="1" dirty="0" smtClean="0"/>
              <a:t>  system</a:t>
            </a:r>
            <a:r>
              <a:rPr lang="fr-FR" sz="3200" b="1" dirty="0"/>
              <a:t/>
            </a:r>
            <a:br>
              <a:rPr lang="fr-FR" sz="3200" b="1" dirty="0"/>
            </a:br>
            <a:endParaRPr lang="en-GB" sz="3200" dirty="0"/>
          </a:p>
          <a:p>
            <a:endParaRPr lang="en-GB" dirty="0" smtClean="0"/>
          </a:p>
          <a:p>
            <a:pPr algn="ctr"/>
            <a:r>
              <a:rPr lang="en-GB" dirty="0" smtClean="0"/>
              <a:t>Quality conference – 3-5 June 2014</a:t>
            </a:r>
            <a:endParaRPr lang="en-GB" dirty="0"/>
          </a:p>
          <a:p>
            <a:pPr algn="ctr"/>
            <a:r>
              <a:rPr lang="en-GB" dirty="0" smtClean="0"/>
              <a:t>Vienna</a:t>
            </a:r>
          </a:p>
          <a:p>
            <a:pPr algn="ctr"/>
            <a:r>
              <a:rPr lang="en-GB" dirty="0" smtClean="0"/>
              <a:t>Claudia Junker, Head of Unit "Statistical Cooperation", Eurostat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406C-A86C-4684-BDFD-E93F68B97837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485" y="1600200"/>
            <a:ext cx="10060516" cy="42672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Module 2: Sector statistics </a:t>
            </a:r>
            <a:r>
              <a:rPr lang="en-GB" sz="1400" b="1" dirty="0" smtClean="0"/>
              <a:t>(between 59 and 61 questions)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10</a:t>
            </a:fld>
            <a:endParaRPr lang="fr-FR" b="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360353"/>
              </p:ext>
            </p:extLst>
          </p:nvPr>
        </p:nvGraphicFramePr>
        <p:xfrm>
          <a:off x="3697381" y="2001049"/>
          <a:ext cx="4789833" cy="412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Worksheet" r:id="rId4" imgW="6134100" imgH="5276698" progId="Excel.Sheet.12">
                  <p:embed/>
                </p:oleObj>
              </mc:Choice>
              <mc:Fallback>
                <p:oleObj name="Worksheet" r:id="rId4" imgW="6134100" imgH="52766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7381" y="2001049"/>
                        <a:ext cx="4789833" cy="412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4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485" y="1561531"/>
            <a:ext cx="10060516" cy="4320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 smtClean="0"/>
              <a:t>Module 2: Sector statistics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Examples of questions:</a:t>
            </a:r>
          </a:p>
          <a:p>
            <a:r>
              <a:rPr lang="en-GB" sz="1800" dirty="0" smtClean="0"/>
              <a:t>Is the development of sector statistics included in the Sector Development Strategies? </a:t>
            </a:r>
          </a:p>
          <a:p>
            <a:r>
              <a:rPr lang="en-GB" sz="1800" dirty="0" smtClean="0"/>
              <a:t>Which proportion of the staff involved in producing sector statistics is equipped with a modern computer? </a:t>
            </a:r>
          </a:p>
          <a:p>
            <a:r>
              <a:rPr lang="en-GB" sz="1800" dirty="0" smtClean="0"/>
              <a:t>Is information on the methods and procedures used for the sector statistics published on the NSI or Ministry website? </a:t>
            </a:r>
          </a:p>
          <a:p>
            <a:r>
              <a:rPr lang="en-GB" sz="1800" dirty="0" smtClean="0"/>
              <a:t>Do all users get access to statistical releases at the same time? </a:t>
            </a:r>
          </a:p>
          <a:p>
            <a:r>
              <a:rPr lang="en-GB" sz="1800" dirty="0" smtClean="0"/>
              <a:t>Are there partnerships or joint studies/works with the scientific community? </a:t>
            </a:r>
          </a:p>
          <a:p>
            <a:r>
              <a:rPr lang="en-GB" sz="1800" dirty="0" smtClean="0"/>
              <a:t>Are their quality controls and checks on the reporting made by the concerned administrative units (schools, health centres …)? </a:t>
            </a:r>
            <a:endParaRPr lang="en-GB" sz="1800" b="1" dirty="0" smtClean="0"/>
          </a:p>
          <a:p>
            <a:r>
              <a:rPr lang="en-GB" sz="1800" dirty="0" smtClean="0"/>
              <a:t>How much of the statistical outputs in the sector are available via the internet? </a:t>
            </a:r>
          </a:p>
          <a:p>
            <a:r>
              <a:rPr lang="en-GB" sz="1800" dirty="0" smtClean="0"/>
              <a:t>Is there a contact point to assist users? </a:t>
            </a:r>
            <a:endParaRPr lang="en-GB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11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12</a:t>
            </a:fld>
            <a:endParaRPr lang="fr-FR" b="0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71" y="1935593"/>
            <a:ext cx="3511119" cy="31693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79767" y="2413164"/>
            <a:ext cx="600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F3277"/>
                </a:solidFill>
              </a:rPr>
              <a:t>Far from complying with quality requirements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10348" y="2907450"/>
            <a:ext cx="54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F3277"/>
                </a:solidFill>
              </a:defRPr>
            </a:lvl1pPr>
          </a:lstStyle>
          <a:p>
            <a:r>
              <a:rPr lang="en-GB" dirty="0"/>
              <a:t>Not totally complying with quality requirements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79767" y="3445203"/>
            <a:ext cx="456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F3277"/>
                </a:solidFill>
              </a:defRPr>
            </a:lvl1pPr>
          </a:lstStyle>
          <a:p>
            <a:r>
              <a:rPr lang="en-GB" dirty="0"/>
              <a:t>Complying with quality requirements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98989" y="1473693"/>
            <a:ext cx="263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F3277"/>
                </a:solidFill>
              </a:rPr>
              <a:t>Easy colour coding: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28049" y="5397623"/>
            <a:ext cx="1030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Objective criteria – Column in the matrix with management comments for filling in the tables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944201" y="3492961"/>
            <a:ext cx="573206" cy="29427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946473" y="2922017"/>
            <a:ext cx="573206" cy="29427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946473" y="2444337"/>
            <a:ext cx="573206" cy="2942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5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13</a:t>
            </a:fld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8989" y="1473693"/>
            <a:ext cx="222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F3277"/>
                </a:solidFill>
              </a:defRPr>
            </a:lvl1pPr>
          </a:lstStyle>
          <a:p>
            <a:r>
              <a:rPr lang="en-GB" dirty="0" smtClean="0"/>
              <a:t>Additional coding:</a:t>
            </a:r>
            <a:endParaRPr lang="en-GB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3096794" y="2467991"/>
            <a:ext cx="0" cy="1020932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4742291" y="2920853"/>
            <a:ext cx="985421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>
            <a:off x="7337698" y="2432480"/>
            <a:ext cx="35510" cy="109195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2533994" y="3929458"/>
            <a:ext cx="12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F3277"/>
                </a:solidFill>
              </a:rPr>
              <a:t>Recent progress</a:t>
            </a:r>
            <a:endParaRPr lang="en-GB" b="1" dirty="0">
              <a:solidFill>
                <a:srgbClr val="0F3277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01939" y="3929458"/>
            <a:ext cx="146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F3277"/>
                </a:solidFill>
              </a:defRPr>
            </a:lvl1pPr>
          </a:lstStyle>
          <a:p>
            <a:r>
              <a:rPr lang="en-GB" dirty="0" smtClean="0"/>
              <a:t>No changes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6531432" y="3929458"/>
            <a:ext cx="172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F3277"/>
                </a:solidFill>
              </a:defRPr>
            </a:lvl1pPr>
          </a:lstStyle>
          <a:p>
            <a:r>
              <a:rPr lang="en-GB" dirty="0" smtClean="0"/>
              <a:t>Deterioration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447060" y="534435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More subjective elements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5909" y="1027838"/>
            <a:ext cx="10515600" cy="5830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FR" sz="18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42782"/>
              </p:ext>
            </p:extLst>
          </p:nvPr>
        </p:nvGraphicFramePr>
        <p:xfrm>
          <a:off x="2921330" y="838460"/>
          <a:ext cx="6187044" cy="525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Worksheet" r:id="rId4" imgW="10506010" imgH="9162990" progId="Excel.Sheet.8">
                  <p:embed/>
                </p:oleObj>
              </mc:Choice>
              <mc:Fallback>
                <p:oleObj name="Worksheet" r:id="rId4" imgW="10506010" imgH="916299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330" y="838460"/>
                        <a:ext cx="6187044" cy="52541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14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FR" sz="18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86931"/>
              </p:ext>
            </p:extLst>
          </p:nvPr>
        </p:nvGraphicFramePr>
        <p:xfrm>
          <a:off x="2192213" y="818125"/>
          <a:ext cx="7569296" cy="518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Worksheet" r:id="rId4" imgW="10420378" imgH="7143660" progId="Excel.Sheet.8">
                  <p:embed/>
                </p:oleObj>
              </mc:Choice>
              <mc:Fallback>
                <p:oleObj name="Worksheet" r:id="rId4" imgW="10420378" imgH="714366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213" y="818125"/>
                        <a:ext cx="7569296" cy="5189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15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dirty="0" smtClean="0"/>
              <a:t/>
            </a:r>
            <a:br>
              <a:rPr lang="fr-BE" b="1" dirty="0" smtClean="0"/>
            </a:br>
            <a:r>
              <a:rPr lang="en-GB" b="1" dirty="0" smtClean="0"/>
              <a:t>Presentation of the tool</a:t>
            </a:r>
            <a:r>
              <a:rPr lang="fr-BE" b="1" dirty="0" smtClean="0"/>
              <a:t/>
            </a:r>
            <a:br>
              <a:rPr lang="fr-BE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sz="1800" dirty="0" smtClean="0"/>
          </a:p>
          <a:p>
            <a:pPr marL="0" indent="0">
              <a:buNone/>
            </a:pPr>
            <a:endParaRPr lang="fr-FR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32539"/>
              </p:ext>
            </p:extLst>
          </p:nvPr>
        </p:nvGraphicFramePr>
        <p:xfrm>
          <a:off x="3051959" y="1258784"/>
          <a:ext cx="5818912" cy="4821383"/>
        </p:xfrm>
        <a:graphic>
          <a:graphicData uri="http://schemas.openxmlformats.org/drawingml/2006/table">
            <a:tbl>
              <a:tblPr/>
              <a:tblGrid>
                <a:gridCol w="119470"/>
                <a:gridCol w="688712"/>
                <a:gridCol w="660601"/>
                <a:gridCol w="878459"/>
                <a:gridCol w="358411"/>
                <a:gridCol w="864404"/>
                <a:gridCol w="421660"/>
                <a:gridCol w="632491"/>
                <a:gridCol w="295162"/>
                <a:gridCol w="899542"/>
              </a:tblGrid>
              <a:tr h="111127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 2. Quality assessment – at the level of Indicators</a:t>
                      </a:r>
                      <a:endParaRPr lang="en-GB" sz="6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44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GB" sz="600" b="1" i="0" u="none" strike="noStrike" noProof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</a:rPr>
                        <a:t>INDICATOR 1: MinJus - Number of judges</a:t>
                      </a:r>
                      <a:endParaRPr lang="en-GB" sz="600" b="1" i="0" u="none" strike="noStrike" noProof="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1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Detailed questions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Potential sources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Situation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Colour coding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Remarks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Perspective coding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Identified sources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Initial assessment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Management of the table</a:t>
                      </a:r>
                      <a:endParaRPr lang="en-GB" sz="500" b="1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33381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Are there more than one national indicator on this issue?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No. Data produced by the MinJus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99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Is the definition used in line with the international recommendations? 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Questionnaire to the statistical service in charge, Compliance report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National methodology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Is the methods used in line with the international recommendations from? 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05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If the methodology has changed in the last years, are the changes documented and old estimates recalculated according to the new methodology? 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 change since 2009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 information available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Methodology changes are not a problem as far as the changes are documented, properly explained to the users, the revised methodology is applied to old series/data.</a:t>
                      </a:r>
                      <a:b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</a:b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6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How long is the time series for this indicator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Since 2009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LSMP 2009-2020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Check if it is a one shot production or a sustainable one well integrated in the national system.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41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Are the sources used and their coverage in line with the international recommendations? 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Vertical informations system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4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Is the data frequency in line with the international recommendations? 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Survey data (Demographic and Health Survey – DHS, Multiple Indicator Cluster Survey – MICS, Reproductive and Health survey - RHS)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Reports from Provinces on a quarterly basis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5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Is the indicator timely enough for the use made by the EC?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Data available for the annual Round Tables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5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Is the indicator publicly available and easy to find?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Certainly available for the Round Tables but not directly to the Public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noProof="0" dirty="0" smtClean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5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4" marR="4784" marT="4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16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Filling in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are the basic sources?</a:t>
            </a:r>
            <a:endParaRPr lang="fr-FR" b="1" dirty="0"/>
          </a:p>
          <a:p>
            <a:pPr marL="0" indent="0">
              <a:buNone/>
            </a:pPr>
            <a:r>
              <a:rPr lang="en-US" b="1" dirty="0" smtClean="0"/>
              <a:t>Aspects </a:t>
            </a:r>
            <a:r>
              <a:rPr lang="en-US" b="1" dirty="0"/>
              <a:t>linked to the legal and policy framework, to the organization and functioning of the </a:t>
            </a:r>
            <a:r>
              <a:rPr lang="en-US" b="1" dirty="0" smtClean="0"/>
              <a:t>system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96071"/>
              </p:ext>
            </p:extLst>
          </p:nvPr>
        </p:nvGraphicFramePr>
        <p:xfrm>
          <a:off x="5370205" y="2980218"/>
          <a:ext cx="5413375" cy="1676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6370"/>
                <a:gridCol w="27070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Country macro-economic and social plan/strategy (Growth and poverty alleviation strategy or any similar policy document)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Generally available on the Government web site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National Strategy for the development of statistics (NSDS)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Information documented and regularly updated on the Paris 21 web site. Also generally available on the NSI web site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statistical law and related application decrees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Generally available on the NSI web site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information on the NSS (coordination, exchanges among the data producers/users) 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02751"/>
              </p:ext>
            </p:extLst>
          </p:nvPr>
        </p:nvGraphicFramePr>
        <p:xfrm>
          <a:off x="5383853" y="4949959"/>
          <a:ext cx="5413375" cy="4022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6370"/>
                <a:gridCol w="2707005"/>
              </a:tblGrid>
              <a:tr h="234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Sector strategy documents/plans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Web sites of the related sector Ministries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Information on the Sector Information system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18615" y="4993997"/>
            <a:ext cx="3410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F3277"/>
                </a:solidFill>
              </a:rPr>
              <a:t>For Module 2 (mainly theme 1)</a:t>
            </a:r>
            <a:endParaRPr lang="fr-FR" sz="1600" b="1" dirty="0">
              <a:solidFill>
                <a:srgbClr val="0F3277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4366185" y="5116650"/>
            <a:ext cx="724930" cy="93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18615" y="3564265"/>
            <a:ext cx="384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F3277"/>
                </a:solidFill>
              </a:rPr>
              <a:t>For Module 1 (mainly themes 1 and 2)</a:t>
            </a:r>
            <a:endParaRPr lang="fr-FR" sz="1600" b="1" dirty="0">
              <a:solidFill>
                <a:srgbClr val="0F3277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366185" y="3672846"/>
            <a:ext cx="823784" cy="9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17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Filling in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632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are the basic sources?</a:t>
            </a:r>
          </a:p>
          <a:p>
            <a:pPr marL="0" indent="0">
              <a:buNone/>
            </a:pPr>
            <a:r>
              <a:rPr lang="en-US" b="1" dirty="0"/>
              <a:t>Aspects linked to practices: complements to the basic sources</a:t>
            </a:r>
            <a:endParaRPr lang="fr-FR" b="1" dirty="0" smtClean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61591"/>
              </p:ext>
            </p:extLst>
          </p:nvPr>
        </p:nvGraphicFramePr>
        <p:xfrm>
          <a:off x="4616750" y="3693199"/>
          <a:ext cx="5413375" cy="134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6370"/>
                <a:gridCol w="27070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Reports by the NSS (annual reports/plans, self assessments, studies, guides and methods…)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always available on the web (paper documents)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Reports by other donors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always easy to identify and to gather  particularly when there is no coordination mechanism for statistics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Contacts/discussions with the actors of the NSS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Direct knowledgeable source but sometimes 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08454" y="3798384"/>
            <a:ext cx="2339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all modules (mainly themes 3, 4 and 5 for Module 1 and themes 2, 3 and 4 for Module 2)</a:t>
            </a:r>
            <a:endParaRPr lang="fr-FR" sz="1400" dirty="0"/>
          </a:p>
        </p:txBody>
      </p:sp>
      <p:sp>
        <p:nvSpPr>
          <p:cNvPr id="9" name="Flèche droite 8"/>
          <p:cNvSpPr/>
          <p:nvPr/>
        </p:nvSpPr>
        <p:spPr>
          <a:xfrm>
            <a:off x="3146854" y="4184822"/>
            <a:ext cx="914400" cy="9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18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Filling in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485" y="1296536"/>
            <a:ext cx="10060516" cy="45708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  Who </a:t>
            </a:r>
            <a:r>
              <a:rPr lang="en-US" b="1" dirty="0"/>
              <a:t>will do it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00295"/>
              </p:ext>
            </p:extLst>
          </p:nvPr>
        </p:nvGraphicFramePr>
        <p:xfrm>
          <a:off x="468684" y="2568620"/>
          <a:ext cx="5413375" cy="3520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30780"/>
                <a:gridCol w="298259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Staff from the EC Delegation 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other donors 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Even if only part of the question are answered, the tool can give useful indications, particularly if the objective is to support statistical improvement in areas most in needs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Experts statistician mobilized by the EC 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Delegation</a:t>
                      </a:r>
                      <a:r>
                        <a:rPr lang="fr-FR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or </a:t>
                      </a:r>
                      <a:r>
                        <a:rPr lang="fr-FR" sz="10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r>
                        <a:rPr lang="fr-FR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0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donors</a:t>
                      </a:r>
                      <a:endParaRPr lang="fr-F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could help for the first exercise, repetition over the years being done then by the Delegation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 Delegation with other donors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Filling in the tool could be the result of a coordination and information sharing exercise with the donors most interested and involved in the sector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 Delegation 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other donors 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</a:t>
                      </a: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National Statistical System (NSS)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would be the best way to initiate and feed a regular and articulated dialogue on the strengths and weaknesses of the NSS and to potentially open the way to concrete support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 Delegation, other donors and NSS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Same as the above but involving all the interested donors. In some countries coordination for statistics already exist and could be fed with the results form the tool 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NSS alone</a:t>
                      </a:r>
                      <a:endParaRPr lang="fr-FR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would be the result of a full appropriation of the tool by the NSS. Certainly the best solution in the long </a:t>
                      </a:r>
                      <a:r>
                        <a:rPr lang="en-US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run.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19</a:t>
            </a:fld>
            <a:endParaRPr lang="fr-FR" b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155815"/>
              </p:ext>
            </p:extLst>
          </p:nvPr>
        </p:nvGraphicFramePr>
        <p:xfrm>
          <a:off x="409432" y="2152679"/>
          <a:ext cx="11000096" cy="42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048"/>
                <a:gridCol w="5500048"/>
              </a:tblGrid>
              <a:tr h="4267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In the framework of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</a:rPr>
                        <a:t> development cooperation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</a:rPr>
                        <a:t>In the framework of the NSS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996"/>
              </p:ext>
            </p:extLst>
          </p:nvPr>
        </p:nvGraphicFramePr>
        <p:xfrm>
          <a:off x="5943711" y="2570895"/>
          <a:ext cx="5413375" cy="10125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30780"/>
                <a:gridCol w="2982595"/>
              </a:tblGrid>
              <a:tr h="677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NSS alone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would be the result of a full appropriation of the tool by the NSS. Certainly the best solution in the long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run.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Experts statistician mobilized by the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NSS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could help for the first exercise, repetition over the years being done then by the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NSS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Content of the Presentation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endParaRPr lang="fr-BE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Background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Objectives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Presentation of the tool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Filling in the tool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Using the tool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Conclusions</a:t>
            </a:r>
            <a:endParaRPr lang="en-GB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Using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Results Module 1: example</a:t>
            </a:r>
          </a:p>
          <a:p>
            <a:pPr marL="0" indent="0">
              <a:buNone/>
            </a:pPr>
            <a:endParaRPr lang="fr-BE" dirty="0" smtClean="0"/>
          </a:p>
          <a:p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69213"/>
              </p:ext>
            </p:extLst>
          </p:nvPr>
        </p:nvGraphicFramePr>
        <p:xfrm>
          <a:off x="3912298" y="2399212"/>
          <a:ext cx="45720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20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Using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6605" y="1515762"/>
            <a:ext cx="11582400" cy="508274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Results Module 1: example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889727"/>
              </p:ext>
            </p:extLst>
          </p:nvPr>
        </p:nvGraphicFramePr>
        <p:xfrm>
          <a:off x="3941805" y="2393540"/>
          <a:ext cx="45720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032789" y="2445540"/>
            <a:ext cx="26058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 rigor in quality controls</a:t>
            </a:r>
            <a:endParaRPr lang="en-GB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858897" y="2814872"/>
            <a:ext cx="1173893" cy="132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88842" y="4308389"/>
            <a:ext cx="24301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Poor relevance of and accessibility to data</a:t>
            </a:r>
            <a:endParaRPr lang="en-GB" dirty="0"/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>
            <a:off x="8509688" y="4631555"/>
            <a:ext cx="1079154" cy="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9536" y="2751438"/>
            <a:ext cx="2977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Strategy exists but not fully mainstreamed in policies</a:t>
            </a:r>
            <a:endParaRPr lang="en-GB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385751" y="3196281"/>
            <a:ext cx="1977081" cy="854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78889" y="4819135"/>
            <a:ext cx="29105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Legal framework in place but poor coordination</a:t>
            </a:r>
            <a:endParaRPr lang="en-GB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867664" y="4501033"/>
            <a:ext cx="2240692" cy="63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498756" y="1494643"/>
            <a:ext cx="23601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Gap in resources allocated to statistics</a:t>
            </a:r>
            <a:endParaRPr lang="en-GB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227805" y="2162093"/>
            <a:ext cx="691978" cy="1982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21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Using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Results Module 1: example</a:t>
            </a:r>
          </a:p>
          <a:p>
            <a:pPr marL="0" indent="0">
              <a:buNone/>
            </a:pPr>
            <a:endParaRPr lang="fr-BE" dirty="0" smtClean="0"/>
          </a:p>
          <a:p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866373"/>
              </p:ext>
            </p:extLst>
          </p:nvPr>
        </p:nvGraphicFramePr>
        <p:xfrm>
          <a:off x="2997286" y="2168317"/>
          <a:ext cx="6115050" cy="380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22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00" y="233677"/>
            <a:ext cx="7545388" cy="533400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GB" sz="2400" dirty="0"/>
              <a:t>A snapshot of an NSS – using the tool</a:t>
            </a:r>
            <a:br>
              <a:rPr lang="en-GB" sz="2400" dirty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1111" y="1062122"/>
            <a:ext cx="8189436" cy="3485265"/>
          </a:xfrm>
        </p:spPr>
        <p:txBody>
          <a:bodyPr/>
          <a:lstStyle/>
          <a:p>
            <a:pPr marL="0" indent="0">
              <a:buNone/>
            </a:pPr>
            <a:r>
              <a:rPr lang="en-GB" sz="1350" b="1" dirty="0"/>
              <a:t>Results Module 1: example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3893794" y="2917177"/>
          <a:ext cx="4586288" cy="284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104769" y="4811413"/>
            <a:ext cx="1686697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GDDS not joined, only a few statements by high-level officials on statistics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791465" y="4291402"/>
            <a:ext cx="1075038" cy="79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877713" y="3952696"/>
            <a:ext cx="173149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Participatory process for the design of the strategy but not translated into wok plans</a:t>
            </a:r>
          </a:p>
        </p:txBody>
      </p:sp>
      <p:cxnSp>
        <p:nvCxnSpPr>
          <p:cNvPr id="12" name="Connecteur droit avec flèche 11"/>
          <p:cNvCxnSpPr>
            <a:stCxn id="10" idx="3"/>
          </p:cNvCxnSpPr>
          <p:nvPr/>
        </p:nvCxnSpPr>
        <p:spPr>
          <a:xfrm flipV="1">
            <a:off x="3609204" y="4181424"/>
            <a:ext cx="1482811" cy="140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995877" y="3180062"/>
            <a:ext cx="193383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The law is very comprehensive but the notion of confidentiality is not yet fully internalised </a:t>
            </a:r>
          </a:p>
        </p:txBody>
      </p:sp>
      <p:cxnSp>
        <p:nvCxnSpPr>
          <p:cNvPr id="15" name="Connecteur droit avec flèche 14"/>
          <p:cNvCxnSpPr>
            <a:stCxn id="13" idx="3"/>
          </p:cNvCxnSpPr>
          <p:nvPr/>
        </p:nvCxnSpPr>
        <p:spPr>
          <a:xfrm>
            <a:off x="3929710" y="3549394"/>
            <a:ext cx="1556951" cy="495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006232" y="2455700"/>
            <a:ext cx="1927655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Share of responsibilities and coordination is established but poor execution in practice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933887" y="3009699"/>
            <a:ext cx="776353" cy="514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457191" y="1922471"/>
            <a:ext cx="1637270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Lack of trained and experienced personnel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146652" y="2314888"/>
            <a:ext cx="969042" cy="173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558000" y="2472319"/>
            <a:ext cx="1451919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Number of PC ok but poor internet access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058352" y="2881835"/>
            <a:ext cx="284399" cy="106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725808" y="1897274"/>
            <a:ext cx="1459643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Limited information available on financing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6631972" y="2282701"/>
            <a:ext cx="737257" cy="161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416867" y="2375666"/>
            <a:ext cx="1788352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Sectors with no handbooks and no systematic quality controls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7000601" y="2891446"/>
            <a:ext cx="420665" cy="100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648320" y="3031979"/>
            <a:ext cx="1748482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No rules for the correction of serious errors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7254448" y="3457060"/>
            <a:ext cx="393872" cy="439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167497" y="3523736"/>
            <a:ext cx="1519881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BE" sz="1050" dirty="0"/>
              <a:t>No release </a:t>
            </a:r>
            <a:r>
              <a:rPr lang="en-GB" sz="1050" dirty="0"/>
              <a:t>calendar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7530156" y="3631343"/>
            <a:ext cx="655294" cy="31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8556635" y="3897012"/>
            <a:ext cx="1888944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No cooperation with academics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7696972" y="3897013"/>
            <a:ext cx="831572" cy="33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556636" y="4230650"/>
            <a:ext cx="1956905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No systematic consultation with the users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 flipH="1">
            <a:off x="8023655" y="4328135"/>
            <a:ext cx="532980" cy="63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8556635" y="4790362"/>
            <a:ext cx="1783912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Poor usability of the web site for data dissemination</a:t>
            </a:r>
          </a:p>
        </p:txBody>
      </p:sp>
      <p:cxnSp>
        <p:nvCxnSpPr>
          <p:cNvPr id="61" name="Connecteur droit avec flèche 60"/>
          <p:cNvCxnSpPr>
            <a:stCxn id="59" idx="1"/>
          </p:cNvCxnSpPr>
          <p:nvPr/>
        </p:nvCxnSpPr>
        <p:spPr>
          <a:xfrm flipH="1" flipV="1">
            <a:off x="8311043" y="4468403"/>
            <a:ext cx="245592" cy="52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23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Using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Results Module 2: specific indicators</a:t>
            </a:r>
          </a:p>
          <a:p>
            <a:pPr marL="0" indent="0">
              <a:buNone/>
            </a:pPr>
            <a:endParaRPr lang="fr-BE" sz="1800" b="1" dirty="0" smtClean="0"/>
          </a:p>
          <a:p>
            <a:pPr marL="0" indent="0">
              <a:buNone/>
            </a:pPr>
            <a:endParaRPr lang="fr-BE" dirty="0" smtClean="0"/>
          </a:p>
          <a:p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481937"/>
              </p:ext>
            </p:extLst>
          </p:nvPr>
        </p:nvGraphicFramePr>
        <p:xfrm>
          <a:off x="3834713" y="29388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24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Using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Results Module 2: specific indicators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3834713" y="29388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2966" y="3196281"/>
            <a:ext cx="304459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Definitions and sources not in line with international recommendations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7521146" y="2174789"/>
            <a:ext cx="27020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Only one producer and availability on time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8522043" y="4693976"/>
            <a:ext cx="34022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Only short term series and data not easy to find for users</a:t>
            </a:r>
            <a:endParaRPr lang="en-GB" dirty="0"/>
          </a:p>
        </p:txBody>
      </p:sp>
      <p:cxnSp>
        <p:nvCxnSpPr>
          <p:cNvPr id="9" name="Connecteur droit avec flèche 8"/>
          <p:cNvCxnSpPr>
            <a:stCxn id="4" idx="3"/>
          </p:cNvCxnSpPr>
          <p:nvPr/>
        </p:nvCxnSpPr>
        <p:spPr>
          <a:xfrm>
            <a:off x="3517557" y="3657946"/>
            <a:ext cx="1161535" cy="20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043351" y="2833816"/>
            <a:ext cx="444844" cy="70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1"/>
          </p:cNvCxnSpPr>
          <p:nvPr/>
        </p:nvCxnSpPr>
        <p:spPr>
          <a:xfrm flipH="1" flipV="1">
            <a:off x="7521146" y="4903076"/>
            <a:ext cx="1000897" cy="11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25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Using the tool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An instrument of statistical quality assessment for the EU Delegations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The tables could be filled and updated regularly as a monitoring instrument for the EU Delegations </a:t>
            </a:r>
            <a:r>
              <a:rPr lang="en-US" dirty="0" smtClean="0"/>
              <a:t>to assess the development of </a:t>
            </a:r>
            <a:r>
              <a:rPr lang="en-US" dirty="0" smtClean="0"/>
              <a:t>the </a:t>
            </a:r>
            <a:r>
              <a:rPr lang="en-US" dirty="0" smtClean="0"/>
              <a:t>statistical system </a:t>
            </a:r>
            <a:r>
              <a:rPr lang="en-US" dirty="0" smtClean="0">
                <a:solidFill>
                  <a:schemeClr val="tx1"/>
                </a:solidFill>
              </a:rPr>
              <a:t>of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partner countries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26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Using the tool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An instrument of dialogue on statistics </a:t>
            </a:r>
            <a:r>
              <a:rPr lang="en-US" b="1" dirty="0" smtClean="0"/>
              <a:t>between </a:t>
            </a:r>
            <a:r>
              <a:rPr lang="en-US" b="1" dirty="0" smtClean="0"/>
              <a:t>donors (EU </a:t>
            </a:r>
            <a:r>
              <a:rPr lang="en-US" b="1" dirty="0" smtClean="0">
                <a:solidFill>
                  <a:schemeClr val="tx1"/>
                </a:solidFill>
              </a:rPr>
              <a:t>or others</a:t>
            </a:r>
            <a:r>
              <a:rPr lang="en-US" b="1" dirty="0" smtClean="0"/>
              <a:t>) and the partner countries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The tool </a:t>
            </a:r>
            <a:r>
              <a:rPr lang="en-US" dirty="0"/>
              <a:t>could be embedded in annual reviews or monitoring exercises that could be done in the framework of a political dialogue between the donors and the country </a:t>
            </a:r>
            <a:r>
              <a:rPr lang="en-US" dirty="0" smtClean="0"/>
              <a:t>authorities,</a:t>
            </a:r>
          </a:p>
          <a:p>
            <a:r>
              <a:rPr lang="en-US" dirty="0" smtClean="0"/>
              <a:t>The tool could ease identifying statistical areas in need to be supported by the donor community and help defining assistance programmes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27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Using the tool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An instrument of assessment of the progress made in the </a:t>
            </a:r>
            <a:r>
              <a:rPr lang="en-US" b="1" dirty="0" smtClean="0"/>
              <a:t>NSS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GB" dirty="0" smtClean="0"/>
              <a:t>Filling the tables could be the result of a coordination work within the NSS. The </a:t>
            </a:r>
            <a:r>
              <a:rPr lang="en-GB" dirty="0"/>
              <a:t>results c</a:t>
            </a:r>
            <a:r>
              <a:rPr lang="en-GB" dirty="0" smtClean="0"/>
              <a:t>ould </a:t>
            </a:r>
            <a:r>
              <a:rPr lang="en-GB" dirty="0"/>
              <a:t>be presented and discussed each year </a:t>
            </a:r>
            <a:r>
              <a:rPr lang="en-GB" dirty="0" smtClean="0"/>
              <a:t>(regularly) at </a:t>
            </a:r>
            <a:r>
              <a:rPr lang="en-GB" dirty="0"/>
              <a:t>a meeting of the National Statistical Council or a similar entity. </a:t>
            </a:r>
            <a:r>
              <a:rPr lang="en-GB" dirty="0" smtClean="0"/>
              <a:t>This would help adjusting work plans.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Examples </a:t>
            </a:r>
            <a:r>
              <a:rPr lang="en-GB" dirty="0"/>
              <a:t>and good practices could be drawn from </a:t>
            </a:r>
            <a:r>
              <a:rPr lang="en-GB" dirty="0" smtClean="0"/>
              <a:t>exercises carried </a:t>
            </a:r>
            <a:r>
              <a:rPr lang="en-GB" dirty="0"/>
              <a:t>out </a:t>
            </a:r>
            <a:r>
              <a:rPr lang="en-GB" dirty="0" smtClean="0"/>
              <a:t>in other countries.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28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3200" b="1" dirty="0" smtClean="0"/>
              <a:t>Conclusions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903"/>
            <a:ext cx="10515600" cy="458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the Snapshot is: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 photography</a:t>
            </a:r>
            <a:r>
              <a:rPr lang="en-US" dirty="0" smtClean="0"/>
              <a:t>: a photograph that </a:t>
            </a:r>
            <a:r>
              <a:rPr lang="en-US" dirty="0"/>
              <a:t>is "shot" spontaneously and </a:t>
            </a:r>
            <a:r>
              <a:rPr lang="en-US" dirty="0" smtClean="0"/>
              <a:t>quickly.</a:t>
            </a:r>
          </a:p>
          <a:p>
            <a:pPr marL="0" indent="0">
              <a:buNone/>
            </a:pPr>
            <a:r>
              <a:rPr lang="en-US" sz="1800" dirty="0" smtClean="0"/>
              <a:t>The tool is a complex camera (comprehensive and articulated framework) that allows shooting spontaneously (the tool is available and can be used/understood by non-statisticians) and quickly (the tables can be filled in rapidly with available information)</a:t>
            </a:r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b="1" dirty="0" smtClean="0"/>
              <a:t>In computing</a:t>
            </a:r>
            <a:r>
              <a:rPr lang="en-US" dirty="0" smtClean="0"/>
              <a:t>: the </a:t>
            </a:r>
            <a:r>
              <a:rPr lang="en-US" dirty="0"/>
              <a:t>capture of an object's state at a specific moment in time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The tool gives a picture of the statistical system of a country (or of sector statistics in a country) at the moment when the related tables are filled in. </a:t>
            </a:r>
            <a:r>
              <a:rPr lang="en-US" sz="1800" dirty="0"/>
              <a:t>T</a:t>
            </a:r>
            <a:r>
              <a:rPr lang="en-US" sz="1800" dirty="0" smtClean="0"/>
              <a:t>his picture can be taken at regular intervals (e.g. yearly) in order to monitor the progress made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29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3009" y="315462"/>
            <a:ext cx="10060517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Background </a:t>
            </a:r>
            <a:r>
              <a:rPr lang="en-GB" sz="2200" b="1" dirty="0" smtClean="0"/>
              <a:t> </a:t>
            </a:r>
            <a:endParaRPr lang="en-GB" sz="2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6429" y="1160059"/>
            <a:ext cx="10060516" cy="4979484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Original context is development cooperation, but the tool can be used also in a wider context</a:t>
            </a:r>
          </a:p>
          <a:p>
            <a:r>
              <a:rPr lang="en-GB" dirty="0"/>
              <a:t>Results-based management and performance assessments are central in </a:t>
            </a:r>
            <a:r>
              <a:rPr lang="en-GB" dirty="0" smtClean="0"/>
              <a:t>development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The monitoring of development policies and of aid delivery (and Budget support in particular) require the setting of benchmarks and the construction of systems of indicators</a:t>
            </a:r>
          </a:p>
          <a:p>
            <a:r>
              <a:rPr lang="en-GB" dirty="0" smtClean="0"/>
              <a:t>These benchmarks and systems of indicators are fed with public statistics which are provided by the countries themselves</a:t>
            </a:r>
          </a:p>
          <a:p>
            <a:r>
              <a:rPr lang="en-GB" dirty="0" smtClean="0"/>
              <a:t>Countries need baseline and benchmarks for assistance projects and their own development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=&gt; What do we know about the quality of these statistics and how can we assess it in a user-friendly way?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3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3200" b="1" dirty="0" smtClean="0"/>
              <a:t>Conclusions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903"/>
            <a:ext cx="10515600" cy="458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the Snapshot is </a:t>
            </a:r>
            <a:r>
              <a:rPr lang="en-GB" b="1" i="1" dirty="0" smtClean="0"/>
              <a:t>not</a:t>
            </a:r>
            <a:r>
              <a:rPr lang="en-GB" b="1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 instrument for rating and/or comparing countries</a:t>
            </a:r>
          </a:p>
          <a:p>
            <a:r>
              <a:rPr lang="en-GB" sz="1800" dirty="0" smtClean="0"/>
              <a:t>The tool is “process-oriented” and aims at supporting a dialogue among the various actors involved in the development of statistics in a country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detailed analysis of the sector statistics</a:t>
            </a:r>
          </a:p>
          <a:p>
            <a:r>
              <a:rPr lang="en-GB" sz="1800" dirty="0"/>
              <a:t>There are more sophisticated and targeted frameworks for some statistical sectors (such as Education/UNESCO) that detail the statistical processes leading to data production in more depth. The tool can be fed from these in-depth analyses and can also be an initial step before going deeper into the </a:t>
            </a:r>
            <a:r>
              <a:rPr lang="en-GB" sz="1800" dirty="0" smtClean="0"/>
              <a:t>analysis.</a:t>
            </a:r>
            <a:endParaRPr lang="en-GB" sz="18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30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3200" b="1" dirty="0" smtClean="0"/>
              <a:t>Conclusions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Freely </a:t>
            </a:r>
            <a:r>
              <a:rPr lang="en-GB" dirty="0">
                <a:solidFill>
                  <a:srgbClr val="002060"/>
                </a:solidFill>
              </a:rPr>
              <a:t>available from </a:t>
            </a:r>
            <a:r>
              <a:rPr lang="en-GB" dirty="0" smtClean="0">
                <a:solidFill>
                  <a:srgbClr val="002060"/>
                </a:solidFill>
              </a:rPr>
              <a:t>Eurostat upon </a:t>
            </a:r>
            <a:r>
              <a:rPr lang="en-GB" dirty="0">
                <a:solidFill>
                  <a:srgbClr val="002060"/>
                </a:solidFill>
              </a:rPr>
              <a:t>request </a:t>
            </a:r>
            <a:r>
              <a:rPr lang="en-GB" dirty="0" smtClean="0">
                <a:solidFill>
                  <a:srgbClr val="002060"/>
                </a:solidFill>
              </a:rPr>
              <a:t>to send at</a:t>
            </a:r>
            <a:r>
              <a:rPr lang="en-GB" dirty="0">
                <a:solidFill>
                  <a:srgbClr val="002060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92D050"/>
                </a:solidFill>
                <a:hlinkClick r:id="rId2"/>
              </a:rPr>
              <a:t>ESTAT-STATISTICAL-COOPERATION@ec.europa.eu</a:t>
            </a:r>
            <a:endParaRPr lang="en-GB" dirty="0" smtClean="0">
              <a:solidFill>
                <a:srgbClr val="92D050"/>
              </a:solidFill>
            </a:endParaRPr>
          </a:p>
          <a:p>
            <a:r>
              <a:rPr lang="en-GB" dirty="0" smtClean="0"/>
              <a:t>Available in </a:t>
            </a:r>
            <a:r>
              <a:rPr lang="en-GB" dirty="0"/>
              <a:t>three </a:t>
            </a:r>
            <a:r>
              <a:rPr lang="en-GB" dirty="0" smtClean="0"/>
              <a:t>languages: French</a:t>
            </a:r>
            <a:r>
              <a:rPr lang="en-GB" dirty="0"/>
              <a:t>, English and </a:t>
            </a:r>
            <a:r>
              <a:rPr lang="en-GB" dirty="0" smtClean="0"/>
              <a:t>Spanish </a:t>
            </a:r>
          </a:p>
          <a:p>
            <a:r>
              <a:rPr lang="en-GB" dirty="0" smtClean="0"/>
              <a:t>Manual and a user-guide</a:t>
            </a:r>
          </a:p>
          <a:p>
            <a:r>
              <a:rPr lang="en-GB" dirty="0" smtClean="0"/>
              <a:t>E-learning training course on how/why to use it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31</a:t>
            </a:fld>
            <a:endParaRPr 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9951" y="1138450"/>
            <a:ext cx="10060516" cy="4743735"/>
          </a:xfrm>
        </p:spPr>
        <p:txBody>
          <a:bodyPr/>
          <a:lstStyle/>
          <a:p>
            <a:pPr marL="0" indent="0" algn="ctr">
              <a:buNone/>
            </a:pPr>
            <a:r>
              <a:rPr lang="fr-BE" sz="2900" b="1" dirty="0" smtClean="0">
                <a:solidFill>
                  <a:srgbClr val="5683C6"/>
                </a:solidFill>
              </a:rPr>
              <a:t>Objectives: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design a user-friendly tool to help different stakeholders to assess:</a:t>
            </a:r>
          </a:p>
          <a:p>
            <a:r>
              <a:rPr lang="en-GB" dirty="0" smtClean="0"/>
              <a:t>the quality of the data donors receive from the partner countries to monitor the results achieved by the national policies and reform programmes,</a:t>
            </a:r>
          </a:p>
          <a:p>
            <a:r>
              <a:rPr lang="en-GB" dirty="0" smtClean="0"/>
              <a:t>the performance of the support given by the EC to these policies and reform programmes,</a:t>
            </a:r>
          </a:p>
          <a:p>
            <a:r>
              <a:rPr lang="en-GB" dirty="0" smtClean="0"/>
              <a:t>The success of assistance projects visible in corresponding official statistical data</a:t>
            </a:r>
          </a:p>
          <a:p>
            <a:r>
              <a:rPr lang="en-GB" dirty="0" smtClean="0"/>
              <a:t>The state-of-play in the development of the NSS in a country,</a:t>
            </a:r>
          </a:p>
          <a:p>
            <a:r>
              <a:rPr lang="en-GB" dirty="0" smtClean="0"/>
              <a:t>The efforts to improve the performance of the NSI/NSS </a:t>
            </a: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=&gt; A natural vocation for supporting quality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4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Eurostat's commitment to quality statistics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European Statistics Code of Practice </a:t>
            </a:r>
          </a:p>
          <a:p>
            <a:r>
              <a:rPr lang="en-GB" dirty="0" smtClean="0"/>
              <a:t>Regular self-assessments by the EU member states</a:t>
            </a:r>
          </a:p>
          <a:p>
            <a:r>
              <a:rPr lang="en-GB" dirty="0" smtClean="0"/>
              <a:t>Peer reviews and Global assessments with partner countries (East and South)</a:t>
            </a:r>
          </a:p>
          <a:p>
            <a:r>
              <a:rPr lang="en-GB" dirty="0" smtClean="0"/>
              <a:t>Support to the African Charter on Statistics and similar regional initiatives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=&gt; A natural vocation for supporting quality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5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tool consists of two modules: </a:t>
            </a:r>
            <a:endParaRPr lang="en-GB" dirty="0" smtClean="0"/>
          </a:p>
          <a:p>
            <a:pPr marL="0" indent="0">
              <a:buNone/>
            </a:pPr>
            <a:endParaRPr lang="fr-FR" b="1" dirty="0"/>
          </a:p>
          <a:p>
            <a:pPr lvl="0"/>
            <a:r>
              <a:rPr lang="en-GB" b="1" dirty="0"/>
              <a:t>Module 1</a:t>
            </a:r>
            <a:r>
              <a:rPr lang="en-GB" dirty="0"/>
              <a:t>: </a:t>
            </a:r>
            <a:r>
              <a:rPr lang="en-GB" dirty="0" smtClean="0"/>
              <a:t>analyse and document the </a:t>
            </a:r>
            <a:r>
              <a:rPr lang="en-GB" dirty="0"/>
              <a:t>functioning of the national statistical system (NSS) as a whole, with a special focus on </a:t>
            </a:r>
            <a:r>
              <a:rPr lang="en-GB" dirty="0" smtClean="0"/>
              <a:t>institutional, legal </a:t>
            </a:r>
            <a:r>
              <a:rPr lang="en-GB" dirty="0"/>
              <a:t>and </a:t>
            </a:r>
            <a:r>
              <a:rPr lang="en-GB" dirty="0" smtClean="0"/>
              <a:t>organisational </a:t>
            </a:r>
            <a:r>
              <a:rPr lang="en-GB" dirty="0"/>
              <a:t>aspects. </a:t>
            </a:r>
            <a:endParaRPr lang="en-GB" dirty="0" smtClean="0"/>
          </a:p>
          <a:p>
            <a:pPr marL="0" lvl="0" indent="0">
              <a:buNone/>
            </a:pPr>
            <a:endParaRPr lang="fr-FR" b="1" dirty="0"/>
          </a:p>
          <a:p>
            <a:pPr lvl="0"/>
            <a:r>
              <a:rPr lang="en-GB" b="1" dirty="0"/>
              <a:t>Module 2</a:t>
            </a:r>
            <a:r>
              <a:rPr lang="en-GB" dirty="0"/>
              <a:t>: </a:t>
            </a:r>
            <a:r>
              <a:rPr lang="en-GB" dirty="0" smtClean="0"/>
              <a:t>analyse and document the statistics in specific sectors. </a:t>
            </a: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wide range of </a:t>
            </a:r>
            <a:r>
              <a:rPr lang="en-GB" dirty="0" smtClean="0"/>
              <a:t>sectors </a:t>
            </a:r>
            <a:r>
              <a:rPr lang="en-GB" dirty="0" smtClean="0">
                <a:solidFill>
                  <a:srgbClr val="002060"/>
                </a:solidFill>
              </a:rPr>
              <a:t>can be addressed </a:t>
            </a:r>
            <a:r>
              <a:rPr lang="en-GB" sz="1800" dirty="0" smtClean="0">
                <a:solidFill>
                  <a:srgbClr val="002060"/>
                </a:solidFill>
              </a:rPr>
              <a:t>(such as: education, health</a:t>
            </a:r>
            <a:r>
              <a:rPr lang="en-GB" sz="1800" dirty="0" smtClean="0"/>
              <a:t>, agriculture</a:t>
            </a:r>
            <a:r>
              <a:rPr lang="en-GB" sz="1800" dirty="0"/>
              <a:t>, food security, private sector development, </a:t>
            </a:r>
            <a:r>
              <a:rPr lang="en-GB" sz="1800" dirty="0" smtClean="0"/>
              <a:t>climate change and environment</a:t>
            </a:r>
            <a:r>
              <a:rPr lang="en-GB" sz="1800" dirty="0"/>
              <a:t>, economic growth, </a:t>
            </a:r>
            <a:r>
              <a:rPr lang="en-GB" sz="1800" dirty="0" smtClean="0"/>
              <a:t>governance, infrastructure, external trade of goods, employment, living conditions, macro-economic stability, population).</a:t>
            </a:r>
            <a:endParaRPr lang="fr-FR" sz="1800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6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757" y="1501254"/>
            <a:ext cx="10060516" cy="468118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Module 1: Overall National Statistical System </a:t>
            </a:r>
            <a:r>
              <a:rPr lang="en-GB" sz="1400" b="1" dirty="0" smtClean="0"/>
              <a:t>(56 questions)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7</a:t>
            </a:fld>
            <a:endParaRPr lang="fr-FR" b="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22654"/>
              </p:ext>
            </p:extLst>
          </p:nvPr>
        </p:nvGraphicFramePr>
        <p:xfrm>
          <a:off x="3484692" y="2142870"/>
          <a:ext cx="5486400" cy="29794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6325"/>
                <a:gridCol w="3602355"/>
                <a:gridCol w="8077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Themes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Number of questions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Mainstreaming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Legal, institutional and strategic foundations (i.e. legal and institutional framework for the whole NSS, , integration and consistency of the statistical development strategy in the national development strategic framework)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Organisation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and coordination of the NSS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Organization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Resources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Adequacy of resources for statistics in the NSS (i.e. personnel in adequate quantity, quality of the personnel involved in statistics, equipment and infrastructure, financing)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Determinants of data quality (i.e. quality commitment, professional independence, impartiality, objectivity, methodology and appropriate statistical procedures)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Users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Relations with users (i.e. relevance, accessibility)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6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br>
              <a:rPr lang="en-GB" sz="3200" b="1" dirty="0" smtClean="0"/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0270" y="1506071"/>
            <a:ext cx="10865223" cy="453165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Module 1: National Statistical System </a:t>
            </a:r>
            <a:r>
              <a:rPr lang="en-GB" sz="1400" b="1" dirty="0" smtClean="0"/>
              <a:t>(56 questions)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Examples of questions:</a:t>
            </a:r>
          </a:p>
          <a:p>
            <a:r>
              <a:rPr lang="en-GB" sz="1800" dirty="0" smtClean="0"/>
              <a:t>Are statistics used in the development, implementation and monitoring of national development policies?</a:t>
            </a:r>
          </a:p>
          <a:p>
            <a:r>
              <a:rPr lang="en-GB" sz="1800" dirty="0" smtClean="0"/>
              <a:t>Are there statements made by high-level officials (president, ministers, parliament, etc.) on statistics development?</a:t>
            </a:r>
          </a:p>
          <a:p>
            <a:r>
              <a:rPr lang="en-GB" sz="1800" dirty="0" smtClean="0"/>
              <a:t>Is statistical independence a guiding principle for the functioning of the NSS?</a:t>
            </a:r>
          </a:p>
          <a:p>
            <a:r>
              <a:rPr lang="en-GB" sz="1800" dirty="0" smtClean="0"/>
              <a:t>Does the NSS have mechanisms for assigning of responsibilities in the national statistical process?</a:t>
            </a:r>
          </a:p>
          <a:p>
            <a:r>
              <a:rPr lang="en-GB" sz="1800" dirty="0" smtClean="0"/>
              <a:t>Is there a human resources policy (recruitment, career development, education and training) for the NSI?</a:t>
            </a:r>
          </a:p>
          <a:p>
            <a:r>
              <a:rPr lang="en-GB" sz="1800" dirty="0" smtClean="0"/>
              <a:t>Which proportion of the staff has a (permanent) internet connection?</a:t>
            </a:r>
          </a:p>
          <a:p>
            <a:r>
              <a:rPr lang="en-GB" sz="1800" dirty="0" smtClean="0"/>
              <a:t>Are there internal handbooks / guidelines / recommendations for the statistical production processes?</a:t>
            </a:r>
          </a:p>
          <a:p>
            <a:r>
              <a:rPr lang="en-GB" sz="1800" dirty="0" smtClean="0"/>
              <a:t>Are there formal processes in place to consult users about their statistical needs?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200" b="1" dirty="0" smtClean="0"/>
              <a:t>Presentation of the tool</a:t>
            </a:r>
            <a:r>
              <a:rPr lang="fr-BE" sz="3200" b="1" dirty="0" smtClean="0"/>
              <a:t/>
            </a:r>
            <a:br>
              <a:rPr lang="fr-BE" sz="3200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2812"/>
            <a:ext cx="10515600" cy="503331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Sector matrix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3B87-141D-4135-8037-0415F397BE45}" type="slidenum">
              <a:rPr lang="fr-FR" smtClean="0">
                <a:solidFill>
                  <a:srgbClr val="FFFFFF"/>
                </a:solidFill>
              </a:rPr>
              <a:pPr/>
              <a:t>9</a:t>
            </a:fld>
            <a:endParaRPr lang="fr-FR" b="0" dirty="0">
              <a:solidFill>
                <a:srgbClr val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68" y="1537042"/>
            <a:ext cx="6430962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2389</Words>
  <Application>Microsoft Office PowerPoint</Application>
  <PresentationFormat>Custom</PresentationFormat>
  <Paragraphs>384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Blank Presentation</vt:lpstr>
      <vt:lpstr>Worksheet</vt:lpstr>
      <vt:lpstr>PowerPoint Presentation</vt:lpstr>
      <vt:lpstr>Content of the Presentation</vt:lpstr>
      <vt:lpstr>Background  </vt:lpstr>
      <vt:lpstr>PowerPoint Presentation</vt:lpstr>
      <vt:lpstr>Eurostat's commitment to quality statistics</vt:lpstr>
      <vt:lpstr>Presentation of the tool </vt:lpstr>
      <vt:lpstr>Presentation of the tool </vt:lpstr>
      <vt:lpstr>Presentation of the tool </vt:lpstr>
      <vt:lpstr>Presentation of the tool </vt:lpstr>
      <vt:lpstr>Presentation of the tool </vt:lpstr>
      <vt:lpstr>Presentation of the tool </vt:lpstr>
      <vt:lpstr>Presentation of the tool </vt:lpstr>
      <vt:lpstr>Presentation of the tool </vt:lpstr>
      <vt:lpstr>Presentation of the tool </vt:lpstr>
      <vt:lpstr>Presentation of the tool </vt:lpstr>
      <vt:lpstr> Presentation of the tool </vt:lpstr>
      <vt:lpstr>Filling in the tool </vt:lpstr>
      <vt:lpstr>Filling in the tool </vt:lpstr>
      <vt:lpstr>Filling in the tool </vt:lpstr>
      <vt:lpstr>Using the tool </vt:lpstr>
      <vt:lpstr>Using the tool </vt:lpstr>
      <vt:lpstr>Using the tool </vt:lpstr>
      <vt:lpstr>A snapshot of an NSS – using the tool </vt:lpstr>
      <vt:lpstr>Using the tool </vt:lpstr>
      <vt:lpstr>Using the tool </vt:lpstr>
      <vt:lpstr>Using the tool</vt:lpstr>
      <vt:lpstr>Using the tool</vt:lpstr>
      <vt:lpstr>Using the tool</vt:lpstr>
      <vt:lpstr>Conclusions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 tool: Assessing the strengths and weaknesses of the statistical systems in the developing countries</dc:title>
  <dc:creator>user</dc:creator>
  <cp:lastModifiedBy>JUNKER Claudia (ESTAT)</cp:lastModifiedBy>
  <cp:revision>105</cp:revision>
  <dcterms:created xsi:type="dcterms:W3CDTF">2013-07-24T06:42:26Z</dcterms:created>
  <dcterms:modified xsi:type="dcterms:W3CDTF">2014-05-28T15:04:42Z</dcterms:modified>
</cp:coreProperties>
</file>