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58" r:id="rId5"/>
    <p:sldId id="262" r:id="rId6"/>
    <p:sldId id="273" r:id="rId7"/>
    <p:sldId id="265" r:id="rId8"/>
    <p:sldId id="267" r:id="rId9"/>
    <p:sldId id="268" r:id="rId10"/>
    <p:sldId id="269" r:id="rId11"/>
    <p:sldId id="270" r:id="rId12"/>
    <p:sldId id="271" r:id="rId13"/>
  </p:sldIdLst>
  <p:sldSz cx="9144000" cy="6858000" type="overhead"/>
  <p:notesSz cx="6805613" cy="9944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F8F8F8"/>
    <a:srgbClr val="EEEEEE"/>
    <a:srgbClr val="F4F4F4"/>
    <a:srgbClr val="E4E4E4"/>
    <a:srgbClr val="333399"/>
    <a:srgbClr val="000000"/>
    <a:srgbClr val="E0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ddels stil 2 - aks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iddels stil 2 - aks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iddels stil 2 - aks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Temastil 1 - aks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iddels stil 2 - aks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iddels stil 3 - aks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2787"/>
    <p:restoredTop sz="90929"/>
  </p:normalViewPr>
  <p:slideViewPr>
    <p:cSldViewPr>
      <p:cViewPr varScale="1">
        <p:scale>
          <a:sx n="139" d="100"/>
          <a:sy n="139" d="100"/>
        </p:scale>
        <p:origin x="-13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-3474" y="-120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regnear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regnear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Control group</c:v>
                </c:pt>
              </c:strCache>
            </c:strRef>
          </c:tx>
          <c:invertIfNegative val="0"/>
          <c:cat>
            <c:strRef>
              <c:f>'Ark1'!$A$2:$A$19</c:f>
              <c:strCache>
                <c:ptCount val="18"/>
                <c:pt idx="0">
                  <c:v>Females</c:v>
                </c:pt>
                <c:pt idx="1">
                  <c:v>Males</c:v>
                </c:pt>
                <c:pt idx="3">
                  <c:v>16-24 years</c:v>
                </c:pt>
                <c:pt idx="4">
                  <c:v>25-44  years</c:v>
                </c:pt>
                <c:pt idx="5">
                  <c:v>45-66  years</c:v>
                </c:pt>
                <c:pt idx="6">
                  <c:v>67  years and older</c:v>
                </c:pt>
                <c:pt idx="8">
                  <c:v>Below upper secondary level</c:v>
                </c:pt>
                <c:pt idx="9">
                  <c:v>Upper secondary level</c:v>
                </c:pt>
                <c:pt idx="10">
                  <c:v>Tertiary education</c:v>
                </c:pt>
                <c:pt idx="12">
                  <c:v>Single household</c:v>
                </c:pt>
                <c:pt idx="13">
                  <c:v>Not single household</c:v>
                </c:pt>
                <c:pt idx="15">
                  <c:v>Very good and good health</c:v>
                </c:pt>
                <c:pt idx="16">
                  <c:v>Fair health</c:v>
                </c:pt>
                <c:pt idx="17">
                  <c:v>Bad and very bad health</c:v>
                </c:pt>
              </c:strCache>
            </c:strRef>
          </c:cat>
          <c:val>
            <c:numRef>
              <c:f>'Ark1'!$B$2:$B$19</c:f>
              <c:numCache>
                <c:formatCode>#,##0</c:formatCode>
                <c:ptCount val="18"/>
                <c:pt idx="0">
                  <c:v>48.83</c:v>
                </c:pt>
                <c:pt idx="1">
                  <c:v>51.17</c:v>
                </c:pt>
                <c:pt idx="3">
                  <c:v>10.1</c:v>
                </c:pt>
                <c:pt idx="4">
                  <c:v>35.26</c:v>
                </c:pt>
                <c:pt idx="5">
                  <c:v>37.979999999999997</c:v>
                </c:pt>
                <c:pt idx="6">
                  <c:v>16.66</c:v>
                </c:pt>
                <c:pt idx="8">
                  <c:v>25.74</c:v>
                </c:pt>
                <c:pt idx="9">
                  <c:v>42.09</c:v>
                </c:pt>
                <c:pt idx="10">
                  <c:v>30.34</c:v>
                </c:pt>
                <c:pt idx="12">
                  <c:v>25.58</c:v>
                </c:pt>
                <c:pt idx="13">
                  <c:v>74</c:v>
                </c:pt>
                <c:pt idx="15">
                  <c:v>73.209999999999994</c:v>
                </c:pt>
                <c:pt idx="16">
                  <c:v>18.54</c:v>
                </c:pt>
                <c:pt idx="17">
                  <c:v>8.25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Experimental group</c:v>
                </c:pt>
              </c:strCache>
            </c:strRef>
          </c:tx>
          <c:invertIfNegative val="0"/>
          <c:cat>
            <c:strRef>
              <c:f>'Ark1'!$A$2:$A$19</c:f>
              <c:strCache>
                <c:ptCount val="18"/>
                <c:pt idx="0">
                  <c:v>Females</c:v>
                </c:pt>
                <c:pt idx="1">
                  <c:v>Males</c:v>
                </c:pt>
                <c:pt idx="3">
                  <c:v>16-24 years</c:v>
                </c:pt>
                <c:pt idx="4">
                  <c:v>25-44  years</c:v>
                </c:pt>
                <c:pt idx="5">
                  <c:v>45-66  years</c:v>
                </c:pt>
                <c:pt idx="6">
                  <c:v>67  years and older</c:v>
                </c:pt>
                <c:pt idx="8">
                  <c:v>Below upper secondary level</c:v>
                </c:pt>
                <c:pt idx="9">
                  <c:v>Upper secondary level</c:v>
                </c:pt>
                <c:pt idx="10">
                  <c:v>Tertiary education</c:v>
                </c:pt>
                <c:pt idx="12">
                  <c:v>Single household</c:v>
                </c:pt>
                <c:pt idx="13">
                  <c:v>Not single household</c:v>
                </c:pt>
                <c:pt idx="15">
                  <c:v>Very good and good health</c:v>
                </c:pt>
                <c:pt idx="16">
                  <c:v>Fair health</c:v>
                </c:pt>
                <c:pt idx="17">
                  <c:v>Bad and very bad health</c:v>
                </c:pt>
              </c:strCache>
            </c:strRef>
          </c:cat>
          <c:val>
            <c:numRef>
              <c:f>'Ark1'!$C$2:$C$19</c:f>
              <c:numCache>
                <c:formatCode>#,##0</c:formatCode>
                <c:ptCount val="18"/>
                <c:pt idx="0">
                  <c:v>49.81</c:v>
                </c:pt>
                <c:pt idx="1">
                  <c:v>50.19</c:v>
                </c:pt>
                <c:pt idx="3">
                  <c:v>22.34</c:v>
                </c:pt>
                <c:pt idx="4">
                  <c:v>36.049999999999997</c:v>
                </c:pt>
                <c:pt idx="5">
                  <c:v>28.3</c:v>
                </c:pt>
                <c:pt idx="6">
                  <c:v>13.3</c:v>
                </c:pt>
                <c:pt idx="8">
                  <c:v>34.82</c:v>
                </c:pt>
                <c:pt idx="9">
                  <c:v>35.18</c:v>
                </c:pt>
                <c:pt idx="10">
                  <c:v>23.26</c:v>
                </c:pt>
                <c:pt idx="12">
                  <c:v>24.99</c:v>
                </c:pt>
                <c:pt idx="13">
                  <c:v>75</c:v>
                </c:pt>
                <c:pt idx="15">
                  <c:v>73.44</c:v>
                </c:pt>
                <c:pt idx="16">
                  <c:v>16.84</c:v>
                </c:pt>
                <c:pt idx="17">
                  <c:v>9.7200000000000006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439552"/>
        <c:axId val="76441088"/>
      </c:barChart>
      <c:catAx>
        <c:axId val="7643955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6441088"/>
        <c:crosses val="autoZero"/>
        <c:auto val="1"/>
        <c:lblAlgn val="ctr"/>
        <c:lblOffset val="100"/>
        <c:noMultiLvlLbl val="0"/>
      </c:catAx>
      <c:valAx>
        <c:axId val="76441088"/>
        <c:scaling>
          <c:orientation val="minMax"/>
        </c:scaling>
        <c:delete val="0"/>
        <c:axPos val="t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64395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Control group</c:v>
                </c:pt>
              </c:strCache>
            </c:strRef>
          </c:tx>
          <c:invertIfNegative val="0"/>
          <c:cat>
            <c:strRef>
              <c:f>'Ark1'!$A$2:$A$21</c:f>
              <c:strCache>
                <c:ptCount val="20"/>
                <c:pt idx="0">
                  <c:v>Total</c:v>
                </c:pt>
                <c:pt idx="2">
                  <c:v>Females</c:v>
                </c:pt>
                <c:pt idx="3">
                  <c:v>Males</c:v>
                </c:pt>
                <c:pt idx="5">
                  <c:v>16-24 years</c:v>
                </c:pt>
                <c:pt idx="6">
                  <c:v>25-44  years</c:v>
                </c:pt>
                <c:pt idx="7">
                  <c:v>45-66  years</c:v>
                </c:pt>
                <c:pt idx="8">
                  <c:v>67  years and older</c:v>
                </c:pt>
                <c:pt idx="10">
                  <c:v>Below upper secondary level</c:v>
                </c:pt>
                <c:pt idx="11">
                  <c:v>Upper secondary level</c:v>
                </c:pt>
                <c:pt idx="12">
                  <c:v>Tertiary education</c:v>
                </c:pt>
                <c:pt idx="14">
                  <c:v>Single household</c:v>
                </c:pt>
                <c:pt idx="15">
                  <c:v>Not single household</c:v>
                </c:pt>
                <c:pt idx="17">
                  <c:v>Very good and good health</c:v>
                </c:pt>
                <c:pt idx="18">
                  <c:v>Fair health</c:v>
                </c:pt>
                <c:pt idx="19">
                  <c:v>Bad and very bad health</c:v>
                </c:pt>
              </c:strCache>
            </c:strRef>
          </c:cat>
          <c:val>
            <c:numRef>
              <c:f>'Ark1'!$B$2:$B$21</c:f>
              <c:numCache>
                <c:formatCode>General</c:formatCode>
                <c:ptCount val="20"/>
                <c:pt idx="0" formatCode="#,##0">
                  <c:v>20.96</c:v>
                </c:pt>
                <c:pt idx="2" formatCode="#,##0">
                  <c:v>24.57</c:v>
                </c:pt>
                <c:pt idx="3" formatCode="#,##0">
                  <c:v>17.52</c:v>
                </c:pt>
                <c:pt idx="5" formatCode="#,##0">
                  <c:v>12.58</c:v>
                </c:pt>
                <c:pt idx="6" formatCode="#,##0">
                  <c:v>16.12</c:v>
                </c:pt>
                <c:pt idx="7" formatCode="#,##0">
                  <c:v>23.43</c:v>
                </c:pt>
                <c:pt idx="8" formatCode="#,##0">
                  <c:v>30.66</c:v>
                </c:pt>
                <c:pt idx="10" formatCode="#,##0">
                  <c:v>30.8</c:v>
                </c:pt>
                <c:pt idx="11" formatCode="#,##0">
                  <c:v>21.37</c:v>
                </c:pt>
                <c:pt idx="12" formatCode="#,##0">
                  <c:v>12.55</c:v>
                </c:pt>
                <c:pt idx="14" formatCode="#,##0">
                  <c:v>27.05</c:v>
                </c:pt>
                <c:pt idx="15" formatCode="#,##0">
                  <c:v>18.87</c:v>
                </c:pt>
                <c:pt idx="17" formatCode="#,##0">
                  <c:v>7.67</c:v>
                </c:pt>
                <c:pt idx="18" formatCode="#,##0">
                  <c:v>43.33</c:v>
                </c:pt>
                <c:pt idx="19" formatCode="#,##0">
                  <c:v>89.12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Experimental group</c:v>
                </c:pt>
              </c:strCache>
            </c:strRef>
          </c:tx>
          <c:invertIfNegative val="0"/>
          <c:cat>
            <c:strRef>
              <c:f>'Ark1'!$A$2:$A$21</c:f>
              <c:strCache>
                <c:ptCount val="20"/>
                <c:pt idx="0">
                  <c:v>Total</c:v>
                </c:pt>
                <c:pt idx="2">
                  <c:v>Females</c:v>
                </c:pt>
                <c:pt idx="3">
                  <c:v>Males</c:v>
                </c:pt>
                <c:pt idx="5">
                  <c:v>16-24 years</c:v>
                </c:pt>
                <c:pt idx="6">
                  <c:v>25-44  years</c:v>
                </c:pt>
                <c:pt idx="7">
                  <c:v>45-66  years</c:v>
                </c:pt>
                <c:pt idx="8">
                  <c:v>67  years and older</c:v>
                </c:pt>
                <c:pt idx="10">
                  <c:v>Below upper secondary level</c:v>
                </c:pt>
                <c:pt idx="11">
                  <c:v>Upper secondary level</c:v>
                </c:pt>
                <c:pt idx="12">
                  <c:v>Tertiary education</c:v>
                </c:pt>
                <c:pt idx="14">
                  <c:v>Single household</c:v>
                </c:pt>
                <c:pt idx="15">
                  <c:v>Not single household</c:v>
                </c:pt>
                <c:pt idx="17">
                  <c:v>Very good and good health</c:v>
                </c:pt>
                <c:pt idx="18">
                  <c:v>Fair health</c:v>
                </c:pt>
                <c:pt idx="19">
                  <c:v>Bad and very bad health</c:v>
                </c:pt>
              </c:strCache>
            </c:strRef>
          </c:cat>
          <c:val>
            <c:numRef>
              <c:f>'Ark1'!$C$2:$C$21</c:f>
              <c:numCache>
                <c:formatCode>General</c:formatCode>
                <c:ptCount val="20"/>
                <c:pt idx="0" formatCode="#,##0">
                  <c:v>23.37</c:v>
                </c:pt>
                <c:pt idx="2" formatCode="#,##0">
                  <c:v>28.9</c:v>
                </c:pt>
                <c:pt idx="3" formatCode="#,##0">
                  <c:v>17.87</c:v>
                </c:pt>
                <c:pt idx="5" formatCode="#,##0">
                  <c:v>13.9</c:v>
                </c:pt>
                <c:pt idx="6" formatCode="#,##0">
                  <c:v>17.82</c:v>
                </c:pt>
                <c:pt idx="7" formatCode="#,##0">
                  <c:v>30.06</c:v>
                </c:pt>
                <c:pt idx="8" formatCode="#,##0">
                  <c:v>40.06</c:v>
                </c:pt>
                <c:pt idx="10" formatCode="#,##0">
                  <c:v>28.1</c:v>
                </c:pt>
                <c:pt idx="11" formatCode="#,##0">
                  <c:v>27.71</c:v>
                </c:pt>
                <c:pt idx="12" formatCode="#,##0">
                  <c:v>13.68</c:v>
                </c:pt>
                <c:pt idx="14" formatCode="#,##0">
                  <c:v>30.07</c:v>
                </c:pt>
                <c:pt idx="15" formatCode="#,##0">
                  <c:v>21.13</c:v>
                </c:pt>
                <c:pt idx="17" formatCode="#,##0">
                  <c:v>10.9</c:v>
                </c:pt>
                <c:pt idx="18" formatCode="#,##0">
                  <c:v>42.26</c:v>
                </c:pt>
                <c:pt idx="19" formatCode="#,##0">
                  <c:v>85.02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550144"/>
        <c:axId val="76551680"/>
      </c:barChart>
      <c:catAx>
        <c:axId val="76550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6551680"/>
        <c:crosses val="autoZero"/>
        <c:auto val="1"/>
        <c:lblAlgn val="ctr"/>
        <c:lblOffset val="100"/>
        <c:noMultiLvlLbl val="0"/>
      </c:catAx>
      <c:valAx>
        <c:axId val="7655168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65501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49779" y="9537700"/>
            <a:ext cx="393052" cy="306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8" tIns="44917" rIns="91438" bIns="44917" anchor="ctr">
            <a:spAutoFit/>
          </a:bodyPr>
          <a:lstStyle/>
          <a:p>
            <a:pPr algn="r" defTabSz="924209"/>
            <a:fld id="{584B3760-284A-4155-AA5A-08EE208DCA54}" type="slidenum">
              <a:rPr lang="nb-NO" sz="1400">
                <a:solidFill>
                  <a:schemeClr val="tx1"/>
                </a:solidFill>
                <a:latin typeface="Times New Roman" pitchFamily="18" charset="0"/>
              </a:rPr>
              <a:pPr algn="r" defTabSz="924209"/>
              <a:t>‹#›</a:t>
            </a:fld>
            <a:endParaRPr lang="nb-NO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974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2675" y="869950"/>
            <a:ext cx="4641850" cy="3481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102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206" y="4728169"/>
            <a:ext cx="4991201" cy="4182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4917" rIns="91438" bIns="44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notatmalstiler i delmalen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2052" name="Rectangle 1028"/>
          <p:cNvSpPr>
            <a:spLocks noChangeArrowheads="1"/>
          </p:cNvSpPr>
          <p:nvPr/>
        </p:nvSpPr>
        <p:spPr bwMode="auto">
          <a:xfrm>
            <a:off x="6349779" y="9537700"/>
            <a:ext cx="393052" cy="306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8" tIns="44917" rIns="91438" bIns="44917" anchor="ctr">
            <a:spAutoFit/>
          </a:bodyPr>
          <a:lstStyle/>
          <a:p>
            <a:pPr algn="r" defTabSz="924209"/>
            <a:fld id="{935EAA5B-F051-494F-9E65-6D064D703B87}" type="slidenum">
              <a:rPr lang="nb-NO" sz="1400">
                <a:solidFill>
                  <a:schemeClr val="tx1"/>
                </a:solidFill>
                <a:latin typeface="Times New Roman" pitchFamily="18" charset="0"/>
              </a:rPr>
              <a:pPr algn="r" defTabSz="924209"/>
              <a:t>‹#›</a:t>
            </a:fld>
            <a:endParaRPr lang="nb-NO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06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14512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575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1026542" y="4395986"/>
            <a:ext cx="4991201" cy="50405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318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1394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651107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21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69317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54853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907206" y="4467994"/>
            <a:ext cx="4991201" cy="444236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14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38845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14663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49060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7239000" y="6477000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fld id="{FE92C062-EE14-44B2-A8C6-3B1621BCFADE}" type="datetime1">
              <a:rPr lang="en-GB"/>
              <a:pPr/>
              <a:t>30/05/2014</a:t>
            </a:fld>
            <a:endParaRPr lang="en-GB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4267200" y="6477000"/>
            <a:ext cx="2819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7800" y="1828800"/>
            <a:ext cx="7162800" cy="1295400"/>
          </a:xfrm>
        </p:spPr>
        <p:txBody>
          <a:bodyPr/>
          <a:lstStyle>
            <a:lvl1pPr>
              <a:defRPr sz="3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nb-NO" noProof="0" smtClean="0"/>
              <a:t>Klikk for å redigere tittelstil</a:t>
            </a:r>
            <a:endParaRPr lang="en-GB" noProof="0" smtClean="0"/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162800" cy="2438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b-NO" noProof="0" smtClean="0"/>
              <a:t>Klikk for å redigere undertittelstil i malen</a:t>
            </a:r>
            <a:endParaRPr lang="en-GB" noProof="0" smtClean="0"/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8305800" y="762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/>
            <a:fld id="{1369E551-B1D9-4A9A-9901-434B2B364AB4}" type="slidenum">
              <a:rPr lang="en-GB" sz="1400" b="1">
                <a:solidFill>
                  <a:schemeClr val="bg1"/>
                </a:solidFill>
              </a:rPr>
              <a:pPr algn="r"/>
              <a:t>‹#›</a:t>
            </a:fld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44069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34400" y="6477000"/>
            <a:ext cx="393700" cy="304800"/>
          </a:xfrm>
        </p:spPr>
        <p:txBody>
          <a:bodyPr/>
          <a:lstStyle>
            <a:lvl1pPr>
              <a:defRPr/>
            </a:lvl1pPr>
          </a:lstStyle>
          <a:p>
            <a:fld id="{15B61F97-9C5B-4FF2-A5F2-98CBC8833DBD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44074" name="Picture 42" descr="X:\502\Avd730\MALER\PPT\nydesign2005\Illustrasjoner\PowerpointTopp_E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280D90-2843-4ECC-B217-ED1F06EE08CD}" type="datetime1">
              <a:rPr lang="en-GB"/>
              <a:pPr/>
              <a:t>30/05/2014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5F82F-2CC5-4EE8-871D-96A53C3013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50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19900" y="762000"/>
            <a:ext cx="2095500" cy="5638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3400" y="762000"/>
            <a:ext cx="6134100" cy="56388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56BA77-B76F-490C-A91E-8BA33859C850}" type="datetime1">
              <a:rPr lang="en-GB"/>
              <a:pPr/>
              <a:t>30/05/2014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93CF9-C58C-4A50-BFBF-3301A3594A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01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150A9F-B944-43BD-9FFB-8190730FBC17}" type="datetime1">
              <a:rPr lang="en-GB"/>
              <a:pPr/>
              <a:t>30/05/2014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3B9E7-177F-4D5B-848A-428884D1B1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79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C64121-80A6-4148-9BDB-7BEB20C2EA5A}" type="datetime1">
              <a:rPr lang="en-GB"/>
              <a:pPr/>
              <a:t>30/05/2014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BE8B9-D65D-477F-B5AD-6286B5579CF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23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795AE7-CB14-4F66-9788-A35373509877}" type="datetime1">
              <a:rPr lang="en-GB"/>
              <a:pPr/>
              <a:t>30/05/2014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BB125-8ADF-43ED-B658-93F2A9339D1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83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ECA78-61E8-40F9-80BD-90A63BCE0A2A}" type="datetime1">
              <a:rPr lang="en-GB"/>
              <a:pPr/>
              <a:t>30/05/2014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96EF9-2E8E-44F8-80BE-6D2439C9BA0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77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84F98-A30F-43D9-BF0C-D26D5440C8D3}" type="datetime1">
              <a:rPr lang="en-GB"/>
              <a:pPr/>
              <a:t>30/05/2014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04C22-5133-4E9D-B34D-22FED270B04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2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D674BB-00D7-44BB-B88C-9A9FDD4833CC}" type="datetime1">
              <a:rPr lang="en-GB"/>
              <a:pPr/>
              <a:t>30/05/2014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9D8B2-5E00-4F14-AF2A-2DF4ACE97A6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13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640B08-1040-4A46-94A7-2FDCC99803B0}" type="datetime1">
              <a:rPr lang="en-GB"/>
              <a:pPr/>
              <a:t>30/05/2014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90217-6BB2-496D-8780-522A5D66568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5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94C60E-3F14-469F-840F-94D2DE63AC3D}" type="datetime1">
              <a:rPr lang="en-GB"/>
              <a:pPr/>
              <a:t>30/05/2014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FD93-56F6-4310-A005-E320F6AB2FB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68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0"/>
            <a:ext cx="8382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tittelstilen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tekststilene i delmalen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0" y="6516688"/>
            <a:ext cx="99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BDF4163-64DB-4247-BE99-9F4C7D5B393A}" type="datetime1">
              <a:rPr lang="en-GB"/>
              <a:pPr/>
              <a:t>30/05/2014</a:t>
            </a:fld>
            <a:endParaRPr lang="en-GB"/>
          </a:p>
        </p:txBody>
      </p:sp>
      <p:sp>
        <p:nvSpPr>
          <p:cNvPr id="4302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29200" y="6516688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43026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05575"/>
            <a:ext cx="46990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3DDA7E79-A621-4B88-9626-AE734374AAB8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43059" name="Picture 51" descr="X:\502\Avd730\MALER\PPT\nydesign2005\Illustrasjoner\PowerpointTopp_ENG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246063" indent="-246063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SzPct val="13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63575" indent="-2270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000000"/>
          </a:solidFill>
          <a:latin typeface="+mn-lt"/>
        </a:defRPr>
      </a:lvl2pPr>
      <a:lvl3pPr marL="1049338" indent="-195263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>
          <a:solidFill>
            <a:srgbClr val="000000"/>
          </a:solidFill>
          <a:latin typeface="+mn-lt"/>
        </a:defRPr>
      </a:lvl3pPr>
      <a:lvl4pPr marL="1616075" indent="-282575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Char char="–"/>
        <a:defRPr sz="1600">
          <a:solidFill>
            <a:srgbClr val="000000"/>
          </a:solidFill>
          <a:latin typeface="+mn-lt"/>
        </a:defRPr>
      </a:lvl4pPr>
      <a:lvl5pPr marL="21129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701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0273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845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9417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Effect of filters in health related questions 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Standardization of questionnaire design </a:t>
            </a:r>
          </a:p>
          <a:p>
            <a:r>
              <a:rPr lang="en-US" dirty="0" smtClean="0"/>
              <a:t>Lotte Rustad Thorsen</a:t>
            </a:r>
          </a:p>
          <a:p>
            <a:r>
              <a:rPr lang="en-US" dirty="0" smtClean="0"/>
              <a:t>Statistics Norway</a:t>
            </a:r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5B61F97-9C5B-4FF2-A5F2-98CBC8833DB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57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Correlation between whether you have limitations in activities because of health problems and various background factors. Logistic regression. Odds ratios. </a:t>
            </a:r>
            <a:r>
              <a:rPr lang="en-US" sz="1600" dirty="0" smtClean="0"/>
              <a:t>EU-SILC Norway 2011</a:t>
            </a:r>
            <a:r>
              <a:rPr lang="en-US" sz="1600" dirty="0"/>
              <a:t>.  </a:t>
            </a:r>
            <a:r>
              <a:rPr lang="en-US" sz="1600" dirty="0" smtClean="0"/>
              <a:t>N </a:t>
            </a:r>
            <a:r>
              <a:rPr lang="en-US" sz="1600" dirty="0"/>
              <a:t>= 4 687</a:t>
            </a: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3993405"/>
              </p:ext>
            </p:extLst>
          </p:nvPr>
        </p:nvGraphicFramePr>
        <p:xfrm>
          <a:off x="827584" y="1700816"/>
          <a:ext cx="7416823" cy="4680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93943"/>
                <a:gridCol w="1059546"/>
                <a:gridCol w="863334"/>
              </a:tblGrid>
              <a:tr h="861548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Odds Ratio Estimate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Pr&gt;Chi-Square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4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Control group (ref: Experimental group)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0.805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0.0108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361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204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Sex (ref: Males)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204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Females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 1.615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&lt;.0001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361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204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Age (ref: 15-24 years)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204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25-44  years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 1.566</a:t>
                      </a:r>
                      <a:endParaRPr lang="en-US" sz="1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0.4509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4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45-66  years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 1.870</a:t>
                      </a:r>
                      <a:endParaRPr lang="en-US" sz="1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&lt;.0001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4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67  years and older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 1.724</a:t>
                      </a:r>
                      <a:endParaRPr lang="en-US" sz="1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0.0337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361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204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Education (ref: Tertiary education)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204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Below upper secondary level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 1.778</a:t>
                      </a:r>
                      <a:endParaRPr lang="en-US" sz="1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&lt;.0001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4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Upper secondary level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 1.372</a:t>
                      </a:r>
                      <a:endParaRPr lang="en-US" sz="1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0.0017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361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204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Single household (ref: Not single household)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 1.223</a:t>
                      </a:r>
                      <a:endParaRPr lang="en-US" sz="1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0.0060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361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204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Self-perceived health (ref: Very good and good health)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204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Fair health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 7.577</a:t>
                      </a:r>
                      <a:endParaRPr lang="en-US" sz="1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0.1898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4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Bad and very bad health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70.862</a:t>
                      </a:r>
                      <a:endParaRPr lang="en-US" sz="1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&lt;.0001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Ellipse 5"/>
          <p:cNvSpPr/>
          <p:nvPr/>
        </p:nvSpPr>
        <p:spPr bwMode="auto">
          <a:xfrm>
            <a:off x="6732240" y="2492896"/>
            <a:ext cx="1584176" cy="3600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08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Correlation between whether you have limitations in activities because of health problems and various background factors. Logistic regression. Odds ratios. EU-SILC Norway 2011.  N = 4 </a:t>
            </a:r>
            <a:r>
              <a:rPr lang="en-US" sz="1600" dirty="0" smtClean="0"/>
              <a:t>678</a:t>
            </a:r>
            <a:endParaRPr lang="en-US" sz="1600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162288"/>
              </p:ext>
            </p:extLst>
          </p:nvPr>
        </p:nvGraphicFramePr>
        <p:xfrm>
          <a:off x="611561" y="1772820"/>
          <a:ext cx="7344815" cy="43204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30299"/>
                <a:gridCol w="1107258"/>
                <a:gridCol w="1107258"/>
              </a:tblGrid>
              <a:tr h="622303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Odds Ratio Estimate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Pr&gt;Chi-Square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Q2 (ref: Q1)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0.860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0.0803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4340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1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Sex (ref: Males)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1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Females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 1.613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&lt;.0001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4340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1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Age (ref: 15-24 years)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1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25-44  years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 1.535</a:t>
                      </a:r>
                      <a:endParaRPr lang="en-US" sz="1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0.4803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45-66  years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 1.828</a:t>
                      </a:r>
                      <a:endParaRPr lang="en-US" sz="1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&lt;.0001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67  years and older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 1.679</a:t>
                      </a:r>
                      <a:endParaRPr lang="en-US" sz="1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0.0483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4340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1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Education (ref: Tertiary education)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1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Below upper secondary level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 1.781</a:t>
                      </a:r>
                      <a:endParaRPr lang="en-US" sz="1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&lt;.0001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Upper secondary level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 1.355</a:t>
                      </a:r>
                      <a:endParaRPr lang="en-US" sz="1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0.0012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4340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1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Single household (ref: Not single household)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 1.217</a:t>
                      </a:r>
                      <a:endParaRPr lang="en-US" sz="1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0.0077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4340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1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Self-perceived health (ref: Very good and good health)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1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Fair health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 7.609</a:t>
                      </a:r>
                      <a:endParaRPr lang="en-US" sz="1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0.1759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Bad and very bad health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71.979</a:t>
                      </a:r>
                      <a:endParaRPr lang="en-US" sz="1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&lt;.0001</a:t>
                      </a:r>
                      <a:endParaRPr 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Ellipse 5"/>
          <p:cNvSpPr/>
          <p:nvPr/>
        </p:nvSpPr>
        <p:spPr bwMode="auto">
          <a:xfrm>
            <a:off x="6228184" y="2348880"/>
            <a:ext cx="1872208" cy="43204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49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3400" y="1340768"/>
            <a:ext cx="8382000" cy="5060032"/>
          </a:xfrm>
        </p:spPr>
        <p:txBody>
          <a:bodyPr/>
          <a:lstStyle/>
          <a:p>
            <a:r>
              <a:rPr lang="en-US" sz="1800" dirty="0"/>
              <a:t>When there is no filtering of the GALI question only a small percentage (2 percent) of the respondents who do not suffer from chronic illness or condition report that they have limitations in activities because of health issues. 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/>
              <a:t>F</a:t>
            </a:r>
            <a:r>
              <a:rPr lang="en-US" sz="1800" dirty="0" smtClean="0"/>
              <a:t>iltering </a:t>
            </a:r>
            <a:r>
              <a:rPr lang="en-US" sz="1800" dirty="0"/>
              <a:t>of the GALI question has a significant importance for the likelihood of having limitations in activities because of health issues. 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/>
              <a:t>T</a:t>
            </a:r>
            <a:r>
              <a:rPr lang="en-US" sz="1800" dirty="0" smtClean="0"/>
              <a:t>he </a:t>
            </a:r>
            <a:r>
              <a:rPr lang="en-US" sz="1800" dirty="0"/>
              <a:t>different question formulations in itself did not have a significant </a:t>
            </a:r>
            <a:r>
              <a:rPr lang="en-US" sz="1800" dirty="0" smtClean="0"/>
              <a:t>impact (.95) </a:t>
            </a:r>
            <a:r>
              <a:rPr lang="en-US" sz="1800" dirty="0"/>
              <a:t>on the probability to have limitations because of health issues. 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If </a:t>
            </a:r>
            <a:r>
              <a:rPr lang="en-US" sz="1800" dirty="0"/>
              <a:t>the GALI questions are asked without </a:t>
            </a:r>
            <a:r>
              <a:rPr lang="en-US" sz="1800" dirty="0" smtClean="0"/>
              <a:t>filtering, </a:t>
            </a:r>
            <a:r>
              <a:rPr lang="en-US" sz="1800" dirty="0"/>
              <a:t>this analysis indicate that the share with limitations will be slightly </a:t>
            </a:r>
            <a:r>
              <a:rPr lang="en-US" sz="1800" dirty="0" smtClean="0"/>
              <a:t>higher compared to now.</a:t>
            </a:r>
          </a:p>
          <a:p>
            <a:endParaRPr lang="en-US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40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Statistics on Income and Living Conditions (EU-SILC) </a:t>
            </a:r>
          </a:p>
          <a:p>
            <a:r>
              <a:rPr lang="en-US" dirty="0" smtClean="0"/>
              <a:t>Seven health-related variables.</a:t>
            </a:r>
          </a:p>
          <a:p>
            <a:endParaRPr lang="en-US" dirty="0" smtClean="0"/>
          </a:p>
          <a:p>
            <a:r>
              <a:rPr lang="en-US" dirty="0" smtClean="0"/>
              <a:t>Limitations in activities because of health issues (GALI)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GALI indicator consists of the following four concepts: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) being limited </a:t>
            </a:r>
          </a:p>
          <a:p>
            <a:pPr marL="0" indent="0">
              <a:buNone/>
            </a:pPr>
            <a:r>
              <a:rPr lang="en-US" dirty="0" smtClean="0"/>
              <a:t>	ii) in activities people usually do</a:t>
            </a:r>
          </a:p>
          <a:p>
            <a:pPr marL="0" indent="0">
              <a:buNone/>
            </a:pPr>
            <a:r>
              <a:rPr lang="en-US" dirty="0" smtClean="0"/>
              <a:t>	iii) because of health problems and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iiii</a:t>
            </a:r>
            <a:r>
              <a:rPr lang="en-US" dirty="0" smtClean="0"/>
              <a:t>) for at least the past 6 months.</a:t>
            </a:r>
          </a:p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27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GALI in The Norwegian EU-SILC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health questions related to the GALI indicator have been divided in several </a:t>
            </a:r>
            <a:r>
              <a:rPr lang="en-US" dirty="0" smtClean="0"/>
              <a:t>questions (since 2003)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of the question on health problems and chronic conditions as a screening question to the GALI questions.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Only </a:t>
            </a:r>
            <a:r>
              <a:rPr lang="en-US" dirty="0"/>
              <a:t>respondents who state that they have long term health problems or disabilities will get the follow-up question on limitations in activities people usually do.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28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 wording of the GALI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at least the past 6 months, to what extent have you been limited because of a health problem in activities people usually do? Would you say you have been…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Severely </a:t>
            </a:r>
            <a:r>
              <a:rPr lang="en-US" dirty="0"/>
              <a:t>limited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Limited </a:t>
            </a:r>
            <a:r>
              <a:rPr lang="en-US" dirty="0"/>
              <a:t>but not severely, or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Not </a:t>
            </a:r>
            <a:r>
              <a:rPr lang="en-US" dirty="0"/>
              <a:t>limited at all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en-US" dirty="0"/>
              <a:t>In developing the GALI instrument it has been recommended that the question should not be preceded by a screening question on health problems to avoid selection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33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screening of GALI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3400" y="1628800"/>
            <a:ext cx="8382000" cy="4896544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ork </a:t>
            </a:r>
            <a:r>
              <a:rPr lang="en-US" dirty="0"/>
              <a:t>done in the EU regarding harmonization of health </a:t>
            </a:r>
            <a:r>
              <a:rPr lang="en-US" dirty="0" smtClean="0"/>
              <a:t>variables (between surveys and countries)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line with this there was conducted </a:t>
            </a:r>
            <a:r>
              <a:rPr lang="en-US" dirty="0"/>
              <a:t>an experiment in the data collection in the 2011 operation of the Norwegian </a:t>
            </a:r>
            <a:r>
              <a:rPr lang="en-US" dirty="0" smtClean="0"/>
              <a:t>SILC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To test the effect of screening leading up to the GALI question the sample was divided in two groups, an experimental group and a control group. </a:t>
            </a:r>
            <a:endParaRPr lang="en-US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26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67544" y="476672"/>
            <a:ext cx="4040188" cy="648072"/>
          </a:xfrm>
        </p:spPr>
        <p:txBody>
          <a:bodyPr/>
          <a:lstStyle/>
          <a:p>
            <a:r>
              <a:rPr lang="en-US" dirty="0" smtClean="0"/>
              <a:t>Control group		</a:t>
            </a:r>
            <a:endParaRPr lang="en-US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6183" y="1484784"/>
            <a:ext cx="4040188" cy="4641379"/>
          </a:xfrm>
        </p:spPr>
        <p:txBody>
          <a:bodyPr/>
          <a:lstStyle/>
          <a:p>
            <a:r>
              <a:rPr lang="en-US" dirty="0" smtClean="0"/>
              <a:t>Filtering of the GALI questions</a:t>
            </a:r>
          </a:p>
          <a:p>
            <a:pPr>
              <a:spcAft>
                <a:spcPts val="1600"/>
              </a:spcAft>
            </a:pPr>
            <a:r>
              <a:rPr lang="en-US" dirty="0" smtClean="0"/>
              <a:t>Only the respondents who suffered from chronic health problems where exposed to the GALI questions (42 %)</a:t>
            </a:r>
          </a:p>
          <a:p>
            <a:endParaRPr lang="en-US" dirty="0" smtClean="0"/>
          </a:p>
          <a:p>
            <a:r>
              <a:rPr lang="en-US" dirty="0" smtClean="0"/>
              <a:t>Old sample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Objective question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4008" y="476672"/>
            <a:ext cx="4041775" cy="648072"/>
          </a:xfrm>
        </p:spPr>
        <p:txBody>
          <a:bodyPr/>
          <a:lstStyle/>
          <a:p>
            <a:r>
              <a:rPr lang="en-US" dirty="0" smtClean="0"/>
              <a:t>Experimental group</a:t>
            </a:r>
            <a:endParaRPr lang="en-US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4008" y="1484784"/>
            <a:ext cx="4041775" cy="4641379"/>
          </a:xfrm>
        </p:spPr>
        <p:txBody>
          <a:bodyPr/>
          <a:lstStyle/>
          <a:p>
            <a:r>
              <a:rPr lang="en-US" dirty="0" smtClean="0"/>
              <a:t>No filtering of The GALI questions</a:t>
            </a:r>
          </a:p>
          <a:p>
            <a:r>
              <a:rPr lang="en-US" dirty="0" smtClean="0"/>
              <a:t>All the respondents exposed to GALI questions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New sample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Subjective </a:t>
            </a:r>
            <a:r>
              <a:rPr lang="en-US" dirty="0"/>
              <a:t>question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EF9-2E8E-44F8-80BE-6D2439C9BA0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67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382000" cy="362744"/>
          </a:xfrm>
        </p:spPr>
        <p:txBody>
          <a:bodyPr/>
          <a:lstStyle/>
          <a:p>
            <a:r>
              <a:rPr lang="en-US" sz="1600" dirty="0"/>
              <a:t>Net samples by different background characteristics. </a:t>
            </a:r>
            <a:r>
              <a:rPr lang="en-US" sz="1600" dirty="0" smtClean="0"/>
              <a:t>EU-SILC Norway 2011</a:t>
            </a:r>
            <a:r>
              <a:rPr lang="en-US" sz="1600" dirty="0"/>
              <a:t>. Percent</a:t>
            </a: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912553"/>
              </p:ext>
            </p:extLst>
          </p:nvPr>
        </p:nvGraphicFramePr>
        <p:xfrm>
          <a:off x="395536" y="1268760"/>
          <a:ext cx="8382000" cy="500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53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382000" cy="362744"/>
          </a:xfrm>
        </p:spPr>
        <p:txBody>
          <a:bodyPr/>
          <a:lstStyle/>
          <a:p>
            <a:r>
              <a:rPr lang="en-US" sz="1600" dirty="0"/>
              <a:t>Limitations in activities because of health problems. </a:t>
            </a:r>
            <a:r>
              <a:rPr lang="en-US" sz="1600" dirty="0" smtClean="0"/>
              <a:t>EU-SILC Norway 2011</a:t>
            </a:r>
            <a:r>
              <a:rPr lang="en-US" sz="1600" dirty="0"/>
              <a:t>. Percent</a:t>
            </a: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264102"/>
              </p:ext>
            </p:extLst>
          </p:nvPr>
        </p:nvGraphicFramePr>
        <p:xfrm>
          <a:off x="533400" y="1196752"/>
          <a:ext cx="8382000" cy="520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7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382000" cy="290736"/>
          </a:xfrm>
        </p:spPr>
        <p:txBody>
          <a:bodyPr/>
          <a:lstStyle/>
          <a:p>
            <a:r>
              <a:rPr lang="en-US" sz="1600" dirty="0"/>
              <a:t>Experimental group. </a:t>
            </a:r>
            <a:r>
              <a:rPr lang="en-US" sz="1600" dirty="0" smtClean="0"/>
              <a:t>EU-SILC Norway 2011</a:t>
            </a:r>
            <a:r>
              <a:rPr lang="en-US" sz="1600" dirty="0"/>
              <a:t>. Percent</a:t>
            </a: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221310"/>
              </p:ext>
            </p:extLst>
          </p:nvPr>
        </p:nvGraphicFramePr>
        <p:xfrm>
          <a:off x="539552" y="1052737"/>
          <a:ext cx="5472608" cy="2463917"/>
        </p:xfrm>
        <a:graphic>
          <a:graphicData uri="http://schemas.openxmlformats.org/drawingml/2006/table">
            <a:tbl>
              <a:tblPr firstRow="1" firstCol="1">
                <a:tableStyleId>{7DF18680-E054-41AD-8BC1-D1AEF772440D}</a:tableStyleId>
              </a:tblPr>
              <a:tblGrid>
                <a:gridCol w="1368152"/>
                <a:gridCol w="504056"/>
                <a:gridCol w="2232248"/>
                <a:gridCol w="1368152"/>
              </a:tblGrid>
              <a:tr h="696077">
                <a:tc rowSpan="2"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Limitations in activities because of health problems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0026">
                <a:tc gridSpan="2"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</a:tr>
              <a:tr h="696077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Suffer from any chronic illness or condition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 anchor="ctr"/>
                </a:tc>
              </a:tr>
              <a:tr h="69607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7" name="Plassholder for innhol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8247684"/>
              </p:ext>
            </p:extLst>
          </p:nvPr>
        </p:nvGraphicFramePr>
        <p:xfrm>
          <a:off x="494687" y="4077072"/>
          <a:ext cx="5472608" cy="2468853"/>
        </p:xfrm>
        <a:graphic>
          <a:graphicData uri="http://schemas.openxmlformats.org/drawingml/2006/table">
            <a:tbl>
              <a:tblPr firstRow="1" firstCol="1">
                <a:tableStyleId>{7DF18680-E054-41AD-8BC1-D1AEF772440D}</a:tableStyleId>
              </a:tblPr>
              <a:tblGrid>
                <a:gridCol w="1368152"/>
                <a:gridCol w="476913"/>
                <a:gridCol w="2259391"/>
                <a:gridCol w="1368152"/>
              </a:tblGrid>
              <a:tr h="696077">
                <a:tc rowSpan="2"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Limitations in activities because of health problems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9736">
                <a:tc gridSpan="2"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</a:tr>
              <a:tr h="696077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Suffer from any chronic illness or condition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</a:tr>
              <a:tr h="69607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ittel 1"/>
          <p:cNvSpPr txBox="1">
            <a:spLocks/>
          </p:cNvSpPr>
          <p:nvPr/>
        </p:nvSpPr>
        <p:spPr bwMode="auto">
          <a:xfrm>
            <a:off x="467544" y="3645024"/>
            <a:ext cx="8382000" cy="290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sz="1600" kern="0" dirty="0" smtClean="0"/>
              <a:t>Control group. EU-SILC Norway 2011. Percent</a:t>
            </a:r>
            <a:endParaRPr lang="en-US" sz="1600" kern="0" dirty="0"/>
          </a:p>
        </p:txBody>
      </p:sp>
      <p:sp>
        <p:nvSpPr>
          <p:cNvPr id="9" name="Ellipse 8"/>
          <p:cNvSpPr/>
          <p:nvPr/>
        </p:nvSpPr>
        <p:spPr bwMode="auto">
          <a:xfrm>
            <a:off x="3059832" y="2924944"/>
            <a:ext cx="1008112" cy="43204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41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SSB-engelsk">
  <a:themeElements>
    <a:clrScheme name="Standard utforming 9">
      <a:dk1>
        <a:srgbClr val="003399"/>
      </a:dk1>
      <a:lt1>
        <a:srgbClr val="FFFFFF"/>
      </a:lt1>
      <a:dk2>
        <a:srgbClr val="000000"/>
      </a:dk2>
      <a:lt2>
        <a:srgbClr val="B2B2B2"/>
      </a:lt2>
      <a:accent1>
        <a:srgbClr val="003399"/>
      </a:accent1>
      <a:accent2>
        <a:srgbClr val="008080"/>
      </a:accent2>
      <a:accent3>
        <a:srgbClr val="FFFFFF"/>
      </a:accent3>
      <a:accent4>
        <a:srgbClr val="002A82"/>
      </a:accent4>
      <a:accent5>
        <a:srgbClr val="AAADCA"/>
      </a:accent5>
      <a:accent6>
        <a:srgbClr val="007373"/>
      </a:accent6>
      <a:hlink>
        <a:srgbClr val="CC0000"/>
      </a:hlink>
      <a:folHlink>
        <a:srgbClr val="FF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0099"/>
        </a:dk1>
        <a:lt1>
          <a:srgbClr val="FFFFFF"/>
        </a:lt1>
        <a:dk2>
          <a:srgbClr val="000000"/>
        </a:dk2>
        <a:lt2>
          <a:srgbClr val="B2B2B2"/>
        </a:lt2>
        <a:accent1>
          <a:srgbClr val="FF9900"/>
        </a:accent1>
        <a:accent2>
          <a:srgbClr val="008080"/>
        </a:accent2>
        <a:accent3>
          <a:srgbClr val="FFFFFF"/>
        </a:accent3>
        <a:accent4>
          <a:srgbClr val="000082"/>
        </a:accent4>
        <a:accent5>
          <a:srgbClr val="FFCAAA"/>
        </a:accent5>
        <a:accent6>
          <a:srgbClr val="007373"/>
        </a:accent6>
        <a:hlink>
          <a:srgbClr val="FF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003399"/>
        </a:dk1>
        <a:lt1>
          <a:srgbClr val="FFFFFF"/>
        </a:lt1>
        <a:dk2>
          <a:srgbClr val="000000"/>
        </a:dk2>
        <a:lt2>
          <a:srgbClr val="B2B2B2"/>
        </a:lt2>
        <a:accent1>
          <a:srgbClr val="003399"/>
        </a:accent1>
        <a:accent2>
          <a:srgbClr val="008080"/>
        </a:accent2>
        <a:accent3>
          <a:srgbClr val="FFFFFF"/>
        </a:accent3>
        <a:accent4>
          <a:srgbClr val="002A82"/>
        </a:accent4>
        <a:accent5>
          <a:srgbClr val="AAADCA"/>
        </a:accent5>
        <a:accent6>
          <a:srgbClr val="00737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SSB-engelsk</Template>
  <TotalTime>3082</TotalTime>
  <Pages>1</Pages>
  <Words>814</Words>
  <Application>Microsoft Office PowerPoint</Application>
  <PresentationFormat>Transparent</PresentationFormat>
  <Paragraphs>170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SSB-engelsk</vt:lpstr>
      <vt:lpstr>Effect of filters in health related questions </vt:lpstr>
      <vt:lpstr>Background</vt:lpstr>
      <vt:lpstr>GALI in The Norwegian EU-SILC</vt:lpstr>
      <vt:lpstr>The standard wording of the GALI </vt:lpstr>
      <vt:lpstr>Testing screening of GALI</vt:lpstr>
      <vt:lpstr>PowerPoint-presentasjon</vt:lpstr>
      <vt:lpstr>Net samples by different background characteristics. EU-SILC Norway 2011. Percent</vt:lpstr>
      <vt:lpstr>Limitations in activities because of health problems. EU-SILC Norway 2011. Percent</vt:lpstr>
      <vt:lpstr>Experimental group. EU-SILC Norway 2011. Percent</vt:lpstr>
      <vt:lpstr>Correlation between whether you have limitations in activities because of health problems and various background factors. Logistic regression. Odds ratios. EU-SILC Norway 2011.  N = 4 687</vt:lpstr>
      <vt:lpstr>Correlation between whether you have limitations in activities because of health problems and various background factors. Logistic regression. Odds ratios. EU-SILC Norway 2011.  N = 4 678</vt:lpstr>
      <vt:lpstr>Concluding remarks</vt:lpstr>
    </vt:vector>
  </TitlesOfParts>
  <Company>SSB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og filters in Health related questions</dc:title>
  <dc:creator>Thorsen, Lotte Rustad</dc:creator>
  <cp:lastModifiedBy>Thorsen, Lotte Rustad</cp:lastModifiedBy>
  <cp:revision>43</cp:revision>
  <cp:lastPrinted>2014-05-27T08:57:25Z</cp:lastPrinted>
  <dcterms:created xsi:type="dcterms:W3CDTF">2014-05-13T13:20:08Z</dcterms:created>
  <dcterms:modified xsi:type="dcterms:W3CDTF">2014-05-30T10:39:08Z</dcterms:modified>
</cp:coreProperties>
</file>