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9" r:id="rId1"/>
    <p:sldMasterId id="2147483671" r:id="rId2"/>
  </p:sldMasterIdLst>
  <p:notesMasterIdLst>
    <p:notesMasterId r:id="rId17"/>
  </p:notesMasterIdLst>
  <p:handoutMasterIdLst>
    <p:handoutMasterId r:id="rId18"/>
  </p:handoutMasterIdLst>
  <p:sldIdLst>
    <p:sldId id="256" r:id="rId3"/>
    <p:sldId id="298" r:id="rId4"/>
    <p:sldId id="340" r:id="rId5"/>
    <p:sldId id="366" r:id="rId6"/>
    <p:sldId id="365" r:id="rId7"/>
    <p:sldId id="363" r:id="rId8"/>
    <p:sldId id="368" r:id="rId9"/>
    <p:sldId id="367" r:id="rId10"/>
    <p:sldId id="369" r:id="rId11"/>
    <p:sldId id="370" r:id="rId12"/>
    <p:sldId id="371" r:id="rId13"/>
    <p:sldId id="373" r:id="rId14"/>
    <p:sldId id="374" r:id="rId15"/>
    <p:sldId id="351" r:id="rId16"/>
  </p:sldIdLst>
  <p:sldSz cx="9144000" cy="6858000" type="screen4x3"/>
  <p:notesSz cx="6735763" cy="9866313"/>
  <p:defaultTextStyle>
    <a:defPPr>
      <a:defRPr lang="ja-JP"/>
    </a:defPPr>
    <a:lvl1pPr algn="l" rtl="0" fontAlgn="base">
      <a:lnSpc>
        <a:spcPct val="90000"/>
      </a:lnSpc>
      <a:spcBef>
        <a:spcPct val="20000"/>
      </a:spcBef>
      <a:spcAft>
        <a:spcPct val="0"/>
      </a:spcAft>
      <a:buClr>
        <a:schemeClr val="bg2"/>
      </a:buClr>
      <a:buSzPct val="75000"/>
      <a:buFont typeface="Wingdings" pitchFamily="2" charset="2"/>
      <a:buChar char="n"/>
      <a:defRPr kumimoji="1" sz="2000" kern="1200">
        <a:solidFill>
          <a:schemeClr val="tx1"/>
        </a:solidFill>
        <a:latin typeface="Tahoma" pitchFamily="34" charset="0"/>
        <a:ea typeface="HG丸ｺﾞｼｯｸM-PRO" pitchFamily="49" charset="-128"/>
        <a:cs typeface="+mn-cs"/>
      </a:defRPr>
    </a:lvl1pPr>
    <a:lvl2pPr marL="457200" algn="l" rtl="0" fontAlgn="base">
      <a:lnSpc>
        <a:spcPct val="90000"/>
      </a:lnSpc>
      <a:spcBef>
        <a:spcPct val="20000"/>
      </a:spcBef>
      <a:spcAft>
        <a:spcPct val="0"/>
      </a:spcAft>
      <a:buClr>
        <a:schemeClr val="bg2"/>
      </a:buClr>
      <a:buSzPct val="75000"/>
      <a:buFont typeface="Wingdings" pitchFamily="2" charset="2"/>
      <a:buChar char="n"/>
      <a:defRPr kumimoji="1" sz="2000" kern="1200">
        <a:solidFill>
          <a:schemeClr val="tx1"/>
        </a:solidFill>
        <a:latin typeface="Tahoma" pitchFamily="34" charset="0"/>
        <a:ea typeface="HG丸ｺﾞｼｯｸM-PRO" pitchFamily="49" charset="-128"/>
        <a:cs typeface="+mn-cs"/>
      </a:defRPr>
    </a:lvl2pPr>
    <a:lvl3pPr marL="914400" algn="l" rtl="0" fontAlgn="base">
      <a:lnSpc>
        <a:spcPct val="90000"/>
      </a:lnSpc>
      <a:spcBef>
        <a:spcPct val="20000"/>
      </a:spcBef>
      <a:spcAft>
        <a:spcPct val="0"/>
      </a:spcAft>
      <a:buClr>
        <a:schemeClr val="bg2"/>
      </a:buClr>
      <a:buSzPct val="75000"/>
      <a:buFont typeface="Wingdings" pitchFamily="2" charset="2"/>
      <a:buChar char="n"/>
      <a:defRPr kumimoji="1" sz="2000" kern="1200">
        <a:solidFill>
          <a:schemeClr val="tx1"/>
        </a:solidFill>
        <a:latin typeface="Tahoma" pitchFamily="34" charset="0"/>
        <a:ea typeface="HG丸ｺﾞｼｯｸM-PRO" pitchFamily="49" charset="-128"/>
        <a:cs typeface="+mn-cs"/>
      </a:defRPr>
    </a:lvl3pPr>
    <a:lvl4pPr marL="1371600" algn="l" rtl="0" fontAlgn="base">
      <a:lnSpc>
        <a:spcPct val="90000"/>
      </a:lnSpc>
      <a:spcBef>
        <a:spcPct val="20000"/>
      </a:spcBef>
      <a:spcAft>
        <a:spcPct val="0"/>
      </a:spcAft>
      <a:buClr>
        <a:schemeClr val="bg2"/>
      </a:buClr>
      <a:buSzPct val="75000"/>
      <a:buFont typeface="Wingdings" pitchFamily="2" charset="2"/>
      <a:buChar char="n"/>
      <a:defRPr kumimoji="1" sz="2000" kern="1200">
        <a:solidFill>
          <a:schemeClr val="tx1"/>
        </a:solidFill>
        <a:latin typeface="Tahoma" pitchFamily="34" charset="0"/>
        <a:ea typeface="HG丸ｺﾞｼｯｸM-PRO" pitchFamily="49" charset="-128"/>
        <a:cs typeface="+mn-cs"/>
      </a:defRPr>
    </a:lvl4pPr>
    <a:lvl5pPr marL="1828800" algn="l" rtl="0" fontAlgn="base">
      <a:lnSpc>
        <a:spcPct val="90000"/>
      </a:lnSpc>
      <a:spcBef>
        <a:spcPct val="20000"/>
      </a:spcBef>
      <a:spcAft>
        <a:spcPct val="0"/>
      </a:spcAft>
      <a:buClr>
        <a:schemeClr val="bg2"/>
      </a:buClr>
      <a:buSzPct val="75000"/>
      <a:buFont typeface="Wingdings" pitchFamily="2" charset="2"/>
      <a:buChar char="n"/>
      <a:defRPr kumimoji="1" sz="2000" kern="1200">
        <a:solidFill>
          <a:schemeClr val="tx1"/>
        </a:solidFill>
        <a:latin typeface="Tahoma" pitchFamily="34" charset="0"/>
        <a:ea typeface="HG丸ｺﾞｼｯｸM-PRO" pitchFamily="49" charset="-128"/>
        <a:cs typeface="+mn-cs"/>
      </a:defRPr>
    </a:lvl5pPr>
    <a:lvl6pPr marL="2286000" algn="l" defTabSz="914400" rtl="0" eaLnBrk="1" latinLnBrk="0" hangingPunct="1">
      <a:defRPr kumimoji="1" sz="2000" kern="1200">
        <a:solidFill>
          <a:schemeClr val="tx1"/>
        </a:solidFill>
        <a:latin typeface="Tahoma" pitchFamily="34" charset="0"/>
        <a:ea typeface="HG丸ｺﾞｼｯｸM-PRO" pitchFamily="49" charset="-128"/>
        <a:cs typeface="+mn-cs"/>
      </a:defRPr>
    </a:lvl6pPr>
    <a:lvl7pPr marL="2743200" algn="l" defTabSz="914400" rtl="0" eaLnBrk="1" latinLnBrk="0" hangingPunct="1">
      <a:defRPr kumimoji="1" sz="2000" kern="1200">
        <a:solidFill>
          <a:schemeClr val="tx1"/>
        </a:solidFill>
        <a:latin typeface="Tahoma" pitchFamily="34" charset="0"/>
        <a:ea typeface="HG丸ｺﾞｼｯｸM-PRO" pitchFamily="49" charset="-128"/>
        <a:cs typeface="+mn-cs"/>
      </a:defRPr>
    </a:lvl7pPr>
    <a:lvl8pPr marL="3200400" algn="l" defTabSz="914400" rtl="0" eaLnBrk="1" latinLnBrk="0" hangingPunct="1">
      <a:defRPr kumimoji="1" sz="2000" kern="1200">
        <a:solidFill>
          <a:schemeClr val="tx1"/>
        </a:solidFill>
        <a:latin typeface="Tahoma" pitchFamily="34" charset="0"/>
        <a:ea typeface="HG丸ｺﾞｼｯｸM-PRO" pitchFamily="49" charset="-128"/>
        <a:cs typeface="+mn-cs"/>
      </a:defRPr>
    </a:lvl8pPr>
    <a:lvl9pPr marL="3657600" algn="l" defTabSz="914400" rtl="0" eaLnBrk="1" latinLnBrk="0" hangingPunct="1">
      <a:defRPr kumimoji="1" sz="2000" kern="1200">
        <a:solidFill>
          <a:schemeClr val="tx1"/>
        </a:solidFill>
        <a:latin typeface="Tahoma" pitchFamily="34" charset="0"/>
        <a:ea typeface="HG丸ｺﾞｼｯｸM-PRO"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7" autoAdjust="0"/>
    <p:restoredTop sz="93085" autoAdjust="0"/>
  </p:normalViewPr>
  <p:slideViewPr>
    <p:cSldViewPr snapToGrid="0">
      <p:cViewPr>
        <p:scale>
          <a:sx n="73" d="100"/>
          <a:sy n="73" d="100"/>
        </p:scale>
        <p:origin x="-150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68" y="1002"/>
      </p:cViewPr>
      <p:guideLst>
        <p:guide orient="horz" pos="3108"/>
        <p:guide pos="2122"/>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ea typeface="ＭＳ Ｐゴシック" pitchFamily="50" charset="-128"/>
              </a:defRPr>
            </a:lvl1pPr>
          </a:lstStyle>
          <a:p>
            <a:pPr>
              <a:defRPr/>
            </a:pPr>
            <a:endParaRPr lang="en-US" altLang="ja-JP"/>
          </a:p>
        </p:txBody>
      </p:sp>
      <p:sp>
        <p:nvSpPr>
          <p:cNvPr id="14848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ea typeface="ＭＳ Ｐゴシック" pitchFamily="50" charset="-128"/>
              </a:defRPr>
            </a:lvl1pPr>
          </a:lstStyle>
          <a:p>
            <a:pPr>
              <a:defRPr/>
            </a:pPr>
            <a:fld id="{415CC70C-977F-4464-9E3F-C089D7EAABBC}" type="datetime1">
              <a:rPr lang="ja-JP" altLang="en-US"/>
              <a:pPr>
                <a:defRPr/>
              </a:pPr>
              <a:t>2014/5/29</a:t>
            </a:fld>
            <a:endParaRPr lang="en-US" altLang="ja-JP"/>
          </a:p>
        </p:txBody>
      </p:sp>
      <p:sp>
        <p:nvSpPr>
          <p:cNvPr id="148484"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ea typeface="ＭＳ Ｐゴシック" pitchFamily="50" charset="-128"/>
              </a:defRPr>
            </a:lvl1pPr>
          </a:lstStyle>
          <a:p>
            <a:pPr>
              <a:defRPr/>
            </a:pPr>
            <a:endParaRPr lang="en-US" altLang="ja-JP"/>
          </a:p>
        </p:txBody>
      </p:sp>
      <p:sp>
        <p:nvSpPr>
          <p:cNvPr id="148485"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ea typeface="ＭＳ Ｐゴシック" pitchFamily="50" charset="-128"/>
              </a:defRPr>
            </a:lvl1pPr>
          </a:lstStyle>
          <a:p>
            <a:pPr>
              <a:defRPr/>
            </a:pPr>
            <a:fld id="{9D6242DE-D10A-4BEC-985D-A5E1ABF2A1DD}"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ea typeface="ＭＳ Ｐゴシック" pitchFamily="50" charset="-128"/>
              </a:defRPr>
            </a:lvl1pPr>
          </a:lstStyle>
          <a:p>
            <a:pPr>
              <a:defRPr/>
            </a:pPr>
            <a:endParaRPr lang="en-US" altLang="ja-JP"/>
          </a:p>
        </p:txBody>
      </p:sp>
      <p:sp>
        <p:nvSpPr>
          <p:cNvPr id="9728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ea typeface="ＭＳ Ｐゴシック" pitchFamily="50" charset="-128"/>
              </a:defRPr>
            </a:lvl1pPr>
          </a:lstStyle>
          <a:p>
            <a:pPr>
              <a:defRPr/>
            </a:pPr>
            <a:fld id="{CF7C1976-B76E-43D9-BE06-14034564DDE0}" type="datetime1">
              <a:rPr lang="ja-JP" altLang="en-US"/>
              <a:pPr>
                <a:defRPr/>
              </a:pPr>
              <a:t>2014/5/29</a:t>
            </a:fld>
            <a:endParaRPr lang="en-US" altLang="ja-JP"/>
          </a:p>
        </p:txBody>
      </p:sp>
      <p:sp>
        <p:nvSpPr>
          <p:cNvPr id="13316" name="Rectangle 4"/>
          <p:cNvSpPr>
            <a:spLocks noGrp="1" noRot="1" noChangeAspect="1" noChangeArrowheads="1" noTextEdit="1"/>
          </p:cNvSpPr>
          <p:nvPr>
            <p:ph type="sldImg" idx="2"/>
          </p:nvPr>
        </p:nvSpPr>
        <p:spPr bwMode="auto">
          <a:xfrm>
            <a:off x="901700" y="739775"/>
            <a:ext cx="4935538" cy="370205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9728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ea typeface="ＭＳ Ｐゴシック" pitchFamily="50" charset="-128"/>
              </a:defRPr>
            </a:lvl1pPr>
          </a:lstStyle>
          <a:p>
            <a:pPr>
              <a:defRPr/>
            </a:pPr>
            <a:endParaRPr lang="en-US" altLang="ja-JP"/>
          </a:p>
        </p:txBody>
      </p:sp>
      <p:sp>
        <p:nvSpPr>
          <p:cNvPr id="9728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ea typeface="ＭＳ Ｐゴシック" pitchFamily="50" charset="-128"/>
              </a:defRPr>
            </a:lvl1pPr>
          </a:lstStyle>
          <a:p>
            <a:pPr>
              <a:defRPr/>
            </a:pPr>
            <a:fld id="{9C6FB5DD-F8FD-4CF5-9FA0-3C40FF85F40F}"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F6824231-D193-4BEA-B0BB-3579E036EFCC}" type="slidenum">
              <a:rPr lang="en-US" altLang="ja-JP" smtClean="0"/>
              <a:pPr/>
              <a:t>0</a:t>
            </a:fld>
            <a:endParaRPr lang="en-US" altLang="ja-JP" smtClean="0"/>
          </a:p>
        </p:txBody>
      </p:sp>
      <p:sp>
        <p:nvSpPr>
          <p:cNvPr id="14339" name="Rectangle 2"/>
          <p:cNvSpPr>
            <a:spLocks noGrp="1" noRot="1" noChangeAspect="1" noChangeArrowheads="1" noTextEdit="1"/>
          </p:cNvSpPr>
          <p:nvPr>
            <p:ph type="sldImg"/>
          </p:nvPr>
        </p:nvSpPr>
        <p:spPr>
          <a:ln/>
        </p:spPr>
      </p:sp>
      <p:sp>
        <p:nvSpPr>
          <p:cNvPr id="14340" name="Rectangle 4"/>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9</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10</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11</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12</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13</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DADC9ED-C5A9-4BB9-8DC5-1C28855275CB}" type="slidenum">
              <a:rPr lang="en-US" altLang="ja-JP" smtClean="0"/>
              <a:pPr/>
              <a:t>1</a:t>
            </a:fld>
            <a:endParaRPr lang="en-US" altLang="ja-JP" smtClean="0"/>
          </a:p>
        </p:txBody>
      </p:sp>
      <p:sp>
        <p:nvSpPr>
          <p:cNvPr id="15363" name="Rectangle 2"/>
          <p:cNvSpPr>
            <a:spLocks noGrp="1" noRot="1" noChangeAspect="1" noChangeArrowheads="1" noTextEdit="1"/>
          </p:cNvSpPr>
          <p:nvPr>
            <p:ph type="sldImg"/>
          </p:nvPr>
        </p:nvSpPr>
        <p:spPr>
          <a:ln/>
        </p:spPr>
      </p:sp>
      <p:sp>
        <p:nvSpPr>
          <p:cNvPr id="15364" name="Rectangle 4"/>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D325D5C-1FE2-4C57-8522-B037C5F85E52}" type="slidenum">
              <a:rPr lang="en-US" altLang="ja-JP" smtClean="0"/>
              <a:pPr/>
              <a:t>2</a:t>
            </a:fld>
            <a:endParaRPr lang="en-US" altLang="ja-JP"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D325D5C-1FE2-4C57-8522-B037C5F85E52}" type="slidenum">
              <a:rPr lang="en-US" altLang="ja-JP" smtClean="0"/>
              <a:pPr/>
              <a:t>3</a:t>
            </a:fld>
            <a:endParaRPr lang="en-US" altLang="ja-JP"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D325D5C-1FE2-4C57-8522-B037C5F85E52}" type="slidenum">
              <a:rPr lang="en-US" altLang="ja-JP" smtClean="0"/>
              <a:pPr/>
              <a:t>4</a:t>
            </a:fld>
            <a:endParaRPr lang="en-US" altLang="ja-JP"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5</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6</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7</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4FCC41D-378F-4CD7-8884-D94494A452A6}" type="slidenum">
              <a:rPr lang="en-US" altLang="ja-JP" smtClean="0"/>
              <a:pPr/>
              <a:t>8</a:t>
            </a:fld>
            <a:endParaRPr lang="en-US" altLang="ja-JP"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673100" y="4686300"/>
            <a:ext cx="5389563" cy="4640263"/>
          </a:xfrm>
          <a:noFill/>
          <a:ln/>
        </p:spPr>
        <p:txBody>
          <a:bodyPr/>
          <a:lstStyle/>
          <a:p>
            <a:pPr eaLnBrk="1" hangingPunct="1">
              <a:lnSpc>
                <a:spcPct val="80000"/>
              </a:lnSpc>
            </a:pPr>
            <a:endParaRPr lang="ja-JP" altLang="ja-JP" sz="11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grpSp>
      </p:grpSp>
      <p:sp>
        <p:nvSpPr>
          <p:cNvPr id="1761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1761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r>
              <a:rPr lang="ja-JP" altLang="en-US"/>
              <a:t>2006/11/8</a:t>
            </a:r>
            <a:endParaRPr lang="en-US" altLang="ja-JP"/>
          </a:p>
        </p:txBody>
      </p:sp>
      <p:sp>
        <p:nvSpPr>
          <p:cNvPr id="19" name="Rectangle 17"/>
          <p:cNvSpPr>
            <a:spLocks noGrp="1" noChangeArrowheads="1"/>
          </p:cNvSpPr>
          <p:nvPr>
            <p:ph type="ftr" sz="quarter" idx="11"/>
          </p:nvPr>
        </p:nvSpPr>
        <p:spPr/>
        <p:txBody>
          <a:bodyPr/>
          <a:lstStyle>
            <a:lvl1pPr>
              <a:defRPr>
                <a:latin typeface="Arial" charset="0"/>
              </a:defRPr>
            </a:lvl1pPr>
          </a:lstStyle>
          <a:p>
            <a:pPr>
              <a:defRPr/>
            </a:pPr>
            <a:r>
              <a:rPr lang="en-US" altLang="ja-JP"/>
              <a:t>日本銀行</a:t>
            </a:r>
          </a:p>
        </p:txBody>
      </p:sp>
      <p:sp>
        <p:nvSpPr>
          <p:cNvPr id="20" name="Rectangle 18"/>
          <p:cNvSpPr>
            <a:spLocks noGrp="1" noChangeArrowheads="1"/>
          </p:cNvSpPr>
          <p:nvPr>
            <p:ph type="sldNum" sz="quarter" idx="12"/>
          </p:nvPr>
        </p:nvSpPr>
        <p:spPr/>
        <p:txBody>
          <a:bodyPr/>
          <a:lstStyle>
            <a:lvl1pPr>
              <a:defRPr/>
            </a:lvl1pPr>
          </a:lstStyle>
          <a:p>
            <a:pPr>
              <a:defRPr/>
            </a:pPr>
            <a:fld id="{8962B808-6AC3-4E6C-B8B0-7A16CD58A285}"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5" name="Rectangle 3"/>
          <p:cNvSpPr>
            <a:spLocks noGrp="1" noChangeArrowheads="1"/>
          </p:cNvSpPr>
          <p:nvPr>
            <p:ph type="sldNum" sz="quarter" idx="11"/>
          </p:nvPr>
        </p:nvSpPr>
        <p:spPr>
          <a:ln/>
        </p:spPr>
        <p:txBody>
          <a:bodyPr/>
          <a:lstStyle>
            <a:lvl1pPr>
              <a:defRPr/>
            </a:lvl1pPr>
          </a:lstStyle>
          <a:p>
            <a:pPr>
              <a:defRPr/>
            </a:pPr>
            <a:fld id="{E9516BFD-82B0-4144-9CCF-24061173AABD}"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457200"/>
            <a:ext cx="60198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5" name="Rectangle 3"/>
          <p:cNvSpPr>
            <a:spLocks noGrp="1" noChangeArrowheads="1"/>
          </p:cNvSpPr>
          <p:nvPr>
            <p:ph type="sldNum" sz="quarter" idx="11"/>
          </p:nvPr>
        </p:nvSpPr>
        <p:spPr>
          <a:ln/>
        </p:spPr>
        <p:txBody>
          <a:bodyPr/>
          <a:lstStyle>
            <a:lvl1pPr>
              <a:defRPr/>
            </a:lvl1pPr>
          </a:lstStyle>
          <a:p>
            <a:pPr>
              <a:defRPr/>
            </a:pPr>
            <a:fld id="{8A720D58-7C8B-4A79-8593-8B62A1C69949}"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981200"/>
            <a:ext cx="40386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40386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6" name="Rectangle 3"/>
          <p:cNvSpPr>
            <a:spLocks noGrp="1" noChangeArrowheads="1"/>
          </p:cNvSpPr>
          <p:nvPr>
            <p:ph type="sldNum" sz="quarter" idx="11"/>
          </p:nvPr>
        </p:nvSpPr>
        <p:spPr>
          <a:ln/>
        </p:spPr>
        <p:txBody>
          <a:bodyPr/>
          <a:lstStyle>
            <a:lvl1pPr>
              <a:defRPr/>
            </a:lvl1pPr>
          </a:lstStyle>
          <a:p>
            <a:pPr>
              <a:defRPr/>
            </a:pPr>
            <a:fld id="{80FFB93D-8978-45E1-B961-67FD984410E5}"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981200"/>
            <a:ext cx="40386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4038600" cy="18669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000500"/>
            <a:ext cx="4038600" cy="18669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7" name="Rectangle 3"/>
          <p:cNvSpPr>
            <a:spLocks noGrp="1" noChangeArrowheads="1"/>
          </p:cNvSpPr>
          <p:nvPr>
            <p:ph type="sldNum" sz="quarter" idx="11"/>
          </p:nvPr>
        </p:nvSpPr>
        <p:spPr>
          <a:ln/>
        </p:spPr>
        <p:txBody>
          <a:bodyPr/>
          <a:lstStyle>
            <a:lvl1pPr>
              <a:defRPr/>
            </a:lvl1pPr>
          </a:lstStyle>
          <a:p>
            <a:pPr>
              <a:defRPr/>
            </a:pPr>
            <a:fld id="{789104D7-18F2-4B57-83FB-06D09E9C9D91}" type="slidenum">
              <a:rPr lang="en-US" altLang="ja-JP"/>
              <a:pPr>
                <a:defRPr/>
              </a:pPr>
              <a:t>&lt;#&gt;</a:t>
            </a:fld>
            <a:endParaRPr lang="en-US" altLang="ja-JP"/>
          </a:p>
        </p:txBody>
      </p:sp>
      <p:sp>
        <p:nvSpPr>
          <p:cNvPr id="8"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6" name="Rectangle 6"/>
          <p:cNvSpPr>
            <a:spLocks noGrp="1" noChangeArrowheads="1"/>
          </p:cNvSpPr>
          <p:nvPr>
            <p:ph type="sldNum" sz="quarter" idx="12"/>
          </p:nvPr>
        </p:nvSpPr>
        <p:spPr>
          <a:ln/>
        </p:spPr>
        <p:txBody>
          <a:bodyPr/>
          <a:lstStyle>
            <a:lvl1pPr>
              <a:defRPr/>
            </a:lvl1pPr>
          </a:lstStyle>
          <a:p>
            <a:pPr>
              <a:defRPr/>
            </a:pPr>
            <a:fld id="{5BAED2D9-0458-4D4D-B7E3-CE58DF9D51FC}"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6" name="Rectangle 6"/>
          <p:cNvSpPr>
            <a:spLocks noGrp="1" noChangeArrowheads="1"/>
          </p:cNvSpPr>
          <p:nvPr>
            <p:ph type="sldNum" sz="quarter" idx="12"/>
          </p:nvPr>
        </p:nvSpPr>
        <p:spPr>
          <a:ln/>
        </p:spPr>
        <p:txBody>
          <a:bodyPr/>
          <a:lstStyle>
            <a:lvl1pPr>
              <a:defRPr/>
            </a:lvl1pPr>
          </a:lstStyle>
          <a:p>
            <a:pPr>
              <a:defRPr/>
            </a:pPr>
            <a:fld id="{2AEB830C-8725-4CB8-ACFC-6C578239F114}"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6" name="Rectangle 6"/>
          <p:cNvSpPr>
            <a:spLocks noGrp="1" noChangeArrowheads="1"/>
          </p:cNvSpPr>
          <p:nvPr>
            <p:ph type="sldNum" sz="quarter" idx="12"/>
          </p:nvPr>
        </p:nvSpPr>
        <p:spPr>
          <a:ln/>
        </p:spPr>
        <p:txBody>
          <a:bodyPr/>
          <a:lstStyle>
            <a:lvl1pPr>
              <a:defRPr/>
            </a:lvl1pPr>
          </a:lstStyle>
          <a:p>
            <a:pPr>
              <a:defRPr/>
            </a:pPr>
            <a:fld id="{D17AE492-F35C-467D-8AA6-54564C74643A}"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7" name="Rectangle 6"/>
          <p:cNvSpPr>
            <a:spLocks noGrp="1" noChangeArrowheads="1"/>
          </p:cNvSpPr>
          <p:nvPr>
            <p:ph type="sldNum" sz="quarter" idx="12"/>
          </p:nvPr>
        </p:nvSpPr>
        <p:spPr>
          <a:ln/>
        </p:spPr>
        <p:txBody>
          <a:bodyPr/>
          <a:lstStyle>
            <a:lvl1pPr>
              <a:defRPr/>
            </a:lvl1pPr>
          </a:lstStyle>
          <a:p>
            <a:pPr>
              <a:defRPr/>
            </a:pPr>
            <a:fld id="{9A8BA833-5F0D-49E2-B9C4-62ECFE6162CC}"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9" name="Rectangle 6"/>
          <p:cNvSpPr>
            <a:spLocks noGrp="1" noChangeArrowheads="1"/>
          </p:cNvSpPr>
          <p:nvPr>
            <p:ph type="sldNum" sz="quarter" idx="12"/>
          </p:nvPr>
        </p:nvSpPr>
        <p:spPr>
          <a:ln/>
        </p:spPr>
        <p:txBody>
          <a:bodyPr/>
          <a:lstStyle>
            <a:lvl1pPr>
              <a:defRPr/>
            </a:lvl1pPr>
          </a:lstStyle>
          <a:p>
            <a:pPr>
              <a:defRPr/>
            </a:pPr>
            <a:fld id="{ECE9F8C9-3F83-41DE-89AA-7DFBC041FE7C}"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5" name="Rectangle 6"/>
          <p:cNvSpPr>
            <a:spLocks noGrp="1" noChangeArrowheads="1"/>
          </p:cNvSpPr>
          <p:nvPr>
            <p:ph type="sldNum" sz="quarter" idx="12"/>
          </p:nvPr>
        </p:nvSpPr>
        <p:spPr>
          <a:ln/>
        </p:spPr>
        <p:txBody>
          <a:bodyPr/>
          <a:lstStyle>
            <a:lvl1pPr>
              <a:defRPr/>
            </a:lvl1pPr>
          </a:lstStyle>
          <a:p>
            <a:pPr>
              <a:defRPr/>
            </a:pPr>
            <a:fld id="{EBED325A-B04C-4EEF-BAE3-CE312364D152}"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5" name="Rectangle 3"/>
          <p:cNvSpPr>
            <a:spLocks noGrp="1" noChangeArrowheads="1"/>
          </p:cNvSpPr>
          <p:nvPr>
            <p:ph type="sldNum" sz="quarter" idx="11"/>
          </p:nvPr>
        </p:nvSpPr>
        <p:spPr>
          <a:ln/>
        </p:spPr>
        <p:txBody>
          <a:bodyPr/>
          <a:lstStyle>
            <a:lvl1pPr>
              <a:defRPr/>
            </a:lvl1pPr>
          </a:lstStyle>
          <a:p>
            <a:pPr>
              <a:defRPr/>
            </a:pPr>
            <a:fld id="{48E77E17-5F51-40C5-85DB-CBAA226AAB3A}"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4" name="Rectangle 6"/>
          <p:cNvSpPr>
            <a:spLocks noGrp="1" noChangeArrowheads="1"/>
          </p:cNvSpPr>
          <p:nvPr>
            <p:ph type="sldNum" sz="quarter" idx="12"/>
          </p:nvPr>
        </p:nvSpPr>
        <p:spPr>
          <a:ln/>
        </p:spPr>
        <p:txBody>
          <a:bodyPr/>
          <a:lstStyle>
            <a:lvl1pPr>
              <a:defRPr/>
            </a:lvl1pPr>
          </a:lstStyle>
          <a:p>
            <a:pPr>
              <a:defRPr/>
            </a:pPr>
            <a:fld id="{D6704C11-E3C8-4672-B393-9DA86E5618EB}"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7" name="Rectangle 6"/>
          <p:cNvSpPr>
            <a:spLocks noGrp="1" noChangeArrowheads="1"/>
          </p:cNvSpPr>
          <p:nvPr>
            <p:ph type="sldNum" sz="quarter" idx="12"/>
          </p:nvPr>
        </p:nvSpPr>
        <p:spPr>
          <a:ln/>
        </p:spPr>
        <p:txBody>
          <a:bodyPr/>
          <a:lstStyle>
            <a:lvl1pPr>
              <a:defRPr/>
            </a:lvl1pPr>
          </a:lstStyle>
          <a:p>
            <a:pPr>
              <a:defRPr/>
            </a:pPr>
            <a:fld id="{C95CEDEF-B6E3-4550-96C3-02B79B8CE535}" type="slidenum">
              <a:rPr lang="en-US" altLang="ja-JP"/>
              <a:pPr>
                <a:defRPr/>
              </a:pPr>
              <a:t>&lt;#&gt;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7" name="Rectangle 6"/>
          <p:cNvSpPr>
            <a:spLocks noGrp="1" noChangeArrowheads="1"/>
          </p:cNvSpPr>
          <p:nvPr>
            <p:ph type="sldNum" sz="quarter" idx="12"/>
          </p:nvPr>
        </p:nvSpPr>
        <p:spPr>
          <a:ln/>
        </p:spPr>
        <p:txBody>
          <a:bodyPr/>
          <a:lstStyle>
            <a:lvl1pPr>
              <a:defRPr/>
            </a:lvl1pPr>
          </a:lstStyle>
          <a:p>
            <a:pPr>
              <a:defRPr/>
            </a:pPr>
            <a:fld id="{E9874007-FB71-4629-AA6C-F3F0C548E9E9}" type="slidenum">
              <a:rPr lang="en-US" altLang="ja-JP"/>
              <a:pPr>
                <a:defRPr/>
              </a:pPr>
              <a:t>&lt;#&gt;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6" name="Rectangle 6"/>
          <p:cNvSpPr>
            <a:spLocks noGrp="1" noChangeArrowheads="1"/>
          </p:cNvSpPr>
          <p:nvPr>
            <p:ph type="sldNum" sz="quarter" idx="12"/>
          </p:nvPr>
        </p:nvSpPr>
        <p:spPr>
          <a:ln/>
        </p:spPr>
        <p:txBody>
          <a:bodyPr/>
          <a:lstStyle>
            <a:lvl1pPr>
              <a:defRPr/>
            </a:lvl1pPr>
          </a:lstStyle>
          <a:p>
            <a:pPr>
              <a:defRPr/>
            </a:pPr>
            <a:fld id="{850066B9-6495-4C34-98BD-B3972E686CCD}" type="slidenum">
              <a:rPr lang="en-US" altLang="ja-JP"/>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2006/11/8</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日本銀行</a:t>
            </a:r>
          </a:p>
        </p:txBody>
      </p:sp>
      <p:sp>
        <p:nvSpPr>
          <p:cNvPr id="6" name="Rectangle 6"/>
          <p:cNvSpPr>
            <a:spLocks noGrp="1" noChangeArrowheads="1"/>
          </p:cNvSpPr>
          <p:nvPr>
            <p:ph type="sldNum" sz="quarter" idx="12"/>
          </p:nvPr>
        </p:nvSpPr>
        <p:spPr>
          <a:ln/>
        </p:spPr>
        <p:txBody>
          <a:bodyPr/>
          <a:lstStyle>
            <a:lvl1pPr>
              <a:defRPr/>
            </a:lvl1pPr>
          </a:lstStyle>
          <a:p>
            <a:pPr>
              <a:defRPr/>
            </a:pPr>
            <a:fld id="{289179C7-1A21-44D0-BB37-9EF5EC1DBAEB}"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5" name="Rectangle 3"/>
          <p:cNvSpPr>
            <a:spLocks noGrp="1" noChangeArrowheads="1"/>
          </p:cNvSpPr>
          <p:nvPr>
            <p:ph type="sldNum" sz="quarter" idx="11"/>
          </p:nvPr>
        </p:nvSpPr>
        <p:spPr>
          <a:ln/>
        </p:spPr>
        <p:txBody>
          <a:bodyPr/>
          <a:lstStyle>
            <a:lvl1pPr>
              <a:defRPr/>
            </a:lvl1pPr>
          </a:lstStyle>
          <a:p>
            <a:pPr>
              <a:defRPr/>
            </a:pPr>
            <a:fld id="{9C500653-2154-4849-A6D4-7EAE67E18679}" type="slidenum">
              <a:rPr lang="en-US" altLang="ja-JP"/>
              <a:pPr>
                <a:defRPr/>
              </a:pPr>
              <a:t>&lt;#&gt;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6" name="Rectangle 3"/>
          <p:cNvSpPr>
            <a:spLocks noGrp="1" noChangeArrowheads="1"/>
          </p:cNvSpPr>
          <p:nvPr>
            <p:ph type="sldNum" sz="quarter" idx="11"/>
          </p:nvPr>
        </p:nvSpPr>
        <p:spPr>
          <a:ln/>
        </p:spPr>
        <p:txBody>
          <a:bodyPr/>
          <a:lstStyle>
            <a:lvl1pPr>
              <a:defRPr/>
            </a:lvl1pPr>
          </a:lstStyle>
          <a:p>
            <a:pPr>
              <a:defRPr/>
            </a:pPr>
            <a:fld id="{31F9368A-B83E-4DEC-B171-E220A38BA73C}"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8" name="Rectangle 3"/>
          <p:cNvSpPr>
            <a:spLocks noGrp="1" noChangeArrowheads="1"/>
          </p:cNvSpPr>
          <p:nvPr>
            <p:ph type="sldNum" sz="quarter" idx="11"/>
          </p:nvPr>
        </p:nvSpPr>
        <p:spPr>
          <a:ln/>
        </p:spPr>
        <p:txBody>
          <a:bodyPr/>
          <a:lstStyle>
            <a:lvl1pPr>
              <a:defRPr/>
            </a:lvl1pPr>
          </a:lstStyle>
          <a:p>
            <a:pPr>
              <a:defRPr/>
            </a:pPr>
            <a:fld id="{2B4DC42F-0657-4123-B32E-CEE7A9CAB445}" type="slidenum">
              <a:rPr lang="en-US" altLang="ja-JP"/>
              <a:pPr>
                <a:defRPr/>
              </a:pPr>
              <a:t>&lt;#&gt;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4" name="Rectangle 3"/>
          <p:cNvSpPr>
            <a:spLocks noGrp="1" noChangeArrowheads="1"/>
          </p:cNvSpPr>
          <p:nvPr>
            <p:ph type="sldNum" sz="quarter" idx="11"/>
          </p:nvPr>
        </p:nvSpPr>
        <p:spPr>
          <a:ln/>
        </p:spPr>
        <p:txBody>
          <a:bodyPr/>
          <a:lstStyle>
            <a:lvl1pPr>
              <a:defRPr/>
            </a:lvl1pPr>
          </a:lstStyle>
          <a:p>
            <a:pPr>
              <a:defRPr/>
            </a:pPr>
            <a:fld id="{6C234B78-D15D-49DC-8315-EBDC93578838}" type="slidenum">
              <a:rPr lang="en-US" altLang="ja-JP"/>
              <a:pPr>
                <a:defRPr/>
              </a:pPr>
              <a:t>&lt;#&gt;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3" name="Rectangle 3"/>
          <p:cNvSpPr>
            <a:spLocks noGrp="1" noChangeArrowheads="1"/>
          </p:cNvSpPr>
          <p:nvPr>
            <p:ph type="sldNum" sz="quarter" idx="11"/>
          </p:nvPr>
        </p:nvSpPr>
        <p:spPr>
          <a:ln/>
        </p:spPr>
        <p:txBody>
          <a:bodyPr/>
          <a:lstStyle>
            <a:lvl1pPr>
              <a:defRPr/>
            </a:lvl1pPr>
          </a:lstStyle>
          <a:p>
            <a:pPr>
              <a:defRPr/>
            </a:pPr>
            <a:fld id="{1361F274-1092-4761-B070-5C15EBCECA9B}" type="slidenum">
              <a:rPr lang="en-US" altLang="ja-JP"/>
              <a:pPr>
                <a:defRPr/>
              </a:pPr>
              <a:t>&lt;#&gt;</a:t>
            </a:fld>
            <a:endParaRPr lang="en-US" altLang="ja-JP"/>
          </a:p>
        </p:txBody>
      </p:sp>
      <p:sp>
        <p:nvSpPr>
          <p:cNvPr id="4"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6" name="Rectangle 3"/>
          <p:cNvSpPr>
            <a:spLocks noGrp="1" noChangeArrowheads="1"/>
          </p:cNvSpPr>
          <p:nvPr>
            <p:ph type="sldNum" sz="quarter" idx="11"/>
          </p:nvPr>
        </p:nvSpPr>
        <p:spPr>
          <a:ln/>
        </p:spPr>
        <p:txBody>
          <a:bodyPr/>
          <a:lstStyle>
            <a:lvl1pPr>
              <a:defRPr/>
            </a:lvl1pPr>
          </a:lstStyle>
          <a:p>
            <a:pPr>
              <a:defRPr/>
            </a:pPr>
            <a:fld id="{E2960F77-3459-4208-B170-50AB8A6AFC25}"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ja-JP"/>
              <a:t>日本銀行</a:t>
            </a:r>
          </a:p>
        </p:txBody>
      </p:sp>
      <p:sp>
        <p:nvSpPr>
          <p:cNvPr id="6" name="Rectangle 3"/>
          <p:cNvSpPr>
            <a:spLocks noGrp="1" noChangeArrowheads="1"/>
          </p:cNvSpPr>
          <p:nvPr>
            <p:ph type="sldNum" sz="quarter" idx="11"/>
          </p:nvPr>
        </p:nvSpPr>
        <p:spPr>
          <a:ln/>
        </p:spPr>
        <p:txBody>
          <a:bodyPr/>
          <a:lstStyle>
            <a:lvl1pPr>
              <a:defRPr/>
            </a:lvl1pPr>
          </a:lstStyle>
          <a:p>
            <a:pPr>
              <a:defRPr/>
            </a:pPr>
            <a:fld id="{9E7A9CCC-5700-404B-8EB6-F581680E4BA0}" type="slidenum">
              <a:rPr lang="en-US" altLang="ja-JP"/>
              <a:pPr>
                <a:defRPr/>
              </a:pPr>
              <a:t>&lt;#&gt;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r>
              <a:rPr lang="ja-JP" altLang="en-US"/>
              <a:t>2006/11/8</a:t>
            </a: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kumimoji="0" sz="1200">
                <a:latin typeface="ＭＳ Ｐゴシック" pitchFamily="50" charset="-128"/>
                <a:ea typeface="ＭＳ Ｐゴシック" pitchFamily="50" charset="-128"/>
              </a:defRPr>
            </a:lvl1pPr>
          </a:lstStyle>
          <a:p>
            <a:pPr>
              <a:defRPr/>
            </a:pPr>
            <a:r>
              <a:rPr lang="en-US" altLang="ja-JP"/>
              <a:t>日本銀行</a:t>
            </a:r>
          </a:p>
        </p:txBody>
      </p:sp>
      <p:sp>
        <p:nvSpPr>
          <p:cNvPr id="1751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kumimoji="0" sz="1200">
                <a:latin typeface="Arial Black" pitchFamily="34" charset="0"/>
                <a:ea typeface="ＭＳ Ｐゴシック" pitchFamily="50" charset="-128"/>
              </a:defRPr>
            </a:lvl1pPr>
          </a:lstStyle>
          <a:p>
            <a:pPr>
              <a:defRPr/>
            </a:pPr>
            <a:fld id="{A6657C5B-5442-4991-BD7F-8197584DAEAD}" type="slidenum">
              <a:rPr lang="en-US" altLang="ja-JP"/>
              <a:pPr>
                <a:defRPr/>
              </a:pPr>
              <a:t>&lt;#&gt;</a:t>
            </a:fld>
            <a:endParaRPr lang="en-US" altLang="ja-JP"/>
          </a:p>
        </p:txBody>
      </p:sp>
      <p:grpSp>
        <p:nvGrpSpPr>
          <p:cNvPr id="1028" name="Group 4"/>
          <p:cNvGrpSpPr>
            <a:grpSpLocks/>
          </p:cNvGrpSpPr>
          <p:nvPr/>
        </p:nvGrpSpPr>
        <p:grpSpPr bwMode="auto">
          <a:xfrm>
            <a:off x="0" y="0"/>
            <a:ext cx="9144000" cy="546100"/>
            <a:chOff x="0" y="0"/>
            <a:chExt cx="5760" cy="344"/>
          </a:xfrm>
        </p:grpSpPr>
        <p:sp>
          <p:nvSpPr>
            <p:cNvPr id="1751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751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751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nSpc>
                  <a:spcPct val="100000"/>
                </a:lnSpc>
                <a:spcBef>
                  <a:spcPct val="0"/>
                </a:spcBef>
                <a:buClrTx/>
                <a:buSzTx/>
                <a:buFontTx/>
                <a:buNone/>
                <a:defRPr/>
              </a:pPr>
              <a:endParaRPr kumimoji="0" lang="ja-JP" altLang="ja-JP" sz="1800">
                <a:solidFill>
                  <a:schemeClr val="hlink"/>
                </a:solidFill>
                <a:latin typeface="Arial" charset="0"/>
                <a:ea typeface="ＭＳ Ｐゴシック" pitchFamily="50" charset="-128"/>
              </a:endParaRPr>
            </a:p>
          </p:txBody>
        </p:sp>
        <p:sp>
          <p:nvSpPr>
            <p:cNvPr id="1751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nSpc>
                  <a:spcPct val="100000"/>
                </a:lnSpc>
                <a:spcBef>
                  <a:spcPct val="0"/>
                </a:spcBef>
                <a:buClrTx/>
                <a:buSzTx/>
                <a:buFontTx/>
                <a:buNone/>
                <a:defRPr/>
              </a:pPr>
              <a:endParaRPr kumimoji="0" lang="ja-JP" altLang="ja-JP" sz="1800">
                <a:solidFill>
                  <a:schemeClr val="hlink"/>
                </a:solidFill>
                <a:latin typeface="Arial" charset="0"/>
                <a:ea typeface="ＭＳ Ｐゴシック" pitchFamily="50" charset="-128"/>
              </a:endParaRPr>
            </a:p>
          </p:txBody>
        </p:sp>
        <p:sp>
          <p:nvSpPr>
            <p:cNvPr id="1751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nSpc>
                  <a:spcPct val="100000"/>
                </a:lnSpc>
                <a:spcBef>
                  <a:spcPct val="0"/>
                </a:spcBef>
                <a:buClrTx/>
                <a:buSzTx/>
                <a:buFontTx/>
                <a:buNone/>
                <a:defRPr/>
              </a:pPr>
              <a:endParaRPr kumimoji="0" lang="ja-JP" altLang="ja-JP" sz="1800">
                <a:solidFill>
                  <a:schemeClr val="accent2"/>
                </a:solidFill>
                <a:latin typeface="Arial" charset="0"/>
                <a:ea typeface="ＭＳ Ｐゴシック" pitchFamily="50" charset="-128"/>
              </a:endParaRPr>
            </a:p>
          </p:txBody>
        </p:sp>
        <p:sp>
          <p:nvSpPr>
            <p:cNvPr id="1751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nSpc>
                  <a:spcPct val="100000"/>
                </a:lnSpc>
                <a:spcBef>
                  <a:spcPct val="0"/>
                </a:spcBef>
                <a:buClrTx/>
                <a:buSzTx/>
                <a:buFontTx/>
                <a:buNone/>
                <a:defRPr/>
              </a:pPr>
              <a:endParaRPr kumimoji="0" lang="ja-JP" altLang="ja-JP" sz="1800">
                <a:solidFill>
                  <a:schemeClr val="hlink"/>
                </a:solidFill>
                <a:latin typeface="Arial" charset="0"/>
                <a:ea typeface="ＭＳ Ｐゴシック" pitchFamily="50" charset="-128"/>
              </a:endParaRPr>
            </a:p>
          </p:txBody>
        </p:sp>
        <p:sp>
          <p:nvSpPr>
            <p:cNvPr id="1751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nSpc>
                  <a:spcPct val="100000"/>
                </a:lnSpc>
                <a:spcBef>
                  <a:spcPct val="0"/>
                </a:spcBef>
                <a:buClrTx/>
                <a:buSzTx/>
                <a:buFontTx/>
                <a:buNone/>
                <a:defRPr/>
              </a:pPr>
              <a:endParaRPr kumimoji="0" lang="ja-JP" altLang="ja-JP" sz="2400">
                <a:latin typeface="Times New Roman" pitchFamily="18" charset="0"/>
                <a:ea typeface="ＭＳ Ｐゴシック" pitchFamily="50" charset="-128"/>
              </a:endParaRPr>
            </a:p>
          </p:txBody>
        </p:sp>
        <p:sp>
          <p:nvSpPr>
            <p:cNvPr id="1751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nSpc>
                  <a:spcPct val="100000"/>
                </a:lnSpc>
                <a:spcBef>
                  <a:spcPct val="0"/>
                </a:spcBef>
                <a:buClrTx/>
                <a:buSzTx/>
                <a:buFontTx/>
                <a:buNone/>
                <a:defRPr/>
              </a:pPr>
              <a:endParaRPr kumimoji="0" lang="ja-JP" altLang="ja-JP" sz="1800">
                <a:solidFill>
                  <a:schemeClr val="accent2"/>
                </a:solidFill>
                <a:latin typeface="Arial" charset="0"/>
                <a:ea typeface="ＭＳ Ｐゴシック" pitchFamily="50" charset="-128"/>
              </a:endParaRPr>
            </a:p>
          </p:txBody>
        </p:sp>
        <p:sp>
          <p:nvSpPr>
            <p:cNvPr id="1751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nSpc>
                  <a:spcPct val="100000"/>
                </a:lnSpc>
                <a:spcBef>
                  <a:spcPct val="0"/>
                </a:spcBef>
                <a:buClrTx/>
                <a:buSzTx/>
                <a:buFontTx/>
                <a:buNone/>
                <a:defRPr/>
              </a:pPr>
              <a:endParaRPr kumimoji="0" lang="ja-JP" altLang="ja-JP" sz="1800">
                <a:solidFill>
                  <a:schemeClr val="accent2"/>
                </a:solidFill>
                <a:latin typeface="Arial" charset="0"/>
                <a:ea typeface="ＭＳ Ｐゴシック" pitchFamily="50" charset="-128"/>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751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kumimoji="0" sz="1200">
                <a:latin typeface="Arial" charset="0"/>
                <a:ea typeface="ＭＳ Ｐゴシック" pitchFamily="50" charset="-128"/>
              </a:defRPr>
            </a:lvl1pPr>
          </a:lstStyle>
          <a:p>
            <a:pPr>
              <a:defRPr/>
            </a:pPr>
            <a:r>
              <a:rPr lang="ja-JP" altLang="en-US"/>
              <a:t>2006/11/8</a:t>
            </a:r>
            <a:endParaRPr lang="en-US" altLang="ja-JP"/>
          </a:p>
        </p:txBody>
      </p:sp>
    </p:spTree>
  </p:cSld>
  <p:clrMap bg1="lt1" tx1="dk1" bg2="lt2" tx2="dk2" accent1="accent1" accent2="accent2" accent3="accent3" accent4="accent4" accent5="accent5" accent6="accent6" hlink="hlink" folHlink="folHlink"/>
  <p:sldLayoutIdLst>
    <p:sldLayoutId id="2147484094"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HG丸ｺﾞｼｯｸM-PRO" pitchFamily="49" charset="-128"/>
          <a:ea typeface="HG丸ｺﾞｼｯｸM-PRO" pitchFamily="49" charset="-128"/>
        </a:defRPr>
      </a:lvl2pPr>
      <a:lvl3pPr algn="l" rtl="0" eaLnBrk="0" fontAlgn="base" hangingPunct="0">
        <a:spcBef>
          <a:spcPct val="0"/>
        </a:spcBef>
        <a:spcAft>
          <a:spcPct val="0"/>
        </a:spcAft>
        <a:defRPr kumimoji="1" sz="4400">
          <a:solidFill>
            <a:schemeClr val="tx1"/>
          </a:solidFill>
          <a:latin typeface="HG丸ｺﾞｼｯｸM-PRO" pitchFamily="49" charset="-128"/>
          <a:ea typeface="HG丸ｺﾞｼｯｸM-PRO" pitchFamily="49" charset="-128"/>
        </a:defRPr>
      </a:lvl3pPr>
      <a:lvl4pPr algn="l" rtl="0" eaLnBrk="0" fontAlgn="base" hangingPunct="0">
        <a:spcBef>
          <a:spcPct val="0"/>
        </a:spcBef>
        <a:spcAft>
          <a:spcPct val="0"/>
        </a:spcAft>
        <a:defRPr kumimoji="1" sz="4400">
          <a:solidFill>
            <a:schemeClr val="tx1"/>
          </a:solidFill>
          <a:latin typeface="HG丸ｺﾞｼｯｸM-PRO" pitchFamily="49" charset="-128"/>
          <a:ea typeface="HG丸ｺﾞｼｯｸM-PRO" pitchFamily="49" charset="-128"/>
        </a:defRPr>
      </a:lvl4pPr>
      <a:lvl5pPr algn="l" rtl="0" eaLnBrk="0" fontAlgn="base" hangingPunct="0">
        <a:spcBef>
          <a:spcPct val="0"/>
        </a:spcBef>
        <a:spcAft>
          <a:spcPct val="0"/>
        </a:spcAft>
        <a:defRPr kumimoji="1" sz="4400">
          <a:solidFill>
            <a:schemeClr val="tx1"/>
          </a:solidFill>
          <a:latin typeface="HG丸ｺﾞｼｯｸM-PRO" pitchFamily="49" charset="-128"/>
          <a:ea typeface="HG丸ｺﾞｼｯｸM-PRO" pitchFamily="49" charset="-128"/>
        </a:defRPr>
      </a:lvl5pPr>
      <a:lvl6pPr marL="457200" algn="l" rtl="0" fontAlgn="base">
        <a:spcBef>
          <a:spcPct val="0"/>
        </a:spcBef>
        <a:spcAft>
          <a:spcPct val="0"/>
        </a:spcAft>
        <a:defRPr kumimoji="1" sz="4400">
          <a:solidFill>
            <a:schemeClr val="tx1"/>
          </a:solidFill>
          <a:latin typeface="HG丸ｺﾞｼｯｸM-PRO" pitchFamily="49" charset="-128"/>
          <a:ea typeface="HG丸ｺﾞｼｯｸM-PRO" pitchFamily="49" charset="-128"/>
        </a:defRPr>
      </a:lvl6pPr>
      <a:lvl7pPr marL="914400" algn="l" rtl="0" fontAlgn="base">
        <a:spcBef>
          <a:spcPct val="0"/>
        </a:spcBef>
        <a:spcAft>
          <a:spcPct val="0"/>
        </a:spcAft>
        <a:defRPr kumimoji="1" sz="4400">
          <a:solidFill>
            <a:schemeClr val="tx1"/>
          </a:solidFill>
          <a:latin typeface="HG丸ｺﾞｼｯｸM-PRO" pitchFamily="49" charset="-128"/>
          <a:ea typeface="HG丸ｺﾞｼｯｸM-PRO" pitchFamily="49" charset="-128"/>
        </a:defRPr>
      </a:lvl7pPr>
      <a:lvl8pPr marL="1371600" algn="l" rtl="0" fontAlgn="base">
        <a:spcBef>
          <a:spcPct val="0"/>
        </a:spcBef>
        <a:spcAft>
          <a:spcPct val="0"/>
        </a:spcAft>
        <a:defRPr kumimoji="1" sz="4400">
          <a:solidFill>
            <a:schemeClr val="tx1"/>
          </a:solidFill>
          <a:latin typeface="HG丸ｺﾞｼｯｸM-PRO" pitchFamily="49" charset="-128"/>
          <a:ea typeface="HG丸ｺﾞｼｯｸM-PRO" pitchFamily="49" charset="-128"/>
        </a:defRPr>
      </a:lvl8pPr>
      <a:lvl9pPr marL="1828800" algn="l" rtl="0" fontAlgn="base">
        <a:spcBef>
          <a:spcPct val="0"/>
        </a:spcBef>
        <a:spcAft>
          <a:spcPct val="0"/>
        </a:spcAft>
        <a:defRPr kumimoji="1" sz="4400">
          <a:solidFill>
            <a:schemeClr val="tx1"/>
          </a:solidFill>
          <a:latin typeface="HG丸ｺﾞｼｯｸM-PRO" pitchFamily="49" charset="-128"/>
          <a:ea typeface="HG丸ｺﾞｼｯｸM-PRO" pitchFamily="49" charset="-128"/>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latin typeface="+mn-lt"/>
                <a:ea typeface="+mn-ea"/>
              </a:defRPr>
            </a:lvl1pPr>
          </a:lstStyle>
          <a:p>
            <a:pPr>
              <a:defRPr/>
            </a:pPr>
            <a:r>
              <a:rPr lang="ja-JP" altLang="en-US"/>
              <a:t>2006/11/8</a:t>
            </a:r>
            <a:endParaRPr lang="en-US" altLang="ja-JP"/>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latin typeface="+mn-lt"/>
                <a:ea typeface="+mn-ea"/>
              </a:defRPr>
            </a:lvl1pPr>
          </a:lstStyle>
          <a:p>
            <a:pPr>
              <a:defRPr/>
            </a:pPr>
            <a:r>
              <a:rPr lang="en-US" altLang="ja-JP"/>
              <a:t>日本銀行</a:t>
            </a:r>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latin typeface="+mn-lt"/>
                <a:ea typeface="+mn-ea"/>
              </a:defRPr>
            </a:lvl1pPr>
          </a:lstStyle>
          <a:p>
            <a:pPr>
              <a:defRPr/>
            </a:pPr>
            <a:fld id="{ACC9792C-124F-48A1-A3E1-27D481C350E8}"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609600" indent="-609600" algn="l" rtl="0" eaLnBrk="0" fontAlgn="base" hangingPunct="0">
        <a:spcBef>
          <a:spcPct val="20000"/>
        </a:spcBef>
        <a:spcAft>
          <a:spcPct val="0"/>
        </a:spcAft>
        <a:buAutoNum type="arabicPeriod"/>
        <a:defRPr kumimoji="1" sz="3200">
          <a:solidFill>
            <a:schemeClr val="tx1"/>
          </a:solidFill>
          <a:latin typeface="+mn-lt"/>
          <a:ea typeface="+mn-ea"/>
          <a:cs typeface="+mn-cs"/>
        </a:defRPr>
      </a:lvl1pPr>
      <a:lvl2pPr marL="990600" indent="-533400" algn="l" rtl="0" eaLnBrk="0" fontAlgn="base" hangingPunct="0">
        <a:spcBef>
          <a:spcPct val="20000"/>
        </a:spcBef>
        <a:spcAft>
          <a:spcPct val="0"/>
        </a:spcAft>
        <a:buChar char="–"/>
        <a:defRPr kumimoji="1" sz="2800">
          <a:solidFill>
            <a:schemeClr val="tx1"/>
          </a:solidFill>
          <a:latin typeface="+mn-lt"/>
          <a:ea typeface="+mn-ea"/>
        </a:defRPr>
      </a:lvl2pPr>
      <a:lvl3pPr marL="1371600" indent="-457200" algn="l" rtl="0" eaLnBrk="0" fontAlgn="base" hangingPunct="0">
        <a:spcBef>
          <a:spcPct val="20000"/>
        </a:spcBef>
        <a:spcAft>
          <a:spcPct val="0"/>
        </a:spcAft>
        <a:buChar char="•"/>
        <a:defRPr kumimoji="1" sz="2400">
          <a:solidFill>
            <a:schemeClr val="tx1"/>
          </a:solidFill>
          <a:latin typeface="+mn-lt"/>
          <a:ea typeface="+mn-ea"/>
        </a:defRPr>
      </a:lvl3pPr>
      <a:lvl4pPr marL="1752600" indent="-381000" algn="l" rtl="0" eaLnBrk="0" fontAlgn="base" hangingPunct="0">
        <a:spcBef>
          <a:spcPct val="20000"/>
        </a:spcBef>
        <a:spcAft>
          <a:spcPct val="0"/>
        </a:spcAft>
        <a:buChar char="–"/>
        <a:defRPr kumimoji="1" sz="2000">
          <a:solidFill>
            <a:schemeClr val="tx1"/>
          </a:solidFill>
          <a:latin typeface="+mn-lt"/>
          <a:ea typeface="+mn-ea"/>
        </a:defRPr>
      </a:lvl4pPr>
      <a:lvl5pPr marL="2209800" indent="-381000" algn="l" rtl="0" eaLnBrk="0" fontAlgn="base" hangingPunct="0">
        <a:spcBef>
          <a:spcPct val="20000"/>
        </a:spcBef>
        <a:spcAft>
          <a:spcPct val="0"/>
        </a:spcAft>
        <a:buChar char="»"/>
        <a:defRPr kumimoji="1" sz="2000">
          <a:solidFill>
            <a:schemeClr val="tx1"/>
          </a:solidFill>
          <a:latin typeface="+mn-lt"/>
          <a:ea typeface="+mn-ea"/>
        </a:defRPr>
      </a:lvl5pPr>
      <a:lvl6pPr marL="2667000" indent="-381000" algn="l" rtl="0" fontAlgn="base">
        <a:spcBef>
          <a:spcPct val="20000"/>
        </a:spcBef>
        <a:spcAft>
          <a:spcPct val="0"/>
        </a:spcAft>
        <a:buChar char="»"/>
        <a:defRPr kumimoji="1" sz="2000">
          <a:solidFill>
            <a:schemeClr val="tx1"/>
          </a:solidFill>
          <a:latin typeface="+mn-lt"/>
          <a:ea typeface="+mn-ea"/>
        </a:defRPr>
      </a:lvl6pPr>
      <a:lvl7pPr marL="3124200" indent="-381000" algn="l" rtl="0" fontAlgn="base">
        <a:spcBef>
          <a:spcPct val="20000"/>
        </a:spcBef>
        <a:spcAft>
          <a:spcPct val="0"/>
        </a:spcAft>
        <a:buChar char="»"/>
        <a:defRPr kumimoji="1" sz="2000">
          <a:solidFill>
            <a:schemeClr val="tx1"/>
          </a:solidFill>
          <a:latin typeface="+mn-lt"/>
          <a:ea typeface="+mn-ea"/>
        </a:defRPr>
      </a:lvl7pPr>
      <a:lvl8pPr marL="3581400" indent="-381000" algn="l" rtl="0" fontAlgn="base">
        <a:spcBef>
          <a:spcPct val="20000"/>
        </a:spcBef>
        <a:spcAft>
          <a:spcPct val="0"/>
        </a:spcAft>
        <a:buChar char="»"/>
        <a:defRPr kumimoji="1" sz="2000">
          <a:solidFill>
            <a:schemeClr val="tx1"/>
          </a:solidFill>
          <a:latin typeface="+mn-lt"/>
          <a:ea typeface="+mn-ea"/>
        </a:defRPr>
      </a:lvl8pPr>
      <a:lvl9pPr marL="4038600" indent="-3810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uniko.moriya@boj.or.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24125" y="1952625"/>
            <a:ext cx="6324602" cy="1981200"/>
          </a:xfrm>
        </p:spPr>
        <p:txBody>
          <a:bodyPr/>
          <a:lstStyle/>
          <a:p>
            <a:pPr eaLnBrk="1" hangingPunct="1"/>
            <a:r>
              <a:rPr lang="en-US" altLang="ja-JP" sz="3600" dirty="0" smtClean="0">
                <a:latin typeface="Tahoma" pitchFamily="34" charset="0"/>
              </a:rPr>
              <a:t>Quality Management of Statistics at the Bank of Japan</a:t>
            </a:r>
          </a:p>
        </p:txBody>
      </p:sp>
      <p:sp>
        <p:nvSpPr>
          <p:cNvPr id="4099" name="Text Box 5"/>
          <p:cNvSpPr txBox="1">
            <a:spLocks noChangeArrowheads="1"/>
          </p:cNvSpPr>
          <p:nvPr/>
        </p:nvSpPr>
        <p:spPr bwMode="auto">
          <a:xfrm>
            <a:off x="4775200" y="4868863"/>
            <a:ext cx="3922713" cy="1477962"/>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altLang="ja-JP" sz="1800" dirty="0" smtClean="0">
                <a:ea typeface="ＭＳ Ｐゴシック" pitchFamily="50" charset="-128"/>
              </a:rPr>
              <a:t>3 </a:t>
            </a:r>
            <a:r>
              <a:rPr lang="en-US" altLang="ja-JP" sz="1800" dirty="0">
                <a:ea typeface="ＭＳ Ｐゴシック" pitchFamily="50" charset="-128"/>
              </a:rPr>
              <a:t>June </a:t>
            </a:r>
            <a:r>
              <a:rPr lang="en-US" altLang="ja-JP" sz="1800" dirty="0" smtClean="0">
                <a:ea typeface="ＭＳ Ｐゴシック" pitchFamily="50" charset="-128"/>
              </a:rPr>
              <a:t>2014</a:t>
            </a:r>
            <a:endParaRPr lang="en-US" altLang="ja-JP" sz="1800" dirty="0">
              <a:ea typeface="ＭＳ Ｐゴシック" pitchFamily="50" charset="-128"/>
            </a:endParaRPr>
          </a:p>
          <a:p>
            <a:pPr>
              <a:lnSpc>
                <a:spcPct val="100000"/>
              </a:lnSpc>
              <a:spcBef>
                <a:spcPct val="0"/>
              </a:spcBef>
              <a:buClrTx/>
              <a:buSzTx/>
              <a:buFontTx/>
              <a:buNone/>
            </a:pPr>
            <a:r>
              <a:rPr lang="en-US" altLang="ja-JP" sz="1800" dirty="0">
                <a:ea typeface="ＭＳ Ｐゴシック" pitchFamily="50" charset="-128"/>
              </a:rPr>
              <a:t>Kuniko Moriya</a:t>
            </a:r>
          </a:p>
          <a:p>
            <a:pPr>
              <a:lnSpc>
                <a:spcPct val="100000"/>
              </a:lnSpc>
              <a:spcBef>
                <a:spcPct val="0"/>
              </a:spcBef>
              <a:buClrTx/>
              <a:buSzTx/>
              <a:buFontTx/>
              <a:buNone/>
            </a:pPr>
            <a:r>
              <a:rPr lang="en-US" altLang="ja-JP" sz="1800" dirty="0">
                <a:ea typeface="ＭＳ Ｐゴシック" pitchFamily="50" charset="-128"/>
              </a:rPr>
              <a:t>Research and Statistics Department</a:t>
            </a:r>
          </a:p>
          <a:p>
            <a:pPr>
              <a:lnSpc>
                <a:spcPct val="100000"/>
              </a:lnSpc>
              <a:spcBef>
                <a:spcPct val="0"/>
              </a:spcBef>
              <a:buClrTx/>
              <a:buSzTx/>
              <a:buFontTx/>
              <a:buNone/>
            </a:pPr>
            <a:r>
              <a:rPr lang="en-US" altLang="ja-JP" sz="1800" dirty="0">
                <a:ea typeface="ＭＳ Ｐゴシック" pitchFamily="50" charset="-128"/>
              </a:rPr>
              <a:t>Bank of Japan</a:t>
            </a:r>
          </a:p>
          <a:p>
            <a:pPr>
              <a:lnSpc>
                <a:spcPct val="100000"/>
              </a:lnSpc>
              <a:spcBef>
                <a:spcPct val="0"/>
              </a:spcBef>
              <a:buClrTx/>
              <a:buSzTx/>
              <a:buFontTx/>
              <a:buNone/>
            </a:pPr>
            <a:r>
              <a:rPr lang="en-US" altLang="ja-JP" sz="1800" dirty="0">
                <a:ea typeface="ＭＳ Ｐゴシック" pitchFamily="50" charset="-128"/>
                <a:hlinkClick r:id="rId3"/>
              </a:rPr>
              <a:t>kuniko.moriya@boj.or.jp</a:t>
            </a:r>
            <a:endParaRPr lang="en-US" altLang="ja-JP" sz="1800" dirty="0">
              <a:ea typeface="ＭＳ Ｐゴシック" pitchFamily="50" charset="-128"/>
            </a:endParaRPr>
          </a:p>
        </p:txBody>
      </p:sp>
      <p:sp>
        <p:nvSpPr>
          <p:cNvPr id="4100" name="Text Box 6"/>
          <p:cNvSpPr txBox="1">
            <a:spLocks noChangeArrowheads="1"/>
          </p:cNvSpPr>
          <p:nvPr/>
        </p:nvSpPr>
        <p:spPr bwMode="auto">
          <a:xfrm>
            <a:off x="461963" y="479425"/>
            <a:ext cx="4094162" cy="646331"/>
          </a:xfrm>
          <a:prstGeom prst="rect">
            <a:avLst/>
          </a:prstGeom>
          <a:noFill/>
          <a:ln w="9525">
            <a:noFill/>
            <a:miter lim="800000"/>
            <a:headEnd/>
            <a:tailEnd/>
          </a:ln>
        </p:spPr>
        <p:txBody>
          <a:bodyPr>
            <a:spAutoFit/>
          </a:bodyPr>
          <a:lstStyle/>
          <a:p>
            <a:pPr>
              <a:lnSpc>
                <a:spcPct val="100000"/>
              </a:lnSpc>
              <a:spcBef>
                <a:spcPct val="0"/>
              </a:spcBef>
              <a:buClrTx/>
              <a:buSzTx/>
              <a:buFontTx/>
              <a:buNone/>
            </a:pPr>
            <a:r>
              <a:rPr lang="en-US" altLang="ja-JP" sz="1800" dirty="0" smtClean="0">
                <a:ea typeface="ＭＳ Ｐゴシック" pitchFamily="50" charset="-128"/>
              </a:rPr>
              <a:t>European Conference on Quality in Official Statistics</a:t>
            </a:r>
            <a:endParaRPr lang="en-US" altLang="ja-JP" sz="1800" dirty="0">
              <a:ea typeface="ＭＳ Ｐゴシック" pitchFamily="50" charset="-128"/>
            </a:endParaRPr>
          </a:p>
        </p:txBody>
      </p:sp>
      <p:pic>
        <p:nvPicPr>
          <p:cNvPr id="4101" name="Picture 17"/>
          <p:cNvPicPr>
            <a:picLocks noChangeAspect="1" noChangeArrowheads="1"/>
          </p:cNvPicPr>
          <p:nvPr/>
        </p:nvPicPr>
        <p:blipFill>
          <a:blip r:embed="rId4" cstate="print">
            <a:clrChange>
              <a:clrFrom>
                <a:srgbClr val="FEFEFE"/>
              </a:clrFrom>
              <a:clrTo>
                <a:srgbClr val="FEFEFE">
                  <a:alpha val="0"/>
                </a:srgbClr>
              </a:clrTo>
            </a:clrChange>
            <a:grayscl/>
            <a:biLevel thresh="50000"/>
          </a:blip>
          <a:srcRect/>
          <a:stretch>
            <a:fillRect/>
          </a:stretch>
        </p:blipFill>
        <p:spPr bwMode="auto">
          <a:xfrm>
            <a:off x="8315325" y="238125"/>
            <a:ext cx="615950" cy="585788"/>
          </a:xfrm>
          <a:prstGeom prst="rect">
            <a:avLst/>
          </a:prstGeom>
          <a:noFill/>
          <a:ln w="9525">
            <a:noFill/>
            <a:miter lim="800000"/>
            <a:headEnd/>
            <a:tailEnd/>
          </a:ln>
        </p:spPr>
      </p:pic>
      <p:pic>
        <p:nvPicPr>
          <p:cNvPr id="4102" name="図 4"/>
          <p:cNvPicPr>
            <a:picLocks noChangeAspect="1" noChangeArrowheads="1"/>
          </p:cNvPicPr>
          <p:nvPr/>
        </p:nvPicPr>
        <p:blipFill>
          <a:blip r:embed="rId5" cstate="print"/>
          <a:srcRect l="8307" t="16145" r="79083" b="78609"/>
          <a:stretch>
            <a:fillRect/>
          </a:stretch>
        </p:blipFill>
        <p:spPr bwMode="auto">
          <a:xfrm>
            <a:off x="7134225" y="428625"/>
            <a:ext cx="108585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9</a:t>
            </a:fld>
            <a:endParaRPr lang="en-US" altLang="ja-JP" smtClean="0"/>
          </a:p>
        </p:txBody>
      </p:sp>
      <p:sp>
        <p:nvSpPr>
          <p:cNvPr id="8196" name="Rectangle 3379"/>
          <p:cNvSpPr>
            <a:spLocks noChangeArrowheads="1"/>
          </p:cNvSpPr>
          <p:nvPr/>
        </p:nvSpPr>
        <p:spPr bwMode="auto">
          <a:xfrm>
            <a:off x="386171" y="1798592"/>
            <a:ext cx="8601075" cy="4589145"/>
          </a:xfrm>
          <a:prstGeom prst="rect">
            <a:avLst/>
          </a:prstGeom>
          <a:noFill/>
          <a:ln w="9525">
            <a:noFill/>
            <a:miter lim="800000"/>
            <a:headEnd/>
            <a:tailEnd/>
          </a:ln>
        </p:spPr>
        <p:txBody>
          <a:bodyPr/>
          <a:lstStyle/>
          <a:p>
            <a:pPr marL="342900" indent="-342900">
              <a:spcBef>
                <a:spcPct val="0"/>
              </a:spcBef>
            </a:pPr>
            <a:r>
              <a:rPr lang="en-US" altLang="ja-JP" sz="2400" dirty="0" smtClean="0"/>
              <a:t>Main points of the March 2014 “Revision of the Tankan survey items” </a:t>
            </a:r>
            <a:r>
              <a:rPr lang="en-US" altLang="ja-JP" dirty="0" smtClean="0"/>
              <a:t>(corresponding to Basic Principles 1</a:t>
            </a:r>
            <a:r>
              <a:rPr lang="ja-JP" altLang="en-US" dirty="0" smtClean="0"/>
              <a:t> </a:t>
            </a:r>
            <a:r>
              <a:rPr lang="en-US" altLang="ja-JP" dirty="0" smtClean="0"/>
              <a:t>- 4, 6, 7)</a:t>
            </a:r>
          </a:p>
          <a:p>
            <a:pPr marL="342900" indent="-342900">
              <a:spcBef>
                <a:spcPct val="0"/>
              </a:spcBef>
              <a:buNone/>
            </a:pPr>
            <a:endParaRPr lang="en-US" altLang="ja-JP" dirty="0" smtClean="0"/>
          </a:p>
          <a:p>
            <a:pPr marL="342900" indent="-342900">
              <a:spcBef>
                <a:spcPct val="0"/>
              </a:spcBef>
              <a:buNone/>
            </a:pPr>
            <a:r>
              <a:rPr lang="en-US" altLang="ja-JP" dirty="0" smtClean="0"/>
              <a:t>    (a) Abolition of some survey items</a:t>
            </a:r>
          </a:p>
          <a:p>
            <a:pPr marL="457200" indent="-457200" eaLnBrk="1" hangingPunct="1">
              <a:lnSpc>
                <a:spcPct val="80000"/>
              </a:lnSpc>
              <a:spcBef>
                <a:spcPts val="480"/>
              </a:spcBef>
              <a:buNone/>
            </a:pPr>
            <a:r>
              <a:rPr lang="ja-JP" altLang="en-US" dirty="0" smtClean="0"/>
              <a:t>        ･ </a:t>
            </a:r>
            <a:r>
              <a:rPr lang="en-US" altLang="ja-JP" dirty="0" smtClean="0"/>
              <a:t>Some of items in “Annual Projections” has been abolished</a:t>
            </a:r>
          </a:p>
          <a:p>
            <a:pPr marL="457200" indent="-457200" eaLnBrk="1" hangingPunct="1">
              <a:lnSpc>
                <a:spcPct val="80000"/>
              </a:lnSpc>
              <a:spcBef>
                <a:spcPts val="480"/>
              </a:spcBef>
              <a:buNone/>
            </a:pPr>
            <a:r>
              <a:rPr lang="en-US" altLang="ja-JP" dirty="0" smtClean="0"/>
              <a:t>        </a:t>
            </a:r>
            <a:r>
              <a:rPr lang="ja-JP" altLang="en-US" dirty="0" smtClean="0"/>
              <a:t>･ </a:t>
            </a:r>
            <a:r>
              <a:rPr lang="en-US" altLang="ja-JP" dirty="0" smtClean="0"/>
              <a:t>All items of “Quarterly Data” has been abolished</a:t>
            </a:r>
          </a:p>
          <a:p>
            <a:pPr marL="342900" indent="-342900">
              <a:spcBef>
                <a:spcPct val="0"/>
              </a:spcBef>
              <a:buNone/>
            </a:pPr>
            <a:endParaRPr lang="en-US" altLang="ja-JP" dirty="0" smtClean="0"/>
          </a:p>
          <a:p>
            <a:pPr marL="342900" indent="-342900">
              <a:spcBef>
                <a:spcPct val="0"/>
              </a:spcBef>
              <a:buNone/>
            </a:pPr>
            <a:r>
              <a:rPr lang="en-US" altLang="ja-JP" dirty="0" smtClean="0"/>
              <a:t>    (b) Introduction of survey on “Inflation Outlook of Enterprises”</a:t>
            </a:r>
          </a:p>
          <a:p>
            <a:pPr marL="457200" indent="-457200" eaLnBrk="1" hangingPunct="1">
              <a:lnSpc>
                <a:spcPct val="80000"/>
              </a:lnSpc>
              <a:spcBef>
                <a:spcPts val="480"/>
              </a:spcBef>
              <a:buNone/>
            </a:pPr>
            <a:r>
              <a:rPr lang="ja-JP" altLang="en-US" dirty="0" smtClean="0"/>
              <a:t>        ･ </a:t>
            </a:r>
            <a:r>
              <a:rPr lang="en-US" altLang="ja-JP" dirty="0" smtClean="0"/>
              <a:t>A survey on “Inflation Outlook of Enterprises” has been</a:t>
            </a:r>
          </a:p>
          <a:p>
            <a:pPr marL="457200" indent="-457200" eaLnBrk="1" hangingPunct="1">
              <a:lnSpc>
                <a:spcPct val="80000"/>
              </a:lnSpc>
              <a:spcBef>
                <a:spcPts val="480"/>
              </a:spcBef>
              <a:buNone/>
            </a:pPr>
            <a:r>
              <a:rPr lang="en-US" altLang="ja-JP" dirty="0" smtClean="0"/>
              <a:t>           introduced</a:t>
            </a:r>
          </a:p>
          <a:p>
            <a:pPr marL="342900" indent="-342900">
              <a:spcBef>
                <a:spcPct val="0"/>
              </a:spcBef>
              <a:buNone/>
            </a:pPr>
            <a:endParaRPr lang="en-US" altLang="ja-JP" dirty="0" smtClean="0"/>
          </a:p>
          <a:p>
            <a:pPr marL="342900" indent="-342900">
              <a:spcBef>
                <a:spcPct val="0"/>
              </a:spcBef>
              <a:buNone/>
            </a:pPr>
            <a:r>
              <a:rPr lang="en-US" altLang="ja-JP" dirty="0" smtClean="0"/>
              <a:t>    (c) Revision of sample enterprises for “Conditions for CP Issuance”</a:t>
            </a:r>
          </a:p>
          <a:p>
            <a:pPr marL="457200" indent="-457200" eaLnBrk="1" hangingPunct="1">
              <a:lnSpc>
                <a:spcPct val="80000"/>
              </a:lnSpc>
              <a:spcBef>
                <a:spcPts val="480"/>
              </a:spcBef>
              <a:buNone/>
            </a:pPr>
            <a:r>
              <a:rPr lang="ja-JP" altLang="en-US" dirty="0" smtClean="0"/>
              <a:t>        ･ </a:t>
            </a:r>
            <a:r>
              <a:rPr lang="en-US" altLang="ja-JP" dirty="0" smtClean="0"/>
              <a:t>Definition of the item “Conditions for CP Issuance” has been</a:t>
            </a:r>
          </a:p>
          <a:p>
            <a:pPr marL="457200" indent="-457200" eaLnBrk="1" hangingPunct="1">
              <a:lnSpc>
                <a:spcPct val="80000"/>
              </a:lnSpc>
              <a:spcBef>
                <a:spcPts val="480"/>
              </a:spcBef>
              <a:buNone/>
            </a:pPr>
            <a:r>
              <a:rPr lang="en-US" altLang="ja-JP" dirty="0" smtClean="0"/>
              <a:t>           changed </a:t>
            </a:r>
          </a:p>
        </p:txBody>
      </p:sp>
      <p:sp>
        <p:nvSpPr>
          <p:cNvPr id="13" name="Rectangle 2"/>
          <p:cNvSpPr>
            <a:spLocks noGrp="1" noChangeArrowheads="1"/>
          </p:cNvSpPr>
          <p:nvPr>
            <p:ph type="title"/>
          </p:nvPr>
        </p:nvSpPr>
        <p:spPr>
          <a:xfrm>
            <a:off x="323849" y="476251"/>
            <a:ext cx="8686801" cy="971550"/>
          </a:xfrm>
        </p:spPr>
        <p:txBody>
          <a:bodyPr/>
          <a:lstStyle/>
          <a:p>
            <a:pPr eaLnBrk="1" hangingPunct="1"/>
            <a:r>
              <a:rPr lang="en-US" altLang="ja-JP" sz="3200" dirty="0" smtClean="0">
                <a:latin typeface="Tahoma" pitchFamily="34" charset="0"/>
              </a:rPr>
              <a:t>2. Application of Basic Principles in the case of Tankan </a:t>
            </a:r>
            <a:r>
              <a:rPr lang="en-US" altLang="ja-JP" sz="2800" dirty="0" smtClean="0">
                <a:latin typeface="Tahoma" pitchFamily="34" charset="0"/>
              </a:rPr>
              <a:t>(cont’d)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p:nvPr/>
        </p:nvPicPr>
        <p:blipFill>
          <a:blip r:embed="rId3" cstate="print"/>
          <a:srcRect/>
          <a:stretch>
            <a:fillRect/>
          </a:stretch>
        </p:blipFill>
        <p:spPr bwMode="auto">
          <a:xfrm>
            <a:off x="574766" y="2338252"/>
            <a:ext cx="3370715" cy="3539626"/>
          </a:xfrm>
          <a:prstGeom prst="rect">
            <a:avLst/>
          </a:prstGeom>
          <a:noFill/>
          <a:ln w="9525">
            <a:noFill/>
            <a:miter lim="800000"/>
            <a:headEnd/>
            <a:tailEnd/>
          </a:ln>
        </p:spPr>
      </p:pic>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10</a:t>
            </a:fld>
            <a:endParaRPr lang="en-US" altLang="ja-JP" dirty="0" smtClean="0"/>
          </a:p>
        </p:txBody>
      </p:sp>
      <p:sp>
        <p:nvSpPr>
          <p:cNvPr id="8196" name="Rectangle 3379"/>
          <p:cNvSpPr>
            <a:spLocks noChangeArrowheads="1"/>
          </p:cNvSpPr>
          <p:nvPr/>
        </p:nvSpPr>
        <p:spPr bwMode="auto">
          <a:xfrm>
            <a:off x="542925" y="1495425"/>
            <a:ext cx="8601075" cy="3810000"/>
          </a:xfrm>
          <a:prstGeom prst="rect">
            <a:avLst/>
          </a:prstGeom>
          <a:noFill/>
          <a:ln w="9525">
            <a:noFill/>
            <a:miter lim="800000"/>
            <a:headEnd/>
            <a:tailEnd/>
          </a:ln>
        </p:spPr>
        <p:txBody>
          <a:bodyPr/>
          <a:lstStyle/>
          <a:p>
            <a:pPr marL="342900" indent="-342900">
              <a:spcBef>
                <a:spcPct val="0"/>
              </a:spcBef>
              <a:buNone/>
            </a:pPr>
            <a:endParaRPr lang="en-US" altLang="ja-JP" dirty="0" smtClean="0"/>
          </a:p>
        </p:txBody>
      </p:sp>
      <p:sp>
        <p:nvSpPr>
          <p:cNvPr id="13" name="Rectangle 2"/>
          <p:cNvSpPr>
            <a:spLocks noGrp="1" noChangeArrowheads="1"/>
          </p:cNvSpPr>
          <p:nvPr>
            <p:ph type="title"/>
          </p:nvPr>
        </p:nvSpPr>
        <p:spPr>
          <a:xfrm>
            <a:off x="133351" y="431889"/>
            <a:ext cx="9010649" cy="800101"/>
          </a:xfrm>
        </p:spPr>
        <p:txBody>
          <a:bodyPr/>
          <a:lstStyle/>
          <a:p>
            <a:pPr eaLnBrk="1" hangingPunct="1"/>
            <a:r>
              <a:rPr lang="en-US" altLang="ja-JP" sz="3000" dirty="0" smtClean="0">
                <a:latin typeface="Tahoma" pitchFamily="34" charset="0"/>
              </a:rPr>
              <a:t>3. Comparison of Quality Management Between BOJ Statistics and European Statistics</a:t>
            </a:r>
          </a:p>
        </p:txBody>
      </p:sp>
      <p:sp>
        <p:nvSpPr>
          <p:cNvPr id="7" name="テキスト ボックス 6"/>
          <p:cNvSpPr txBox="1"/>
          <p:nvPr/>
        </p:nvSpPr>
        <p:spPr>
          <a:xfrm>
            <a:off x="4469131" y="1606731"/>
            <a:ext cx="4060916" cy="606320"/>
          </a:xfrm>
          <a:prstGeom prst="rect">
            <a:avLst/>
          </a:prstGeom>
          <a:solidFill>
            <a:srgbClr val="FFC000"/>
          </a:solidFill>
          <a:ln>
            <a:solidFill>
              <a:schemeClr val="tx1"/>
            </a:solidFill>
          </a:ln>
        </p:spPr>
        <p:txBody>
          <a:bodyPr wrap="square" rtlCol="0">
            <a:spAutoFit/>
          </a:bodyPr>
          <a:lstStyle/>
          <a:p>
            <a:pPr algn="ctr">
              <a:buNone/>
            </a:pPr>
            <a:r>
              <a:rPr kumimoji="1" lang="en-US" altLang="ja-JP" dirty="0" smtClean="0"/>
              <a:t>Basic Principles</a:t>
            </a:r>
            <a:endParaRPr lang="en-US" altLang="ja-JP" dirty="0" smtClean="0"/>
          </a:p>
          <a:p>
            <a:pPr>
              <a:buNone/>
            </a:pPr>
            <a:r>
              <a:rPr lang="en-US" altLang="ja-JP" sz="1400" dirty="0" smtClean="0"/>
              <a:t>                (corresponding to COP 4)</a:t>
            </a:r>
          </a:p>
        </p:txBody>
      </p:sp>
      <p:sp>
        <p:nvSpPr>
          <p:cNvPr id="8" name="テキスト ボックス 7"/>
          <p:cNvSpPr txBox="1"/>
          <p:nvPr/>
        </p:nvSpPr>
        <p:spPr>
          <a:xfrm>
            <a:off x="1807846" y="1914525"/>
            <a:ext cx="876300" cy="369332"/>
          </a:xfrm>
          <a:prstGeom prst="rect">
            <a:avLst/>
          </a:prstGeom>
          <a:solidFill>
            <a:srgbClr val="FFFF00"/>
          </a:solidFill>
          <a:ln>
            <a:solidFill>
              <a:schemeClr val="tx1"/>
            </a:solidFill>
          </a:ln>
        </p:spPr>
        <p:txBody>
          <a:bodyPr wrap="square" rtlCol="0">
            <a:spAutoFit/>
          </a:bodyPr>
          <a:lstStyle/>
          <a:p>
            <a:pPr algn="ctr">
              <a:buNone/>
            </a:pPr>
            <a:r>
              <a:rPr kumimoji="1" lang="en-US" altLang="ja-JP" dirty="0" smtClean="0"/>
              <a:t>COP</a:t>
            </a:r>
            <a:endParaRPr kumimoji="1" lang="ja-JP" altLang="en-US" dirty="0"/>
          </a:p>
        </p:txBody>
      </p:sp>
      <p:sp>
        <p:nvSpPr>
          <p:cNvPr id="10" name="Rectangle 3379"/>
          <p:cNvSpPr>
            <a:spLocks noChangeArrowheads="1"/>
          </p:cNvSpPr>
          <p:nvPr/>
        </p:nvSpPr>
        <p:spPr bwMode="auto">
          <a:xfrm>
            <a:off x="248196" y="1355271"/>
            <a:ext cx="8682718" cy="5502729"/>
          </a:xfrm>
          <a:prstGeom prst="rect">
            <a:avLst/>
          </a:prstGeom>
          <a:noFill/>
          <a:ln w="9525">
            <a:noFill/>
            <a:miter lim="800000"/>
            <a:headEnd/>
            <a:tailEnd/>
          </a:ln>
        </p:spPr>
        <p:txBody>
          <a:bodyPr/>
          <a:lstStyle/>
          <a:p>
            <a:pPr marL="342900" indent="-342900">
              <a:spcBef>
                <a:spcPct val="0"/>
              </a:spcBef>
            </a:pPr>
            <a:r>
              <a:rPr lang="en-US" altLang="ja-JP" sz="2400" dirty="0" smtClean="0">
                <a:ea typeface="Tahoma" pitchFamily="34" charset="0"/>
                <a:cs typeface="Tahoma" pitchFamily="34" charset="0"/>
              </a:rPr>
              <a:t>Basic Principles vs. COP</a:t>
            </a:r>
          </a:p>
        </p:txBody>
      </p:sp>
      <p:sp>
        <p:nvSpPr>
          <p:cNvPr id="11" name="テキスト ボックス 10"/>
          <p:cNvSpPr txBox="1"/>
          <p:nvPr/>
        </p:nvSpPr>
        <p:spPr>
          <a:xfrm>
            <a:off x="4463143" y="5904410"/>
            <a:ext cx="3886200" cy="369332"/>
          </a:xfrm>
          <a:prstGeom prst="rect">
            <a:avLst/>
          </a:prstGeom>
          <a:solidFill>
            <a:srgbClr val="92D050"/>
          </a:solidFill>
          <a:ln>
            <a:solidFill>
              <a:schemeClr val="tx1"/>
            </a:solidFill>
          </a:ln>
        </p:spPr>
        <p:txBody>
          <a:bodyPr wrap="square" rtlCol="0">
            <a:spAutoFit/>
          </a:bodyPr>
          <a:lstStyle/>
          <a:p>
            <a:pPr algn="ctr">
              <a:buNone/>
            </a:pPr>
            <a:r>
              <a:rPr lang="en-US" altLang="ja-JP" dirty="0" smtClean="0"/>
              <a:t>The Bank of Japan Act, Article 5</a:t>
            </a:r>
          </a:p>
        </p:txBody>
      </p:sp>
      <p:sp>
        <p:nvSpPr>
          <p:cNvPr id="12" name="テキスト ボックス 11"/>
          <p:cNvSpPr txBox="1"/>
          <p:nvPr/>
        </p:nvSpPr>
        <p:spPr>
          <a:xfrm>
            <a:off x="4489269" y="6309359"/>
            <a:ext cx="3790950" cy="369332"/>
          </a:xfrm>
          <a:prstGeom prst="rect">
            <a:avLst/>
          </a:prstGeom>
          <a:solidFill>
            <a:srgbClr val="92D050"/>
          </a:solidFill>
          <a:ln>
            <a:solidFill>
              <a:schemeClr val="tx1"/>
            </a:solidFill>
          </a:ln>
        </p:spPr>
        <p:txBody>
          <a:bodyPr wrap="square" rtlCol="0">
            <a:spAutoFit/>
          </a:bodyPr>
          <a:lstStyle/>
          <a:p>
            <a:pPr algn="ctr">
              <a:buNone/>
            </a:pPr>
            <a:r>
              <a:rPr kumimoji="1" lang="en-US" altLang="ja-JP" dirty="0" smtClean="0"/>
              <a:t>The Statistics Act, Article 2, 25</a:t>
            </a:r>
            <a:endParaRPr lang="en-US" altLang="ja-JP" dirty="0" smtClean="0"/>
          </a:p>
        </p:txBody>
      </p:sp>
      <p:cxnSp>
        <p:nvCxnSpPr>
          <p:cNvPr id="18" name="直線矢印コネクタ 17"/>
          <p:cNvCxnSpPr/>
          <p:nvPr/>
        </p:nvCxnSpPr>
        <p:spPr bwMode="auto">
          <a:xfrm rot="16200000" flipH="1">
            <a:off x="2207624" y="3762103"/>
            <a:ext cx="3435531" cy="1293227"/>
          </a:xfrm>
          <a:prstGeom prst="straightConnector1">
            <a:avLst/>
          </a:prstGeom>
          <a:noFill/>
          <a:ln w="15875" cap="flat" cmpd="sng" algn="ctr">
            <a:solidFill>
              <a:srgbClr val="FF0000"/>
            </a:solidFill>
            <a:prstDash val="solid"/>
            <a:round/>
            <a:headEnd type="arrow"/>
            <a:tailEnd type="arrow"/>
          </a:ln>
          <a:effectLst/>
        </p:spPr>
      </p:cxnSp>
      <p:cxnSp>
        <p:nvCxnSpPr>
          <p:cNvPr id="19" name="直線矢印コネクタ 18"/>
          <p:cNvCxnSpPr/>
          <p:nvPr/>
        </p:nvCxnSpPr>
        <p:spPr bwMode="auto">
          <a:xfrm rot="16200000" flipH="1">
            <a:off x="2024745" y="3944984"/>
            <a:ext cx="3696785" cy="1502228"/>
          </a:xfrm>
          <a:prstGeom prst="straightConnector1">
            <a:avLst/>
          </a:prstGeom>
          <a:noFill/>
          <a:ln w="15875" cap="flat" cmpd="sng" algn="ctr">
            <a:solidFill>
              <a:srgbClr val="FF0000"/>
            </a:solidFill>
            <a:prstDash val="solid"/>
            <a:round/>
            <a:headEnd type="arrow"/>
            <a:tailEnd type="arrow"/>
          </a:ln>
          <a:effectLst/>
        </p:spPr>
      </p:cxnSp>
      <p:pic>
        <p:nvPicPr>
          <p:cNvPr id="14" name="図 13"/>
          <p:cNvPicPr/>
          <p:nvPr/>
        </p:nvPicPr>
        <p:blipFill>
          <a:blip r:embed="rId4" cstate="print"/>
          <a:srcRect/>
          <a:stretch>
            <a:fillRect/>
          </a:stretch>
        </p:blipFill>
        <p:spPr bwMode="auto">
          <a:xfrm>
            <a:off x="4209053" y="2259874"/>
            <a:ext cx="4608376" cy="3610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11</a:t>
            </a:fld>
            <a:endParaRPr lang="en-US" altLang="ja-JP" dirty="0" smtClean="0"/>
          </a:p>
        </p:txBody>
      </p:sp>
      <p:sp>
        <p:nvSpPr>
          <p:cNvPr id="8196" name="Rectangle 3379"/>
          <p:cNvSpPr>
            <a:spLocks noChangeArrowheads="1"/>
          </p:cNvSpPr>
          <p:nvPr/>
        </p:nvSpPr>
        <p:spPr bwMode="auto">
          <a:xfrm>
            <a:off x="660491" y="1824718"/>
            <a:ext cx="8026309" cy="3676650"/>
          </a:xfrm>
          <a:prstGeom prst="rect">
            <a:avLst/>
          </a:prstGeom>
          <a:noFill/>
          <a:ln w="9525">
            <a:noFill/>
            <a:miter lim="800000"/>
            <a:headEnd/>
            <a:tailEnd/>
          </a:ln>
        </p:spPr>
        <p:txBody>
          <a:bodyPr/>
          <a:lstStyle/>
          <a:p>
            <a:pPr marL="342900" indent="-342900">
              <a:spcBef>
                <a:spcPct val="0"/>
              </a:spcBef>
            </a:pPr>
            <a:r>
              <a:rPr lang="en-US" altLang="ja-JP" sz="2400" dirty="0" smtClean="0"/>
              <a:t>Basic Principle 4</a:t>
            </a:r>
            <a:r>
              <a:rPr lang="ja-JP" altLang="en-US" sz="2400" dirty="0" smtClean="0"/>
              <a:t> </a:t>
            </a:r>
            <a:r>
              <a:rPr lang="en-US" altLang="ja-JP" sz="2400" dirty="0" smtClean="0"/>
              <a:t>(roughly corresponding to COP 9) mentions further details compared to COP about the detailed information provision to reporting entities to obtain their cooperation to the statistics survey </a:t>
            </a:r>
          </a:p>
          <a:p>
            <a:pPr marL="342900" indent="-342900">
              <a:spcBef>
                <a:spcPts val="1200"/>
              </a:spcBef>
            </a:pPr>
            <a:r>
              <a:rPr lang="en-US" altLang="ja-JP" sz="2400" dirty="0" smtClean="0"/>
              <a:t>Basic Principle 3 (roughly corresponding to COP 6, 15) mentions further details compared to COP about conducting an announcement in advance to invite opinions and comments from a broad range of users and reporting entities, when the BOJ plans substantial revisions of statistics </a:t>
            </a:r>
            <a:endParaRPr lang="en-US" altLang="ja-JP" dirty="0" smtClean="0"/>
          </a:p>
        </p:txBody>
      </p:sp>
      <p:sp>
        <p:nvSpPr>
          <p:cNvPr id="13" name="Rectangle 2"/>
          <p:cNvSpPr>
            <a:spLocks noGrp="1" noChangeArrowheads="1"/>
          </p:cNvSpPr>
          <p:nvPr>
            <p:ph type="title"/>
          </p:nvPr>
        </p:nvSpPr>
        <p:spPr>
          <a:xfrm>
            <a:off x="323849" y="502377"/>
            <a:ext cx="8820151" cy="971550"/>
          </a:xfrm>
        </p:spPr>
        <p:txBody>
          <a:bodyPr/>
          <a:lstStyle/>
          <a:p>
            <a:pPr eaLnBrk="1" hangingPunct="1"/>
            <a:r>
              <a:rPr lang="en-US" altLang="ja-JP" sz="3200" dirty="0" smtClean="0">
                <a:latin typeface="Tahoma" pitchFamily="34" charset="0"/>
              </a:rPr>
              <a:t>3. Comparison of Quality Management Between BOJ Statistics and European Statistics </a:t>
            </a:r>
            <a:r>
              <a:rPr lang="en-US" altLang="ja-JP" sz="2800" dirty="0" smtClean="0">
                <a:latin typeface="Tahoma" pitchFamily="34" charset="0"/>
              </a:rPr>
              <a:t>(cont’d)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12</a:t>
            </a:fld>
            <a:endParaRPr lang="en-US" altLang="ja-JP" dirty="0" smtClean="0"/>
          </a:p>
        </p:txBody>
      </p:sp>
      <p:sp>
        <p:nvSpPr>
          <p:cNvPr id="8196" name="Rectangle 3379"/>
          <p:cNvSpPr>
            <a:spLocks noChangeArrowheads="1"/>
          </p:cNvSpPr>
          <p:nvPr/>
        </p:nvSpPr>
        <p:spPr bwMode="auto">
          <a:xfrm>
            <a:off x="660491" y="1824718"/>
            <a:ext cx="8026309" cy="3676650"/>
          </a:xfrm>
          <a:prstGeom prst="rect">
            <a:avLst/>
          </a:prstGeom>
          <a:noFill/>
          <a:ln w="9525">
            <a:noFill/>
            <a:miter lim="800000"/>
            <a:headEnd/>
            <a:tailEnd/>
          </a:ln>
        </p:spPr>
        <p:txBody>
          <a:bodyPr/>
          <a:lstStyle/>
          <a:p>
            <a:pPr marL="342900" indent="-342900">
              <a:spcBef>
                <a:spcPct val="0"/>
              </a:spcBef>
            </a:pPr>
            <a:r>
              <a:rPr lang="en-US" altLang="ja-JP" sz="2400" dirty="0" smtClean="0"/>
              <a:t>Differences in quality management between BOJ Statistics (with Basic Principles and CSA) and the European Statistics (with COP and Quality Assurance Framework) are apparent in terms of the publication and the frequency of implementation as follows:</a:t>
            </a:r>
          </a:p>
          <a:p>
            <a:pPr marL="342900" indent="-342900">
              <a:spcBef>
                <a:spcPct val="0"/>
              </a:spcBef>
              <a:buNone/>
            </a:pPr>
            <a:endParaRPr lang="en-US" altLang="ja-JP" dirty="0" smtClean="0"/>
          </a:p>
        </p:txBody>
      </p:sp>
      <p:sp>
        <p:nvSpPr>
          <p:cNvPr id="13" name="Rectangle 2"/>
          <p:cNvSpPr>
            <a:spLocks noGrp="1" noChangeArrowheads="1"/>
          </p:cNvSpPr>
          <p:nvPr>
            <p:ph type="title"/>
          </p:nvPr>
        </p:nvSpPr>
        <p:spPr>
          <a:xfrm>
            <a:off x="323849" y="502377"/>
            <a:ext cx="8820151" cy="971550"/>
          </a:xfrm>
        </p:spPr>
        <p:txBody>
          <a:bodyPr/>
          <a:lstStyle/>
          <a:p>
            <a:pPr eaLnBrk="1" hangingPunct="1"/>
            <a:r>
              <a:rPr lang="en-US" altLang="ja-JP" sz="3200" dirty="0" smtClean="0">
                <a:latin typeface="Tahoma" pitchFamily="34" charset="0"/>
              </a:rPr>
              <a:t>3. Comparison of Quality Management Between BOJ Statistics and European Statistics </a:t>
            </a:r>
            <a:r>
              <a:rPr lang="en-US" altLang="ja-JP" sz="2800" dirty="0" smtClean="0">
                <a:latin typeface="Tahoma" pitchFamily="34" charset="0"/>
              </a:rPr>
              <a:t>(cont’d)</a:t>
            </a:r>
          </a:p>
        </p:txBody>
      </p:sp>
      <p:pic>
        <p:nvPicPr>
          <p:cNvPr id="7" name="図 6"/>
          <p:cNvPicPr/>
          <p:nvPr/>
        </p:nvPicPr>
        <p:blipFill>
          <a:blip r:embed="rId3" cstate="print"/>
          <a:srcRect/>
          <a:stretch>
            <a:fillRect/>
          </a:stretch>
        </p:blipFill>
        <p:spPr bwMode="auto">
          <a:xfrm>
            <a:off x="1632857" y="3840480"/>
            <a:ext cx="5891349" cy="2181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13</a:t>
            </a:fld>
            <a:endParaRPr lang="en-US" altLang="ja-JP" smtClean="0"/>
          </a:p>
        </p:txBody>
      </p:sp>
      <p:sp>
        <p:nvSpPr>
          <p:cNvPr id="8195" name="Rectangle 2"/>
          <p:cNvSpPr>
            <a:spLocks noGrp="1" noChangeArrowheads="1"/>
          </p:cNvSpPr>
          <p:nvPr>
            <p:ph type="title"/>
          </p:nvPr>
        </p:nvSpPr>
        <p:spPr>
          <a:xfrm>
            <a:off x="333375" y="385627"/>
            <a:ext cx="8229600" cy="590550"/>
          </a:xfrm>
        </p:spPr>
        <p:txBody>
          <a:bodyPr/>
          <a:lstStyle/>
          <a:p>
            <a:pPr eaLnBrk="1" hangingPunct="1"/>
            <a:r>
              <a:rPr lang="en-US" altLang="ja-JP" sz="3200" dirty="0" smtClean="0">
                <a:latin typeface="Tahoma" pitchFamily="34" charset="0"/>
              </a:rPr>
              <a:t>4. Remaining Issues and the Way Forward</a:t>
            </a:r>
          </a:p>
        </p:txBody>
      </p:sp>
      <p:sp>
        <p:nvSpPr>
          <p:cNvPr id="8196" name="Rectangle 3379"/>
          <p:cNvSpPr>
            <a:spLocks noChangeArrowheads="1"/>
          </p:cNvSpPr>
          <p:nvPr/>
        </p:nvSpPr>
        <p:spPr bwMode="auto">
          <a:xfrm>
            <a:off x="244384" y="1193618"/>
            <a:ext cx="8620125" cy="2672987"/>
          </a:xfrm>
          <a:prstGeom prst="rect">
            <a:avLst/>
          </a:prstGeom>
          <a:noFill/>
          <a:ln w="9525">
            <a:noFill/>
            <a:miter lim="800000"/>
            <a:headEnd/>
            <a:tailEnd/>
          </a:ln>
        </p:spPr>
        <p:txBody>
          <a:bodyPr/>
          <a:lstStyle/>
          <a:p>
            <a:pPr marL="342900" indent="-342900">
              <a:spcBef>
                <a:spcPct val="0"/>
              </a:spcBef>
            </a:pPr>
            <a:r>
              <a:rPr lang="en-US" altLang="ja-JP" sz="2400" dirty="0" smtClean="0"/>
              <a:t>BOJ will continue to make efforts in improving the quality  of statistics</a:t>
            </a:r>
          </a:p>
          <a:p>
            <a:pPr marL="342900" indent="-342900">
              <a:spcBef>
                <a:spcPts val="1200"/>
              </a:spcBef>
            </a:pPr>
            <a:r>
              <a:rPr lang="en-US" altLang="ja-JP" sz="2400" dirty="0" smtClean="0"/>
              <a:t>In addition, especially regarding the publication and the frequency of implementation for the quality management of statistics,  BOJ would like to learn from the experiences of European statistics, referring to the COP and their Quality Assurance Framework</a:t>
            </a:r>
            <a:endParaRPr lang="en-US" altLang="ja-JP" dirty="0" smtClean="0"/>
          </a:p>
        </p:txBody>
      </p:sp>
      <p:graphicFrame>
        <p:nvGraphicFramePr>
          <p:cNvPr id="50178" name="Object 3"/>
          <p:cNvGraphicFramePr>
            <a:graphicFrameLocks noChangeAspect="1"/>
          </p:cNvGraphicFramePr>
          <p:nvPr/>
        </p:nvGraphicFramePr>
        <p:xfrm>
          <a:off x="4075611" y="3618411"/>
          <a:ext cx="4101737" cy="2991394"/>
        </p:xfrm>
        <a:graphic>
          <a:graphicData uri="http://schemas.openxmlformats.org/presentationml/2006/ole">
            <p:oleObj spid="_x0000_s50178" name="Photo Editor 写真" r:id="rId4" imgW="3809524" imgH="2857899" progId="">
              <p:embed/>
            </p:oleObj>
          </a:graphicData>
        </a:graphic>
      </p:graphicFrame>
      <p:sp>
        <p:nvSpPr>
          <p:cNvPr id="8" name="Rectangle 2"/>
          <p:cNvSpPr txBox="1">
            <a:spLocks noChangeArrowheads="1"/>
          </p:cNvSpPr>
          <p:nvPr/>
        </p:nvSpPr>
        <p:spPr bwMode="auto">
          <a:xfrm>
            <a:off x="882833" y="4426403"/>
            <a:ext cx="2838450" cy="733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Thank you!</a:t>
            </a:r>
            <a:endParaRPr kumimoji="1" lang="ja-JP" altLang="en-US" sz="2800" b="0" i="0" u="none" strike="noStrike" kern="0" cap="none" spc="0" normalizeH="0" baseline="0" noProof="0" dirty="0" smtClean="0">
              <a:ln>
                <a:noFill/>
              </a:ln>
              <a:solidFill>
                <a:schemeClr val="tx1"/>
              </a:solidFill>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 4"/>
          <p:cNvSpPr>
            <a:spLocks noGrp="1"/>
          </p:cNvSpPr>
          <p:nvPr>
            <p:ph type="sldNum" sz="quarter" idx="11"/>
          </p:nvPr>
        </p:nvSpPr>
        <p:spPr>
          <a:noFill/>
        </p:spPr>
        <p:txBody>
          <a:bodyPr/>
          <a:lstStyle/>
          <a:p>
            <a:fld id="{F3C8BF63-25EF-4CB2-B06A-611D053A4B0A}" type="slidenum">
              <a:rPr lang="en-US" altLang="ja-JP" smtClean="0"/>
              <a:pPr/>
              <a:t>1</a:t>
            </a:fld>
            <a:endParaRPr lang="en-US" altLang="ja-JP" smtClean="0"/>
          </a:p>
        </p:txBody>
      </p:sp>
      <p:sp>
        <p:nvSpPr>
          <p:cNvPr id="5123" name="Rectangle 2"/>
          <p:cNvSpPr>
            <a:spLocks noGrp="1" noChangeArrowheads="1"/>
          </p:cNvSpPr>
          <p:nvPr>
            <p:ph type="title"/>
          </p:nvPr>
        </p:nvSpPr>
        <p:spPr>
          <a:xfrm>
            <a:off x="419100" y="457200"/>
            <a:ext cx="8229600" cy="771525"/>
          </a:xfrm>
        </p:spPr>
        <p:txBody>
          <a:bodyPr/>
          <a:lstStyle/>
          <a:p>
            <a:pPr eaLnBrk="1" hangingPunct="1"/>
            <a:r>
              <a:rPr lang="en-US" altLang="ja-JP" sz="3600" dirty="0" smtClean="0">
                <a:latin typeface="Tahoma" pitchFamily="34" charset="0"/>
              </a:rPr>
              <a:t>Outline</a:t>
            </a:r>
          </a:p>
        </p:txBody>
      </p:sp>
      <p:sp>
        <p:nvSpPr>
          <p:cNvPr id="5124" name="Rectangle 3"/>
          <p:cNvSpPr>
            <a:spLocks noGrp="1" noChangeArrowheads="1"/>
          </p:cNvSpPr>
          <p:nvPr>
            <p:ph type="body" idx="1"/>
          </p:nvPr>
        </p:nvSpPr>
        <p:spPr>
          <a:xfrm>
            <a:off x="700949" y="1611495"/>
            <a:ext cx="7610475" cy="4800600"/>
          </a:xfrm>
        </p:spPr>
        <p:txBody>
          <a:bodyPr/>
          <a:lstStyle/>
          <a:p>
            <a:pPr eaLnBrk="1" hangingPunct="1">
              <a:lnSpc>
                <a:spcPct val="80000"/>
              </a:lnSpc>
            </a:pPr>
            <a:r>
              <a:rPr lang="en-US" altLang="ja-JP" sz="2400" dirty="0" smtClean="0">
                <a:latin typeface="Tahoma" pitchFamily="34" charset="0"/>
              </a:rPr>
              <a:t>Principles and Framework for Quality Management of Statistics at the Bank of Japan (BOJ)</a:t>
            </a:r>
          </a:p>
          <a:p>
            <a:pPr marL="457200" indent="-457200" eaLnBrk="1" hangingPunct="1">
              <a:lnSpc>
                <a:spcPct val="80000"/>
              </a:lnSpc>
              <a:spcBef>
                <a:spcPts val="1200"/>
              </a:spcBef>
              <a:buNone/>
            </a:pPr>
            <a:r>
              <a:rPr lang="ja-JP" altLang="en-US" sz="2400" dirty="0" smtClean="0">
                <a:latin typeface="Tahoma" pitchFamily="34" charset="0"/>
              </a:rPr>
              <a:t>    </a:t>
            </a:r>
            <a:r>
              <a:rPr lang="ja-JP" altLang="en-US" sz="1800" dirty="0" smtClean="0">
                <a:latin typeface="Tahoma" pitchFamily="34" charset="0"/>
              </a:rPr>
              <a:t>･</a:t>
            </a:r>
            <a:r>
              <a:rPr lang="ja-JP" altLang="en-US" sz="2400" dirty="0" smtClean="0">
                <a:latin typeface="Tahoma" pitchFamily="34" charset="0"/>
              </a:rPr>
              <a:t> </a:t>
            </a:r>
            <a:r>
              <a:rPr lang="en-US" altLang="ja-JP" sz="1800" dirty="0" smtClean="0">
                <a:latin typeface="Tahoma" pitchFamily="34" charset="0"/>
              </a:rPr>
              <a:t>“The Basic Principles for the Compilation, Release, and </a:t>
            </a:r>
          </a:p>
          <a:p>
            <a:pPr eaLnBrk="1" hangingPunct="1">
              <a:lnSpc>
                <a:spcPct val="80000"/>
              </a:lnSpc>
              <a:buNone/>
            </a:pPr>
            <a:r>
              <a:rPr lang="ja-JP" altLang="en-US" sz="1800" dirty="0" smtClean="0">
                <a:latin typeface="Tahoma" pitchFamily="34" charset="0"/>
              </a:rPr>
              <a:t>　　　</a:t>
            </a:r>
            <a:r>
              <a:rPr lang="en-US" altLang="ja-JP" sz="1800" dirty="0" smtClean="0">
                <a:latin typeface="Tahoma" pitchFamily="34" charset="0"/>
              </a:rPr>
              <a:t>Development of Statistics”  (hereafter “Basic Principles”)</a:t>
            </a:r>
          </a:p>
          <a:p>
            <a:pPr marL="457200" indent="-457200" eaLnBrk="1" hangingPunct="1">
              <a:lnSpc>
                <a:spcPct val="80000"/>
              </a:lnSpc>
              <a:spcBef>
                <a:spcPts val="1200"/>
              </a:spcBef>
              <a:buNone/>
            </a:pPr>
            <a:r>
              <a:rPr lang="ja-JP" altLang="en-US" sz="2400" dirty="0" smtClean="0">
                <a:latin typeface="Tahoma" pitchFamily="34" charset="0"/>
              </a:rPr>
              <a:t>    </a:t>
            </a:r>
            <a:r>
              <a:rPr lang="ja-JP" altLang="en-US" sz="1800" dirty="0" smtClean="0">
                <a:latin typeface="Tahoma" pitchFamily="34" charset="0"/>
              </a:rPr>
              <a:t>･ </a:t>
            </a:r>
            <a:r>
              <a:rPr lang="en-US" altLang="ja-JP" sz="1800" dirty="0" smtClean="0">
                <a:latin typeface="Tahoma" pitchFamily="34" charset="0"/>
              </a:rPr>
              <a:t>The risk control self-assessment system (hereafter “CSA”)</a:t>
            </a:r>
          </a:p>
          <a:p>
            <a:pPr marL="457200" indent="-457200" eaLnBrk="1" hangingPunct="1">
              <a:lnSpc>
                <a:spcPct val="80000"/>
              </a:lnSpc>
              <a:buNone/>
            </a:pPr>
            <a:endParaRPr lang="en-US" altLang="ja-JP" sz="1800" dirty="0" smtClean="0">
              <a:latin typeface="Tahoma" pitchFamily="34" charset="0"/>
            </a:endParaRPr>
          </a:p>
          <a:p>
            <a:pPr eaLnBrk="1" hangingPunct="1">
              <a:lnSpc>
                <a:spcPct val="80000"/>
              </a:lnSpc>
            </a:pPr>
            <a:r>
              <a:rPr lang="en-US" altLang="ja-JP" sz="2400" dirty="0" smtClean="0">
                <a:latin typeface="Tahoma" pitchFamily="34" charset="0"/>
              </a:rPr>
              <a:t>Application of Basic Principles in the case of t</a:t>
            </a:r>
            <a:r>
              <a:rPr lang="en-US" altLang="ja-JP" sz="2400" dirty="0" smtClean="0">
                <a:latin typeface="Tahoma" pitchFamily="34" charset="0"/>
                <a:ea typeface="Tahoma" pitchFamily="34" charset="0"/>
                <a:cs typeface="Tahoma" pitchFamily="34" charset="0"/>
              </a:rPr>
              <a:t>he Short-term Economic Survey of Enterprises in  Japan (hereafter “Tankan”)</a:t>
            </a:r>
          </a:p>
          <a:p>
            <a:pPr eaLnBrk="1" hangingPunct="1">
              <a:lnSpc>
                <a:spcPct val="80000"/>
              </a:lnSpc>
              <a:buFont typeface="Wingdings" pitchFamily="2" charset="2"/>
              <a:buNone/>
            </a:pPr>
            <a:endParaRPr lang="en-US" altLang="ja-JP" sz="1200" dirty="0" smtClean="0">
              <a:latin typeface="Tahoma" pitchFamily="34" charset="0"/>
            </a:endParaRPr>
          </a:p>
          <a:p>
            <a:pPr eaLnBrk="1" hangingPunct="1">
              <a:lnSpc>
                <a:spcPct val="80000"/>
              </a:lnSpc>
            </a:pPr>
            <a:r>
              <a:rPr lang="en-US" altLang="ja-JP" sz="2400" dirty="0" smtClean="0">
                <a:latin typeface="Tahoma" pitchFamily="34" charset="0"/>
              </a:rPr>
              <a:t>Comparison of Quality Management between BOJ Statistics and European Statistics</a:t>
            </a:r>
          </a:p>
          <a:p>
            <a:pPr eaLnBrk="1" hangingPunct="1">
              <a:lnSpc>
                <a:spcPct val="80000"/>
              </a:lnSpc>
              <a:buNone/>
            </a:pPr>
            <a:endParaRPr lang="en-US" altLang="ja-JP" sz="1200" dirty="0" smtClean="0">
              <a:latin typeface="Tahoma" pitchFamily="34" charset="0"/>
            </a:endParaRPr>
          </a:p>
          <a:p>
            <a:pPr eaLnBrk="1" hangingPunct="1">
              <a:lnSpc>
                <a:spcPct val="80000"/>
              </a:lnSpc>
            </a:pPr>
            <a:r>
              <a:rPr lang="en-US" altLang="ja-JP" sz="2400" dirty="0" smtClean="0">
                <a:latin typeface="Tahoma" pitchFamily="34" charset="0"/>
              </a:rPr>
              <a:t>Remaining Issues and the Way Forward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1"/>
          </p:nvPr>
        </p:nvSpPr>
        <p:spPr>
          <a:noFill/>
        </p:spPr>
        <p:txBody>
          <a:bodyPr/>
          <a:lstStyle/>
          <a:p>
            <a:fld id="{7BF20AB4-F0CC-4E7D-A26B-29FDC54526FF}" type="slidenum">
              <a:rPr lang="en-US" altLang="ja-JP" smtClean="0"/>
              <a:pPr/>
              <a:t>2</a:t>
            </a:fld>
            <a:endParaRPr lang="en-US" altLang="ja-JP" smtClean="0"/>
          </a:p>
        </p:txBody>
      </p:sp>
      <p:sp>
        <p:nvSpPr>
          <p:cNvPr id="6147" name="Rectangle 2"/>
          <p:cNvSpPr>
            <a:spLocks noGrp="1" noChangeArrowheads="1"/>
          </p:cNvSpPr>
          <p:nvPr>
            <p:ph type="title"/>
          </p:nvPr>
        </p:nvSpPr>
        <p:spPr>
          <a:xfrm>
            <a:off x="444138" y="565242"/>
            <a:ext cx="8464731" cy="1028700"/>
          </a:xfrm>
        </p:spPr>
        <p:txBody>
          <a:bodyPr/>
          <a:lstStyle/>
          <a:p>
            <a:pPr eaLnBrk="1" hangingPunct="1"/>
            <a:r>
              <a:rPr lang="en-US" altLang="ja-JP" sz="3200" dirty="0" smtClean="0">
                <a:latin typeface="Tahoma" pitchFamily="34" charset="0"/>
              </a:rPr>
              <a:t>1. Principles and Framework for Quality Management of Statistics at the BOJ</a:t>
            </a:r>
          </a:p>
        </p:txBody>
      </p:sp>
      <p:sp>
        <p:nvSpPr>
          <p:cNvPr id="6148" name="Rectangle 3"/>
          <p:cNvSpPr>
            <a:spLocks noGrp="1" noChangeArrowheads="1"/>
          </p:cNvSpPr>
          <p:nvPr>
            <p:ph type="body" sz="half" idx="1"/>
          </p:nvPr>
        </p:nvSpPr>
        <p:spPr>
          <a:xfrm>
            <a:off x="577487" y="2033179"/>
            <a:ext cx="8039100" cy="3871233"/>
          </a:xfrm>
          <a:noFill/>
        </p:spPr>
        <p:txBody>
          <a:bodyPr/>
          <a:lstStyle/>
          <a:p>
            <a:pPr eaLnBrk="1" hangingPunct="1">
              <a:lnSpc>
                <a:spcPct val="90000"/>
              </a:lnSpc>
              <a:spcAft>
                <a:spcPts val="0"/>
              </a:spcAft>
            </a:pPr>
            <a:r>
              <a:rPr lang="en-US" altLang="ja-JP" sz="2400" dirty="0" smtClean="0">
                <a:latin typeface="Tahoma" pitchFamily="34" charset="0"/>
              </a:rPr>
              <a:t>Basic Principles</a:t>
            </a:r>
          </a:p>
          <a:p>
            <a:pPr marL="457200" indent="-457200" eaLnBrk="1" hangingPunct="1">
              <a:lnSpc>
                <a:spcPct val="80000"/>
              </a:lnSpc>
              <a:buNone/>
            </a:pPr>
            <a:r>
              <a:rPr lang="ja-JP" altLang="en-US" sz="2800" dirty="0" smtClean="0">
                <a:latin typeface="Tahoma" pitchFamily="34" charset="0"/>
              </a:rPr>
              <a:t>  </a:t>
            </a:r>
            <a:r>
              <a:rPr lang="ja-JP" altLang="en-US" sz="1800" dirty="0" smtClean="0">
                <a:latin typeface="Tahoma" pitchFamily="34" charset="0"/>
              </a:rPr>
              <a:t>  </a:t>
            </a:r>
            <a:r>
              <a:rPr lang="ja-JP" altLang="en-US" sz="2000" dirty="0" smtClean="0">
                <a:latin typeface="Tahoma" pitchFamily="34" charset="0"/>
              </a:rPr>
              <a:t>･ </a:t>
            </a:r>
            <a:r>
              <a:rPr lang="en-US" altLang="ja-JP" sz="2000" dirty="0" smtClean="0">
                <a:latin typeface="Tahoma" pitchFamily="34" charset="0"/>
              </a:rPr>
              <a:t>Consist of 7 categories (see the next slide) published in 2009</a:t>
            </a:r>
          </a:p>
          <a:p>
            <a:pPr marL="457200" indent="-457200" eaLnBrk="1" hangingPunct="1">
              <a:lnSpc>
                <a:spcPct val="80000"/>
              </a:lnSpc>
              <a:spcBef>
                <a:spcPts val="1200"/>
              </a:spcBef>
              <a:buNone/>
            </a:pPr>
            <a:r>
              <a:rPr lang="en-US" altLang="ja-JP" sz="1800" dirty="0" smtClean="0">
                <a:latin typeface="Tahoma" pitchFamily="34" charset="0"/>
              </a:rPr>
              <a:t>     </a:t>
            </a:r>
            <a:r>
              <a:rPr lang="ja-JP" altLang="en-US" sz="2000" dirty="0" smtClean="0">
                <a:latin typeface="Tahoma" pitchFamily="34" charset="0"/>
              </a:rPr>
              <a:t>･ </a:t>
            </a:r>
            <a:r>
              <a:rPr lang="en-US" altLang="ja-JP" sz="2000" dirty="0" smtClean="0">
                <a:latin typeface="Tahoma" pitchFamily="34" charset="0"/>
              </a:rPr>
              <a:t>Basic Principles are compiled according to the full revision of the</a:t>
            </a:r>
          </a:p>
          <a:p>
            <a:pPr marL="457200" indent="-457200" eaLnBrk="1" hangingPunct="1">
              <a:lnSpc>
                <a:spcPct val="80000"/>
              </a:lnSpc>
              <a:spcBef>
                <a:spcPts val="480"/>
              </a:spcBef>
              <a:buNone/>
            </a:pPr>
            <a:r>
              <a:rPr lang="en-US" altLang="ja-JP" sz="2000" dirty="0" smtClean="0">
                <a:latin typeface="Tahoma" pitchFamily="34" charset="0"/>
              </a:rPr>
              <a:t>       Statistics Act, and the “Master Plan Concerning the Development </a:t>
            </a:r>
          </a:p>
          <a:p>
            <a:pPr marL="457200" indent="-457200" eaLnBrk="1" hangingPunct="1">
              <a:lnSpc>
                <a:spcPct val="80000"/>
              </a:lnSpc>
              <a:spcBef>
                <a:spcPts val="480"/>
              </a:spcBef>
              <a:buNone/>
            </a:pPr>
            <a:r>
              <a:rPr lang="en-US" altLang="ja-JP" sz="2000" dirty="0" smtClean="0">
                <a:latin typeface="Tahoma" pitchFamily="34" charset="0"/>
              </a:rPr>
              <a:t>       of Official Statistics” to ensure the quality of compilation, release,</a:t>
            </a:r>
          </a:p>
          <a:p>
            <a:pPr marL="457200" indent="-457200" eaLnBrk="1" hangingPunct="1">
              <a:lnSpc>
                <a:spcPct val="80000"/>
              </a:lnSpc>
              <a:spcBef>
                <a:spcPts val="480"/>
              </a:spcBef>
              <a:buNone/>
            </a:pPr>
            <a:r>
              <a:rPr lang="en-US" altLang="ja-JP" sz="2000" dirty="0" smtClean="0">
                <a:latin typeface="Tahoma" pitchFamily="34" charset="0"/>
              </a:rPr>
              <a:t>       and development of statistics</a:t>
            </a:r>
            <a:r>
              <a:rPr lang="en-US" altLang="ja-JP" sz="2000" u="sng" dirty="0" smtClean="0">
                <a:latin typeface="Tahoma" pitchFamily="34" charset="0"/>
              </a:rPr>
              <a:t>    </a:t>
            </a:r>
          </a:p>
          <a:p>
            <a:pPr eaLnBrk="1" hangingPunct="1">
              <a:lnSpc>
                <a:spcPct val="90000"/>
              </a:lnSpc>
              <a:spcAft>
                <a:spcPct val="50000"/>
              </a:spcAft>
              <a:buNone/>
            </a:pPr>
            <a:endParaRPr lang="en-US" altLang="ja-JP" sz="2000" u="sng" dirty="0" smtClean="0">
              <a:latin typeface="Tahoma" pitchFamily="34" charset="0"/>
            </a:endParaRPr>
          </a:p>
          <a:p>
            <a:pPr eaLnBrk="1" hangingPunct="1">
              <a:lnSpc>
                <a:spcPct val="90000"/>
              </a:lnSpc>
              <a:spcAft>
                <a:spcPct val="50000"/>
              </a:spcAft>
              <a:buNone/>
            </a:pPr>
            <a:endParaRPr lang="en-US" altLang="ja-JP" sz="2000" u="sng" dirty="0" smtClean="0">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1"/>
          </p:nvPr>
        </p:nvSpPr>
        <p:spPr>
          <a:noFill/>
        </p:spPr>
        <p:txBody>
          <a:bodyPr/>
          <a:lstStyle/>
          <a:p>
            <a:fld id="{7BF20AB4-F0CC-4E7D-A26B-29FDC54526FF}" type="slidenum">
              <a:rPr lang="en-US" altLang="ja-JP" smtClean="0"/>
              <a:pPr/>
              <a:t>3</a:t>
            </a:fld>
            <a:endParaRPr lang="en-US" altLang="ja-JP" smtClean="0"/>
          </a:p>
        </p:txBody>
      </p:sp>
      <p:sp>
        <p:nvSpPr>
          <p:cNvPr id="6147" name="Rectangle 2"/>
          <p:cNvSpPr>
            <a:spLocks noGrp="1" noChangeArrowheads="1"/>
          </p:cNvSpPr>
          <p:nvPr>
            <p:ph type="title"/>
          </p:nvPr>
        </p:nvSpPr>
        <p:spPr>
          <a:xfrm>
            <a:off x="326572" y="473800"/>
            <a:ext cx="8543108" cy="1028700"/>
          </a:xfrm>
        </p:spPr>
        <p:txBody>
          <a:bodyPr/>
          <a:lstStyle/>
          <a:p>
            <a:pPr eaLnBrk="1" hangingPunct="1"/>
            <a:r>
              <a:rPr lang="en-US" altLang="ja-JP" sz="3200" dirty="0" smtClean="0">
                <a:latin typeface="Tahoma" pitchFamily="34" charset="0"/>
              </a:rPr>
              <a:t>1. Principles and Framework for Quality Management of Statistics at the BOJ (cont’d)</a:t>
            </a:r>
          </a:p>
        </p:txBody>
      </p:sp>
      <p:sp>
        <p:nvSpPr>
          <p:cNvPr id="6148" name="Rectangle 3"/>
          <p:cNvSpPr>
            <a:spLocks noGrp="1" noChangeArrowheads="1"/>
          </p:cNvSpPr>
          <p:nvPr>
            <p:ph type="body" sz="half" idx="1"/>
          </p:nvPr>
        </p:nvSpPr>
        <p:spPr>
          <a:xfrm>
            <a:off x="590550" y="1876424"/>
            <a:ext cx="8039100" cy="4467226"/>
          </a:xfrm>
          <a:noFill/>
        </p:spPr>
        <p:txBody>
          <a:bodyPr/>
          <a:lstStyle/>
          <a:p>
            <a:pPr eaLnBrk="1" hangingPunct="1">
              <a:lnSpc>
                <a:spcPct val="90000"/>
              </a:lnSpc>
              <a:spcAft>
                <a:spcPts val="0"/>
              </a:spcAft>
            </a:pPr>
            <a:r>
              <a:rPr lang="en-US" altLang="ja-JP" sz="2400" dirty="0" smtClean="0">
                <a:latin typeface="Tahoma" pitchFamily="34" charset="0"/>
              </a:rPr>
              <a:t>Categories of Basic Principles</a:t>
            </a:r>
            <a:endParaRPr lang="en-US" altLang="ja-JP" sz="2400" u="sng" dirty="0" smtClean="0">
              <a:latin typeface="Tahoma" pitchFamily="34" charset="0"/>
            </a:endParaRPr>
          </a:p>
          <a:p>
            <a:pPr eaLnBrk="1" hangingPunct="1">
              <a:lnSpc>
                <a:spcPct val="90000"/>
              </a:lnSpc>
              <a:spcAft>
                <a:spcPct val="50000"/>
              </a:spcAft>
              <a:buNone/>
            </a:pPr>
            <a:endParaRPr lang="en-US" altLang="ja-JP" sz="2000" u="sng" dirty="0" smtClean="0">
              <a:latin typeface="Tahoma" pitchFamily="34" charset="0"/>
            </a:endParaRPr>
          </a:p>
        </p:txBody>
      </p:sp>
      <p:pic>
        <p:nvPicPr>
          <p:cNvPr id="7" name="図 6"/>
          <p:cNvPicPr/>
          <p:nvPr/>
        </p:nvPicPr>
        <p:blipFill>
          <a:blip r:embed="rId3" cstate="print"/>
          <a:srcRect/>
          <a:stretch>
            <a:fillRect/>
          </a:stretch>
        </p:blipFill>
        <p:spPr bwMode="auto">
          <a:xfrm>
            <a:off x="1162596" y="2379842"/>
            <a:ext cx="6975565" cy="3576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 5"/>
          <p:cNvSpPr>
            <a:spLocks noGrp="1"/>
          </p:cNvSpPr>
          <p:nvPr>
            <p:ph type="sldNum" sz="quarter" idx="11"/>
          </p:nvPr>
        </p:nvSpPr>
        <p:spPr>
          <a:noFill/>
        </p:spPr>
        <p:txBody>
          <a:bodyPr/>
          <a:lstStyle/>
          <a:p>
            <a:fld id="{7BF20AB4-F0CC-4E7D-A26B-29FDC54526FF}" type="slidenum">
              <a:rPr lang="en-US" altLang="ja-JP" smtClean="0"/>
              <a:pPr/>
              <a:t>4</a:t>
            </a:fld>
            <a:endParaRPr lang="en-US" altLang="ja-JP" smtClean="0"/>
          </a:p>
        </p:txBody>
      </p:sp>
      <p:sp>
        <p:nvSpPr>
          <p:cNvPr id="6148" name="Rectangle 3"/>
          <p:cNvSpPr>
            <a:spLocks noGrp="1" noChangeArrowheads="1"/>
          </p:cNvSpPr>
          <p:nvPr>
            <p:ph type="body" sz="half" idx="1"/>
          </p:nvPr>
        </p:nvSpPr>
        <p:spPr>
          <a:xfrm>
            <a:off x="459920" y="1771920"/>
            <a:ext cx="8039100" cy="4785634"/>
          </a:xfrm>
          <a:noFill/>
        </p:spPr>
        <p:txBody>
          <a:bodyPr/>
          <a:lstStyle/>
          <a:p>
            <a:pPr eaLnBrk="1" hangingPunct="1">
              <a:lnSpc>
                <a:spcPct val="90000"/>
              </a:lnSpc>
              <a:spcAft>
                <a:spcPts val="0"/>
              </a:spcAft>
            </a:pPr>
            <a:r>
              <a:rPr lang="en-US" altLang="ja-JP" sz="2400" dirty="0" smtClean="0">
                <a:latin typeface="Tahoma" pitchFamily="34" charset="0"/>
              </a:rPr>
              <a:t>CSA</a:t>
            </a:r>
          </a:p>
          <a:p>
            <a:pPr marL="457200" indent="-457200" eaLnBrk="1" hangingPunct="1">
              <a:lnSpc>
                <a:spcPct val="80000"/>
              </a:lnSpc>
              <a:spcBef>
                <a:spcPts val="1200"/>
              </a:spcBef>
              <a:buNone/>
            </a:pPr>
            <a:r>
              <a:rPr lang="ja-JP" altLang="en-US" sz="2000" dirty="0" smtClean="0">
                <a:latin typeface="Tahoma" pitchFamily="34" charset="0"/>
                <a:cs typeface="Tahoma" pitchFamily="34" charset="0"/>
              </a:rPr>
              <a:t>     ･ </a:t>
            </a:r>
            <a:r>
              <a:rPr lang="en-US" altLang="ja-JP" sz="2000" dirty="0" smtClean="0">
                <a:latin typeface="Tahoma" pitchFamily="34" charset="0"/>
                <a:cs typeface="Tahoma" pitchFamily="34" charset="0"/>
              </a:rPr>
              <a:t>C</a:t>
            </a:r>
            <a:r>
              <a:rPr lang="en-US" altLang="ja-JP" sz="2000" dirty="0" smtClean="0">
                <a:latin typeface="Tahoma" pitchFamily="34" charset="0"/>
                <a:ea typeface="Tahoma" pitchFamily="34" charset="0"/>
                <a:cs typeface="Tahoma" pitchFamily="34" charset="0"/>
              </a:rPr>
              <a:t>ontrol self-assessment system to daily operations at  </a:t>
            </a:r>
          </a:p>
          <a:p>
            <a:pPr marL="457200" indent="-457200" eaLnBrk="1" hangingPunct="1">
              <a:lnSpc>
                <a:spcPct val="80000"/>
              </a:lnSpc>
              <a:spcBef>
                <a:spcPts val="480"/>
              </a:spcBef>
              <a:buNone/>
            </a:pPr>
            <a:r>
              <a:rPr lang="en-US" altLang="ja-JP" sz="2000" dirty="0" smtClean="0">
                <a:latin typeface="Tahoma" pitchFamily="34" charset="0"/>
                <a:ea typeface="Tahoma" pitchFamily="34" charset="0"/>
                <a:cs typeface="Tahoma" pitchFamily="34" charset="0"/>
              </a:rPr>
              <a:t>        the BOJ introduced in 2007 </a:t>
            </a:r>
          </a:p>
          <a:p>
            <a:pPr marL="457200" indent="-457200" eaLnBrk="1" hangingPunct="1">
              <a:lnSpc>
                <a:spcPct val="80000"/>
              </a:lnSpc>
              <a:spcBef>
                <a:spcPts val="1200"/>
              </a:spcBef>
              <a:buNone/>
            </a:pPr>
            <a:r>
              <a:rPr lang="ja-JP" altLang="en-US" sz="2000" dirty="0" smtClean="0">
                <a:latin typeface="Tahoma" pitchFamily="34" charset="0"/>
              </a:rPr>
              <a:t>     ･ </a:t>
            </a:r>
            <a:r>
              <a:rPr lang="en-US" altLang="ja-JP" sz="2000" dirty="0" smtClean="0">
                <a:latin typeface="Tahoma" pitchFamily="34" charset="0"/>
              </a:rPr>
              <a:t>Conducted every 2 or 3 years.  Review carefully all daily </a:t>
            </a:r>
          </a:p>
          <a:p>
            <a:pPr marL="457200" indent="-457200" eaLnBrk="1" hangingPunct="1">
              <a:lnSpc>
                <a:spcPct val="80000"/>
              </a:lnSpc>
              <a:spcBef>
                <a:spcPts val="480"/>
              </a:spcBef>
              <a:buNone/>
            </a:pPr>
            <a:r>
              <a:rPr lang="en-US" altLang="ja-JP" sz="2000" dirty="0" smtClean="0">
                <a:latin typeface="Tahoma" pitchFamily="34" charset="0"/>
              </a:rPr>
              <a:t>        operations, find the risks in the daily operations.  </a:t>
            </a:r>
            <a:r>
              <a:rPr lang="en-US" altLang="ja-JP" sz="2000" dirty="0" smtClean="0">
                <a:latin typeface="Tahoma" pitchFamily="34" charset="0"/>
                <a:ea typeface="Tahoma" pitchFamily="34" charset="0"/>
                <a:cs typeface="Tahoma" pitchFamily="34" charset="0"/>
              </a:rPr>
              <a:t>The risks</a:t>
            </a:r>
          </a:p>
          <a:p>
            <a:pPr marL="457200" indent="-457200" eaLnBrk="1" hangingPunct="1">
              <a:lnSpc>
                <a:spcPct val="80000"/>
              </a:lnSpc>
              <a:spcBef>
                <a:spcPts val="480"/>
              </a:spcBef>
              <a:buNone/>
            </a:pPr>
            <a:r>
              <a:rPr lang="en-US" altLang="ja-JP" sz="2000" dirty="0" smtClean="0">
                <a:latin typeface="Tahoma" pitchFamily="34" charset="0"/>
                <a:ea typeface="Tahoma" pitchFamily="34" charset="0"/>
                <a:cs typeface="Tahoma" pitchFamily="34" charset="0"/>
              </a:rPr>
              <a:t>        found are examined and judged as to how much they are</a:t>
            </a:r>
          </a:p>
          <a:p>
            <a:pPr marL="457200" indent="-457200" eaLnBrk="1" hangingPunct="1">
              <a:lnSpc>
                <a:spcPct val="80000"/>
              </a:lnSpc>
              <a:spcBef>
                <a:spcPts val="480"/>
              </a:spcBef>
              <a:buNone/>
            </a:pPr>
            <a:r>
              <a:rPr lang="en-US" altLang="ja-JP" sz="2000" dirty="0" smtClean="0">
                <a:latin typeface="Tahoma" pitchFamily="34" charset="0"/>
                <a:ea typeface="Tahoma" pitchFamily="34" charset="0"/>
                <a:cs typeface="Tahoma" pitchFamily="34" charset="0"/>
              </a:rPr>
              <a:t>        already controlled and how much risks still remain</a:t>
            </a:r>
          </a:p>
          <a:p>
            <a:pPr marL="457200" indent="-457200" eaLnBrk="1" hangingPunct="1">
              <a:lnSpc>
                <a:spcPct val="80000"/>
              </a:lnSpc>
              <a:spcBef>
                <a:spcPts val="1200"/>
              </a:spcBef>
              <a:buNone/>
            </a:pPr>
            <a:r>
              <a:rPr lang="en-US" altLang="ja-JP" sz="2000" dirty="0" smtClean="0">
                <a:latin typeface="Tahoma" pitchFamily="34" charset="0"/>
              </a:rPr>
              <a:t>     </a:t>
            </a:r>
            <a:r>
              <a:rPr lang="ja-JP" altLang="en-US" sz="2000" dirty="0" smtClean="0">
                <a:latin typeface="Tahoma" pitchFamily="34" charset="0"/>
              </a:rPr>
              <a:t>･ </a:t>
            </a:r>
            <a:r>
              <a:rPr lang="en-US" altLang="ja-JP" sz="2000" dirty="0" smtClean="0">
                <a:latin typeface="Tahoma" pitchFamily="34" charset="0"/>
              </a:rPr>
              <a:t>The results are for internal use only.  The risks that remain</a:t>
            </a:r>
          </a:p>
          <a:p>
            <a:pPr marL="457200" indent="-457200" eaLnBrk="1" hangingPunct="1">
              <a:lnSpc>
                <a:spcPct val="80000"/>
              </a:lnSpc>
              <a:spcBef>
                <a:spcPts val="480"/>
              </a:spcBef>
              <a:buNone/>
            </a:pPr>
            <a:r>
              <a:rPr lang="ja-JP" altLang="en-US" sz="2000" dirty="0" smtClean="0">
                <a:latin typeface="Tahoma" pitchFamily="34" charset="0"/>
              </a:rPr>
              <a:t>        </a:t>
            </a:r>
            <a:r>
              <a:rPr lang="en-US" altLang="ja-JP" sz="2000" dirty="0" smtClean="0">
                <a:latin typeface="Tahoma" pitchFamily="34" charset="0"/>
              </a:rPr>
              <a:t>are continued to be observed.  The measures for their solution</a:t>
            </a:r>
          </a:p>
          <a:p>
            <a:pPr marL="457200" indent="-457200" eaLnBrk="1" hangingPunct="1">
              <a:lnSpc>
                <a:spcPct val="80000"/>
              </a:lnSpc>
              <a:spcBef>
                <a:spcPts val="480"/>
              </a:spcBef>
              <a:buNone/>
            </a:pPr>
            <a:r>
              <a:rPr lang="en-US" altLang="ja-JP" sz="2000" dirty="0" smtClean="0">
                <a:latin typeface="Tahoma" pitchFamily="34" charset="0"/>
              </a:rPr>
              <a:t>        are taken until the next CSA.  In the Next CSA, the same </a:t>
            </a:r>
          </a:p>
          <a:p>
            <a:pPr marL="457200" indent="-457200" eaLnBrk="1" hangingPunct="1">
              <a:lnSpc>
                <a:spcPct val="80000"/>
              </a:lnSpc>
              <a:spcBef>
                <a:spcPts val="480"/>
              </a:spcBef>
              <a:buNone/>
            </a:pPr>
            <a:r>
              <a:rPr lang="en-US" altLang="ja-JP" sz="2000" dirty="0" smtClean="0">
                <a:latin typeface="Tahoma" pitchFamily="34" charset="0"/>
              </a:rPr>
              <a:t>        processes are carried out.  Through such “PDCA” cycles, </a:t>
            </a:r>
          </a:p>
          <a:p>
            <a:pPr marL="457200" indent="-457200" eaLnBrk="1" hangingPunct="1">
              <a:lnSpc>
                <a:spcPct val="80000"/>
              </a:lnSpc>
              <a:spcBef>
                <a:spcPts val="480"/>
              </a:spcBef>
              <a:buNone/>
            </a:pPr>
            <a:r>
              <a:rPr lang="en-US" altLang="ja-JP" sz="2000" dirty="0" smtClean="0">
                <a:latin typeface="Tahoma" pitchFamily="34" charset="0"/>
                <a:ea typeface="Tahoma" pitchFamily="34" charset="0"/>
                <a:cs typeface="Tahoma" pitchFamily="34" charset="0"/>
              </a:rPr>
              <a:t>        </a:t>
            </a:r>
            <a:r>
              <a:rPr lang="en-US" altLang="ja-JP" sz="2000" smtClean="0">
                <a:latin typeface="Tahoma" pitchFamily="34" charset="0"/>
                <a:ea typeface="Tahoma" pitchFamily="34" charset="0"/>
                <a:cs typeface="Tahoma" pitchFamily="34" charset="0"/>
              </a:rPr>
              <a:t>the </a:t>
            </a:r>
            <a:r>
              <a:rPr lang="en-US" altLang="ja-JP" sz="2000" smtClean="0">
                <a:latin typeface="Tahoma" pitchFamily="34" charset="0"/>
                <a:ea typeface="Tahoma" pitchFamily="34" charset="0"/>
                <a:cs typeface="Tahoma" pitchFamily="34" charset="0"/>
              </a:rPr>
              <a:t>BOJ </a:t>
            </a:r>
            <a:r>
              <a:rPr lang="en-US" altLang="ja-JP" sz="2000" dirty="0" smtClean="0">
                <a:latin typeface="Tahoma" pitchFamily="34" charset="0"/>
                <a:ea typeface="Tahoma" pitchFamily="34" charset="0"/>
                <a:cs typeface="Tahoma" pitchFamily="34" charset="0"/>
              </a:rPr>
              <a:t>continues to realize risk reduction and the </a:t>
            </a:r>
          </a:p>
          <a:p>
            <a:pPr marL="457200" indent="-457200" eaLnBrk="1" hangingPunct="1">
              <a:lnSpc>
                <a:spcPct val="80000"/>
              </a:lnSpc>
              <a:spcBef>
                <a:spcPts val="480"/>
              </a:spcBef>
              <a:buNone/>
            </a:pPr>
            <a:r>
              <a:rPr lang="en-US" altLang="ja-JP" sz="2000" dirty="0" smtClean="0">
                <a:latin typeface="Tahoma" pitchFamily="34" charset="0"/>
                <a:ea typeface="Tahoma" pitchFamily="34" charset="0"/>
                <a:cs typeface="Tahoma" pitchFamily="34" charset="0"/>
              </a:rPr>
              <a:t>        improvement of the quality of statistics</a:t>
            </a:r>
          </a:p>
          <a:p>
            <a:pPr marL="457200" indent="-457200" eaLnBrk="1" hangingPunct="1">
              <a:lnSpc>
                <a:spcPct val="80000"/>
              </a:lnSpc>
              <a:spcBef>
                <a:spcPts val="480"/>
              </a:spcBef>
              <a:buNone/>
            </a:pPr>
            <a:endParaRPr lang="en-US" altLang="ja-JP" sz="2000" dirty="0" smtClean="0">
              <a:latin typeface="Tahoma" pitchFamily="34" charset="0"/>
            </a:endParaRPr>
          </a:p>
          <a:p>
            <a:pPr marL="457200" indent="-457200" eaLnBrk="1" hangingPunct="1">
              <a:lnSpc>
                <a:spcPct val="80000"/>
              </a:lnSpc>
              <a:spcBef>
                <a:spcPts val="480"/>
              </a:spcBef>
              <a:buNone/>
            </a:pPr>
            <a:r>
              <a:rPr lang="en-US" altLang="ja-JP" sz="2000" dirty="0" smtClean="0">
                <a:latin typeface="Tahoma" pitchFamily="34" charset="0"/>
              </a:rPr>
              <a:t>        </a:t>
            </a:r>
          </a:p>
          <a:p>
            <a:pPr marL="457200" indent="-457200" eaLnBrk="1" hangingPunct="1">
              <a:lnSpc>
                <a:spcPct val="80000"/>
              </a:lnSpc>
              <a:spcBef>
                <a:spcPts val="480"/>
              </a:spcBef>
              <a:buNone/>
            </a:pPr>
            <a:r>
              <a:rPr lang="en-US" altLang="ja-JP" sz="2000" u="sng" dirty="0" smtClean="0">
                <a:latin typeface="Tahoma" pitchFamily="34" charset="0"/>
              </a:rPr>
              <a:t>    </a:t>
            </a:r>
            <a:r>
              <a:rPr lang="en-US" altLang="ja-JP" sz="2000" dirty="0" smtClean="0">
                <a:latin typeface="Tahoma" pitchFamily="34" charset="0"/>
              </a:rPr>
              <a:t> </a:t>
            </a:r>
            <a:r>
              <a:rPr lang="en-US" altLang="ja-JP" sz="2000" u="sng" dirty="0" smtClean="0">
                <a:latin typeface="Tahoma" pitchFamily="34" charset="0"/>
              </a:rPr>
              <a:t>    </a:t>
            </a:r>
            <a:endParaRPr lang="en-US" altLang="ja-JP" sz="2000" dirty="0" smtClean="0">
              <a:latin typeface="Tahoma" pitchFamily="34" charset="0"/>
            </a:endParaRPr>
          </a:p>
        </p:txBody>
      </p:sp>
      <p:sp>
        <p:nvSpPr>
          <p:cNvPr id="8" name="Rectangle 2"/>
          <p:cNvSpPr>
            <a:spLocks noGrp="1" noChangeArrowheads="1"/>
          </p:cNvSpPr>
          <p:nvPr>
            <p:ph type="title"/>
          </p:nvPr>
        </p:nvSpPr>
        <p:spPr>
          <a:xfrm>
            <a:off x="300446" y="300445"/>
            <a:ext cx="8399416" cy="1371600"/>
          </a:xfrm>
        </p:spPr>
        <p:txBody>
          <a:bodyPr/>
          <a:lstStyle/>
          <a:p>
            <a:pPr eaLnBrk="1" hangingPunct="1"/>
            <a:r>
              <a:rPr lang="en-US" altLang="ja-JP" sz="3200" dirty="0" smtClean="0">
                <a:latin typeface="Tahoma" pitchFamily="34" charset="0"/>
              </a:rPr>
              <a:t>1. Principles and Framework for Quality Management of Statistics at the BOJ (cont’d)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5</a:t>
            </a:fld>
            <a:endParaRPr lang="en-US" altLang="ja-JP" smtClean="0"/>
          </a:p>
        </p:txBody>
      </p:sp>
      <p:sp>
        <p:nvSpPr>
          <p:cNvPr id="8196" name="Rectangle 3379"/>
          <p:cNvSpPr>
            <a:spLocks noChangeArrowheads="1"/>
          </p:cNvSpPr>
          <p:nvPr/>
        </p:nvSpPr>
        <p:spPr bwMode="auto">
          <a:xfrm>
            <a:off x="542925" y="1772467"/>
            <a:ext cx="8601075" cy="3676650"/>
          </a:xfrm>
          <a:prstGeom prst="rect">
            <a:avLst/>
          </a:prstGeom>
          <a:noFill/>
          <a:ln w="9525">
            <a:noFill/>
            <a:miter lim="800000"/>
            <a:headEnd/>
            <a:tailEnd/>
          </a:ln>
        </p:spPr>
        <p:txBody>
          <a:bodyPr/>
          <a:lstStyle/>
          <a:p>
            <a:pPr marL="342900" indent="-342900">
              <a:spcBef>
                <a:spcPct val="0"/>
              </a:spcBef>
            </a:pPr>
            <a:r>
              <a:rPr lang="en-US" altLang="ja-JP" sz="2400" dirty="0" smtClean="0"/>
              <a:t>A brief explanation of Tankan</a:t>
            </a:r>
          </a:p>
          <a:p>
            <a:pPr marL="457200" indent="-457200" eaLnBrk="1" hangingPunct="1">
              <a:lnSpc>
                <a:spcPct val="80000"/>
              </a:lnSpc>
              <a:spcBef>
                <a:spcPts val="1200"/>
              </a:spcBef>
              <a:buNone/>
            </a:pPr>
            <a:r>
              <a:rPr lang="ja-JP" altLang="en-US" dirty="0" smtClean="0">
                <a:cs typeface="Tahoma" pitchFamily="34" charset="0"/>
              </a:rPr>
              <a:t>     ･ </a:t>
            </a:r>
            <a:r>
              <a:rPr lang="en-US" altLang="ja-JP" dirty="0" smtClean="0">
                <a:ea typeface="Tahoma" pitchFamily="34" charset="0"/>
                <a:cs typeface="Tahoma" pitchFamily="34" charset="0"/>
              </a:rPr>
              <a:t>Tankan is a statistical survey conducted  by the BOJ in accordance</a:t>
            </a:r>
          </a:p>
          <a:p>
            <a:pPr marL="457200" indent="-457200" eaLnBrk="1" hangingPunct="1">
              <a:lnSpc>
                <a:spcPct val="80000"/>
              </a:lnSpc>
              <a:spcBef>
                <a:spcPts val="480"/>
              </a:spcBef>
              <a:buNone/>
            </a:pPr>
            <a:r>
              <a:rPr lang="en-US" altLang="ja-JP" dirty="0" smtClean="0">
                <a:ea typeface="Tahoma" pitchFamily="34" charset="0"/>
                <a:cs typeface="Tahoma" pitchFamily="34" charset="0"/>
              </a:rPr>
              <a:t>        with the Current Statistics Act</a:t>
            </a:r>
          </a:p>
          <a:p>
            <a:pPr marL="457200" indent="-457200" eaLnBrk="1" hangingPunct="1">
              <a:lnSpc>
                <a:spcPct val="80000"/>
              </a:lnSpc>
              <a:spcBef>
                <a:spcPts val="1200"/>
              </a:spcBef>
              <a:buNone/>
            </a:pPr>
            <a:r>
              <a:rPr lang="en-US" altLang="ja-JP" dirty="0" smtClean="0">
                <a:ea typeface="Tahoma" pitchFamily="34" charset="0"/>
                <a:cs typeface="Tahoma" pitchFamily="34" charset="0"/>
              </a:rPr>
              <a:t>     </a:t>
            </a:r>
            <a:r>
              <a:rPr lang="ja-JP" altLang="en-US" dirty="0" smtClean="0">
                <a:cs typeface="Tahoma" pitchFamily="34" charset="0"/>
              </a:rPr>
              <a:t>･ </a:t>
            </a:r>
            <a:r>
              <a:rPr lang="en-US" altLang="ja-JP" dirty="0" smtClean="0">
                <a:cs typeface="Tahoma" pitchFamily="34" charset="0"/>
              </a:rPr>
              <a:t>Originally, s</a:t>
            </a:r>
            <a:r>
              <a:rPr lang="en-US" altLang="ja-JP" dirty="0" smtClean="0">
                <a:ea typeface="Tahoma" pitchFamily="34" charset="0"/>
                <a:cs typeface="Tahoma" pitchFamily="34" charset="0"/>
              </a:rPr>
              <a:t>tarted to publish in 1957</a:t>
            </a:r>
          </a:p>
          <a:p>
            <a:pPr marL="457200" indent="-457200" eaLnBrk="1" hangingPunct="1">
              <a:lnSpc>
                <a:spcPct val="80000"/>
              </a:lnSpc>
              <a:spcBef>
                <a:spcPts val="1200"/>
              </a:spcBef>
              <a:buNone/>
            </a:pPr>
            <a:r>
              <a:rPr lang="en-US" altLang="ja-JP" dirty="0" smtClean="0">
                <a:ea typeface="Tahoma" pitchFamily="34" charset="0"/>
                <a:cs typeface="Tahoma" pitchFamily="34" charset="0"/>
              </a:rPr>
              <a:t>     </a:t>
            </a:r>
            <a:r>
              <a:rPr lang="ja-JP" altLang="en-US" dirty="0" smtClean="0">
                <a:cs typeface="Tahoma" pitchFamily="34" charset="0"/>
              </a:rPr>
              <a:t>･ </a:t>
            </a:r>
            <a:r>
              <a:rPr lang="en-US" altLang="ja-JP" dirty="0" smtClean="0">
                <a:ea typeface="Tahoma" pitchFamily="34" charset="0"/>
                <a:cs typeface="Tahoma" pitchFamily="34" charset="0"/>
              </a:rPr>
              <a:t>Consists of 4 categories of survey items: </a:t>
            </a:r>
          </a:p>
          <a:p>
            <a:pPr marL="457200" indent="-457200" eaLnBrk="1" hangingPunct="1">
              <a:lnSpc>
                <a:spcPct val="80000"/>
              </a:lnSpc>
              <a:spcBef>
                <a:spcPts val="1200"/>
              </a:spcBef>
              <a:buNone/>
            </a:pPr>
            <a:r>
              <a:rPr lang="en-US" altLang="ja-JP" dirty="0" smtClean="0">
                <a:ea typeface="Tahoma" pitchFamily="34" charset="0"/>
                <a:cs typeface="Tahoma" pitchFamily="34" charset="0"/>
              </a:rPr>
              <a:t>          (a) Judgment Survey</a:t>
            </a:r>
          </a:p>
          <a:p>
            <a:pPr marL="457200" indent="-457200" eaLnBrk="1" hangingPunct="1">
              <a:lnSpc>
                <a:spcPct val="80000"/>
              </a:lnSpc>
              <a:spcBef>
                <a:spcPts val="480"/>
              </a:spcBef>
              <a:buNone/>
            </a:pPr>
            <a:r>
              <a:rPr lang="en-US" altLang="ja-JP" dirty="0" smtClean="0">
                <a:ea typeface="Tahoma" pitchFamily="34" charset="0"/>
                <a:cs typeface="Tahoma" pitchFamily="34" charset="0"/>
              </a:rPr>
              <a:t>          (b) Annual Projections</a:t>
            </a:r>
          </a:p>
          <a:p>
            <a:pPr marL="457200" indent="-457200" eaLnBrk="1" hangingPunct="1">
              <a:lnSpc>
                <a:spcPct val="80000"/>
              </a:lnSpc>
              <a:spcBef>
                <a:spcPts val="480"/>
              </a:spcBef>
              <a:buNone/>
            </a:pPr>
            <a:r>
              <a:rPr lang="en-US" altLang="ja-JP" dirty="0" smtClean="0">
                <a:ea typeface="Tahoma" pitchFamily="34" charset="0"/>
                <a:cs typeface="Tahoma" pitchFamily="34" charset="0"/>
              </a:rPr>
              <a:t>          (C) Inflation Outlook of Enterprises</a:t>
            </a:r>
          </a:p>
          <a:p>
            <a:pPr marL="457200" indent="-457200" eaLnBrk="1" hangingPunct="1">
              <a:lnSpc>
                <a:spcPct val="80000"/>
              </a:lnSpc>
              <a:spcBef>
                <a:spcPts val="480"/>
              </a:spcBef>
              <a:buNone/>
            </a:pPr>
            <a:r>
              <a:rPr lang="en-US" altLang="ja-JP" dirty="0" smtClean="0">
                <a:ea typeface="Tahoma" pitchFamily="34" charset="0"/>
                <a:cs typeface="Tahoma" pitchFamily="34" charset="0"/>
              </a:rPr>
              <a:t>          (d) Number of New Graduates Hired</a:t>
            </a:r>
          </a:p>
          <a:p>
            <a:pPr marL="457200" indent="-457200" eaLnBrk="1" hangingPunct="1">
              <a:lnSpc>
                <a:spcPct val="80000"/>
              </a:lnSpc>
              <a:buNone/>
            </a:pPr>
            <a:endParaRPr lang="en-US" altLang="ja-JP" sz="1800" dirty="0" smtClean="0"/>
          </a:p>
          <a:p>
            <a:pPr marL="457200" indent="-457200" eaLnBrk="1" hangingPunct="1">
              <a:lnSpc>
                <a:spcPct val="80000"/>
              </a:lnSpc>
              <a:buNone/>
            </a:pPr>
            <a:endParaRPr lang="en-US" altLang="ja-JP" dirty="0" smtClean="0"/>
          </a:p>
          <a:p>
            <a:pPr marL="342900" indent="-342900">
              <a:spcBef>
                <a:spcPct val="0"/>
              </a:spcBef>
              <a:buNone/>
            </a:pPr>
            <a:endParaRPr lang="en-US" altLang="ja-JP" dirty="0" smtClean="0"/>
          </a:p>
          <a:p>
            <a:pPr marL="342900" indent="-342900">
              <a:spcBef>
                <a:spcPct val="0"/>
              </a:spcBef>
              <a:buNone/>
            </a:pPr>
            <a:endParaRPr lang="en-US" altLang="ja-JP" dirty="0"/>
          </a:p>
        </p:txBody>
      </p:sp>
      <p:sp>
        <p:nvSpPr>
          <p:cNvPr id="13" name="Rectangle 2"/>
          <p:cNvSpPr>
            <a:spLocks noGrp="1" noChangeArrowheads="1"/>
          </p:cNvSpPr>
          <p:nvPr>
            <p:ph type="title"/>
          </p:nvPr>
        </p:nvSpPr>
        <p:spPr>
          <a:xfrm>
            <a:off x="323849" y="476251"/>
            <a:ext cx="8686801" cy="971550"/>
          </a:xfrm>
        </p:spPr>
        <p:txBody>
          <a:bodyPr/>
          <a:lstStyle/>
          <a:p>
            <a:pPr eaLnBrk="1" hangingPunct="1"/>
            <a:r>
              <a:rPr lang="en-US" altLang="ja-JP" sz="3200" dirty="0" smtClean="0">
                <a:latin typeface="Tahoma" pitchFamily="34" charset="0"/>
              </a:rPr>
              <a:t>2. Application of Basic Principles in the case of Tankan</a:t>
            </a:r>
            <a:endParaRPr lang="en-US" altLang="ja-JP" sz="2800" dirty="0" smtClean="0">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6</a:t>
            </a:fld>
            <a:endParaRPr lang="en-US" altLang="ja-JP" smtClean="0"/>
          </a:p>
        </p:txBody>
      </p:sp>
      <p:sp>
        <p:nvSpPr>
          <p:cNvPr id="8196" name="Rectangle 3379"/>
          <p:cNvSpPr>
            <a:spLocks noChangeArrowheads="1"/>
          </p:cNvSpPr>
          <p:nvPr/>
        </p:nvSpPr>
        <p:spPr bwMode="auto">
          <a:xfrm>
            <a:off x="542925" y="1837781"/>
            <a:ext cx="8601075" cy="3676650"/>
          </a:xfrm>
          <a:prstGeom prst="rect">
            <a:avLst/>
          </a:prstGeom>
          <a:noFill/>
          <a:ln w="9525">
            <a:noFill/>
            <a:miter lim="800000"/>
            <a:headEnd/>
            <a:tailEnd/>
          </a:ln>
        </p:spPr>
        <p:txBody>
          <a:bodyPr/>
          <a:lstStyle/>
          <a:p>
            <a:pPr marL="342900" indent="-342900">
              <a:spcBef>
                <a:spcPct val="0"/>
              </a:spcBef>
            </a:pPr>
            <a:r>
              <a:rPr lang="en-US" altLang="ja-JP" sz="2400" dirty="0" smtClean="0"/>
              <a:t>The main workflow until release of Tankan</a:t>
            </a:r>
          </a:p>
          <a:p>
            <a:pPr marL="457200" indent="-457200" eaLnBrk="1" hangingPunct="1">
              <a:lnSpc>
                <a:spcPct val="80000"/>
              </a:lnSpc>
              <a:spcBef>
                <a:spcPts val="1200"/>
              </a:spcBef>
              <a:buNone/>
            </a:pPr>
            <a:r>
              <a:rPr lang="ja-JP" altLang="en-US" dirty="0" smtClean="0"/>
              <a:t>     ･ </a:t>
            </a:r>
            <a:r>
              <a:rPr lang="en-US" altLang="ja-JP" dirty="0" smtClean="0"/>
              <a:t>Send the survey forms to sample enterprises (about 10,000)</a:t>
            </a:r>
          </a:p>
          <a:p>
            <a:pPr marL="457200" indent="-457200" eaLnBrk="1" hangingPunct="1">
              <a:lnSpc>
                <a:spcPct val="80000"/>
              </a:lnSpc>
              <a:buNone/>
            </a:pPr>
            <a:r>
              <a:rPr lang="en-US" altLang="ja-JP" dirty="0" smtClean="0"/>
              <a:t>        by mail or online</a:t>
            </a:r>
          </a:p>
          <a:p>
            <a:pPr marL="457200" indent="-457200" eaLnBrk="1" hangingPunct="1">
              <a:lnSpc>
                <a:spcPct val="80000"/>
              </a:lnSpc>
              <a:spcBef>
                <a:spcPts val="1200"/>
              </a:spcBef>
              <a:buNone/>
            </a:pPr>
            <a:r>
              <a:rPr lang="en-US" altLang="ja-JP" dirty="0" smtClean="0"/>
              <a:t>     </a:t>
            </a:r>
            <a:r>
              <a:rPr lang="ja-JP" altLang="en-US" dirty="0" smtClean="0"/>
              <a:t>･ </a:t>
            </a:r>
            <a:r>
              <a:rPr lang="en-US" altLang="ja-JP" dirty="0" smtClean="0"/>
              <a:t>Receive the completed survey forms from sample enterprises</a:t>
            </a:r>
          </a:p>
          <a:p>
            <a:pPr marL="457200" indent="-457200" eaLnBrk="1" hangingPunct="1">
              <a:lnSpc>
                <a:spcPct val="80000"/>
              </a:lnSpc>
              <a:spcBef>
                <a:spcPts val="1200"/>
              </a:spcBef>
              <a:buNone/>
            </a:pPr>
            <a:r>
              <a:rPr lang="ja-JP" altLang="en-US" dirty="0" smtClean="0"/>
              <a:t>     ･ </a:t>
            </a:r>
            <a:r>
              <a:rPr lang="en-US" altLang="ja-JP" dirty="0" smtClean="0"/>
              <a:t>Input the data of completed survey forms to the aggregation</a:t>
            </a:r>
          </a:p>
          <a:p>
            <a:pPr marL="457200" indent="-457200" eaLnBrk="1" hangingPunct="1">
              <a:lnSpc>
                <a:spcPct val="80000"/>
              </a:lnSpc>
              <a:spcBef>
                <a:spcPts val="480"/>
              </a:spcBef>
              <a:buNone/>
            </a:pPr>
            <a:r>
              <a:rPr lang="en-US" altLang="ja-JP" dirty="0" smtClean="0"/>
              <a:t>        system</a:t>
            </a:r>
          </a:p>
          <a:p>
            <a:pPr marL="457200" indent="-457200" eaLnBrk="1" hangingPunct="1">
              <a:lnSpc>
                <a:spcPct val="80000"/>
              </a:lnSpc>
              <a:spcBef>
                <a:spcPts val="1200"/>
              </a:spcBef>
              <a:buNone/>
            </a:pPr>
            <a:r>
              <a:rPr lang="en-US" altLang="ja-JP" dirty="0" smtClean="0"/>
              <a:t>     </a:t>
            </a:r>
            <a:r>
              <a:rPr lang="ja-JP" altLang="en-US" dirty="0" smtClean="0"/>
              <a:t>･ </a:t>
            </a:r>
            <a:r>
              <a:rPr lang="en-US" altLang="ja-JP" dirty="0" smtClean="0"/>
              <a:t>Review the data, and contact respondents for clarification </a:t>
            </a:r>
          </a:p>
          <a:p>
            <a:pPr marL="457200" indent="-457200" eaLnBrk="1" hangingPunct="1">
              <a:lnSpc>
                <a:spcPct val="80000"/>
              </a:lnSpc>
              <a:spcBef>
                <a:spcPts val="480"/>
              </a:spcBef>
              <a:buNone/>
            </a:pPr>
            <a:r>
              <a:rPr lang="en-US" altLang="ja-JP" dirty="0" smtClean="0"/>
              <a:t>        or confirmation, when necessary</a:t>
            </a:r>
          </a:p>
          <a:p>
            <a:pPr marL="457200" indent="-457200" eaLnBrk="1" hangingPunct="1">
              <a:lnSpc>
                <a:spcPct val="80000"/>
              </a:lnSpc>
              <a:spcBef>
                <a:spcPts val="1200"/>
              </a:spcBef>
              <a:buNone/>
            </a:pPr>
            <a:r>
              <a:rPr lang="en-US" altLang="ja-JP" dirty="0" smtClean="0"/>
              <a:t>     </a:t>
            </a:r>
            <a:r>
              <a:rPr lang="ja-JP" altLang="en-US" dirty="0" smtClean="0"/>
              <a:t>･ </a:t>
            </a:r>
            <a:r>
              <a:rPr lang="en-US" altLang="ja-JP" dirty="0" smtClean="0"/>
              <a:t>Review the data again, and compile them for obtaining </a:t>
            </a:r>
          </a:p>
          <a:p>
            <a:pPr marL="457200" indent="-457200" eaLnBrk="1" hangingPunct="1">
              <a:lnSpc>
                <a:spcPct val="80000"/>
              </a:lnSpc>
              <a:spcBef>
                <a:spcPts val="480"/>
              </a:spcBef>
              <a:buNone/>
            </a:pPr>
            <a:r>
              <a:rPr lang="en-US" altLang="ja-JP" dirty="0" smtClean="0"/>
              <a:t>        the results to publish</a:t>
            </a:r>
          </a:p>
          <a:p>
            <a:pPr marL="457200" indent="-457200" eaLnBrk="1" hangingPunct="1">
              <a:lnSpc>
                <a:spcPct val="80000"/>
              </a:lnSpc>
              <a:buNone/>
            </a:pPr>
            <a:endParaRPr lang="en-US" altLang="ja-JP" dirty="0" smtClean="0"/>
          </a:p>
          <a:p>
            <a:pPr marL="342900" indent="-342900">
              <a:spcBef>
                <a:spcPct val="0"/>
              </a:spcBef>
              <a:buNone/>
            </a:pPr>
            <a:endParaRPr lang="en-US" altLang="ja-JP" dirty="0" smtClean="0"/>
          </a:p>
          <a:p>
            <a:pPr marL="342900" indent="-342900">
              <a:spcBef>
                <a:spcPct val="0"/>
              </a:spcBef>
              <a:buNone/>
            </a:pPr>
            <a:endParaRPr lang="en-US" altLang="ja-JP" dirty="0" smtClean="0"/>
          </a:p>
          <a:p>
            <a:pPr marL="342900" indent="-342900">
              <a:spcBef>
                <a:spcPct val="0"/>
              </a:spcBef>
              <a:buNone/>
            </a:pPr>
            <a:endParaRPr lang="en-US" altLang="ja-JP" dirty="0" smtClean="0"/>
          </a:p>
        </p:txBody>
      </p:sp>
      <p:sp>
        <p:nvSpPr>
          <p:cNvPr id="13" name="Rectangle 2"/>
          <p:cNvSpPr>
            <a:spLocks noGrp="1" noChangeArrowheads="1"/>
          </p:cNvSpPr>
          <p:nvPr>
            <p:ph type="title"/>
          </p:nvPr>
        </p:nvSpPr>
        <p:spPr>
          <a:xfrm>
            <a:off x="323849" y="476251"/>
            <a:ext cx="8686801" cy="971550"/>
          </a:xfrm>
        </p:spPr>
        <p:txBody>
          <a:bodyPr/>
          <a:lstStyle/>
          <a:p>
            <a:pPr eaLnBrk="1" hangingPunct="1"/>
            <a:r>
              <a:rPr lang="en-US" altLang="ja-JP" sz="3200" dirty="0" smtClean="0">
                <a:latin typeface="Tahoma" pitchFamily="34" charset="0"/>
              </a:rPr>
              <a:t>2. Application of Basic Principles in the case of Tankan </a:t>
            </a:r>
            <a:r>
              <a:rPr lang="en-US" altLang="ja-JP" sz="2800" dirty="0" smtClean="0">
                <a:latin typeface="Tahoma" pitchFamily="34" charset="0"/>
              </a:rPr>
              <a:t>(cont’d)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7</a:t>
            </a:fld>
            <a:endParaRPr lang="en-US" altLang="ja-JP" smtClean="0"/>
          </a:p>
        </p:txBody>
      </p:sp>
      <p:sp>
        <p:nvSpPr>
          <p:cNvPr id="8196" name="Rectangle 3379"/>
          <p:cNvSpPr>
            <a:spLocks noChangeArrowheads="1"/>
          </p:cNvSpPr>
          <p:nvPr/>
        </p:nvSpPr>
        <p:spPr bwMode="auto">
          <a:xfrm>
            <a:off x="542925" y="1824718"/>
            <a:ext cx="8601075" cy="4602207"/>
          </a:xfrm>
          <a:prstGeom prst="rect">
            <a:avLst/>
          </a:prstGeom>
          <a:noFill/>
          <a:ln w="9525">
            <a:noFill/>
            <a:miter lim="800000"/>
            <a:headEnd/>
            <a:tailEnd/>
          </a:ln>
        </p:spPr>
        <p:txBody>
          <a:bodyPr/>
          <a:lstStyle/>
          <a:p>
            <a:pPr marL="342900" indent="-342900">
              <a:spcBef>
                <a:spcPct val="0"/>
              </a:spcBef>
            </a:pPr>
            <a:r>
              <a:rPr lang="en-US" altLang="ja-JP" sz="2400" dirty="0" smtClean="0"/>
              <a:t>Confidentiality control</a:t>
            </a:r>
            <a:r>
              <a:rPr lang="ja-JP" altLang="en-US" sz="2400" dirty="0" smtClean="0"/>
              <a:t> </a:t>
            </a:r>
            <a:r>
              <a:rPr lang="en-US" altLang="ja-JP" dirty="0" smtClean="0"/>
              <a:t>(corresponding to Basic Principle 5)</a:t>
            </a:r>
          </a:p>
          <a:p>
            <a:pPr marL="457200" indent="-457200" eaLnBrk="1" hangingPunct="1">
              <a:lnSpc>
                <a:spcPct val="80000"/>
              </a:lnSpc>
              <a:spcBef>
                <a:spcPts val="1200"/>
              </a:spcBef>
              <a:buNone/>
            </a:pPr>
            <a:r>
              <a:rPr lang="ja-JP" altLang="en-US" dirty="0" smtClean="0"/>
              <a:t>     ･ </a:t>
            </a:r>
            <a:r>
              <a:rPr lang="en-US" altLang="ja-JP" dirty="0" smtClean="0"/>
              <a:t>The survey results prior to release and the figures of individual</a:t>
            </a:r>
          </a:p>
          <a:p>
            <a:pPr marL="457200" indent="-457200" eaLnBrk="1" hangingPunct="1">
              <a:lnSpc>
                <a:spcPct val="80000"/>
              </a:lnSpc>
              <a:spcBef>
                <a:spcPts val="480"/>
              </a:spcBef>
              <a:buNone/>
            </a:pPr>
            <a:r>
              <a:rPr lang="en-US" altLang="ja-JP" dirty="0" smtClean="0"/>
              <a:t>        enterprises of the Tankan are strictly controlled</a:t>
            </a:r>
          </a:p>
          <a:p>
            <a:pPr marL="457200" indent="-457200" eaLnBrk="1" hangingPunct="1">
              <a:lnSpc>
                <a:spcPct val="80000"/>
              </a:lnSpc>
              <a:spcBef>
                <a:spcPts val="1200"/>
              </a:spcBef>
              <a:buNone/>
            </a:pPr>
            <a:r>
              <a:rPr lang="en-US" altLang="ja-JP" dirty="0" smtClean="0"/>
              <a:t>     </a:t>
            </a:r>
            <a:r>
              <a:rPr lang="ja-JP" altLang="en-US" dirty="0" smtClean="0"/>
              <a:t>･ </a:t>
            </a:r>
            <a:r>
              <a:rPr lang="en-US" altLang="ja-JP" dirty="0" smtClean="0"/>
              <a:t>The work area of the section compiling Tankan is physically</a:t>
            </a:r>
          </a:p>
          <a:p>
            <a:pPr marL="457200" indent="-457200" eaLnBrk="1" hangingPunct="1">
              <a:lnSpc>
                <a:spcPct val="80000"/>
              </a:lnSpc>
              <a:spcBef>
                <a:spcPts val="480"/>
              </a:spcBef>
              <a:buNone/>
            </a:pPr>
            <a:r>
              <a:rPr lang="en-US" altLang="ja-JP" dirty="0" smtClean="0"/>
              <a:t>        separated from other sections.  The staff members other </a:t>
            </a:r>
          </a:p>
          <a:p>
            <a:pPr marL="457200" indent="-457200" eaLnBrk="1" hangingPunct="1">
              <a:lnSpc>
                <a:spcPct val="80000"/>
              </a:lnSpc>
              <a:spcBef>
                <a:spcPts val="480"/>
              </a:spcBef>
              <a:buNone/>
            </a:pPr>
            <a:r>
              <a:rPr lang="en-US" altLang="ja-JP" dirty="0" smtClean="0"/>
              <a:t>        than Tankan section are not allowed to enter</a:t>
            </a:r>
          </a:p>
          <a:p>
            <a:pPr marL="457200" indent="-457200" eaLnBrk="1" hangingPunct="1">
              <a:lnSpc>
                <a:spcPct val="80000"/>
              </a:lnSpc>
              <a:spcBef>
                <a:spcPts val="1200"/>
              </a:spcBef>
              <a:buNone/>
            </a:pPr>
            <a:r>
              <a:rPr lang="en-US" altLang="ja-JP" dirty="0" smtClean="0"/>
              <a:t>     </a:t>
            </a:r>
            <a:r>
              <a:rPr lang="ja-JP" altLang="en-US" dirty="0" smtClean="0"/>
              <a:t>･ </a:t>
            </a:r>
            <a:r>
              <a:rPr lang="en-US" altLang="ja-JP" dirty="0" smtClean="0"/>
              <a:t>Paper based materials are kept locked, and electronic based </a:t>
            </a:r>
          </a:p>
          <a:p>
            <a:pPr marL="457200" indent="-457200" eaLnBrk="1" hangingPunct="1">
              <a:lnSpc>
                <a:spcPct val="80000"/>
              </a:lnSpc>
              <a:spcBef>
                <a:spcPts val="480"/>
              </a:spcBef>
              <a:buNone/>
            </a:pPr>
            <a:r>
              <a:rPr lang="en-US" altLang="ja-JP" dirty="0" smtClean="0"/>
              <a:t>        materials are protected by password on access</a:t>
            </a:r>
          </a:p>
          <a:p>
            <a:pPr marL="457200" indent="-457200" eaLnBrk="1" hangingPunct="1">
              <a:lnSpc>
                <a:spcPct val="80000"/>
              </a:lnSpc>
              <a:spcBef>
                <a:spcPts val="1200"/>
              </a:spcBef>
              <a:buNone/>
            </a:pPr>
            <a:r>
              <a:rPr lang="ja-JP" altLang="en-US" dirty="0" smtClean="0"/>
              <a:t>     ･ </a:t>
            </a:r>
            <a:r>
              <a:rPr lang="en-US" altLang="ja-JP" dirty="0" smtClean="0"/>
              <a:t>Nobody is allowed access to the survey before finalizing the results</a:t>
            </a:r>
          </a:p>
          <a:p>
            <a:pPr marL="457200" indent="-457200" eaLnBrk="1" hangingPunct="1">
              <a:lnSpc>
                <a:spcPct val="80000"/>
              </a:lnSpc>
              <a:spcBef>
                <a:spcPts val="480"/>
              </a:spcBef>
              <a:buNone/>
            </a:pPr>
            <a:r>
              <a:rPr lang="en-US" altLang="ja-JP" dirty="0" smtClean="0"/>
              <a:t>        on the day of release, and even during the release date, the</a:t>
            </a:r>
          </a:p>
          <a:p>
            <a:pPr marL="457200" indent="-457200" eaLnBrk="1" hangingPunct="1">
              <a:lnSpc>
                <a:spcPct val="80000"/>
              </a:lnSpc>
              <a:spcBef>
                <a:spcPts val="480"/>
              </a:spcBef>
              <a:buNone/>
            </a:pPr>
            <a:r>
              <a:rPr lang="en-US" altLang="ja-JP" dirty="0" smtClean="0"/>
              <a:t>        numbers of people in charge of handling the materials prior to</a:t>
            </a:r>
          </a:p>
          <a:p>
            <a:pPr marL="457200" indent="-457200" eaLnBrk="1" hangingPunct="1">
              <a:lnSpc>
                <a:spcPct val="80000"/>
              </a:lnSpc>
              <a:spcBef>
                <a:spcPts val="480"/>
              </a:spcBef>
              <a:buNone/>
            </a:pPr>
            <a:r>
              <a:rPr lang="en-US" altLang="ja-JP" dirty="0" smtClean="0"/>
              <a:t>        release is limited</a:t>
            </a:r>
          </a:p>
          <a:p>
            <a:pPr marL="342900" indent="-342900">
              <a:spcBef>
                <a:spcPct val="0"/>
              </a:spcBef>
              <a:buNone/>
            </a:pPr>
            <a:endParaRPr lang="en-US" altLang="ja-JP" dirty="0" smtClean="0"/>
          </a:p>
          <a:p>
            <a:pPr marL="342900" indent="-342900">
              <a:spcBef>
                <a:spcPct val="0"/>
              </a:spcBef>
              <a:buNone/>
            </a:pPr>
            <a:endParaRPr lang="en-US" altLang="ja-JP" dirty="0" smtClean="0"/>
          </a:p>
          <a:p>
            <a:pPr marL="342900" indent="-342900">
              <a:spcBef>
                <a:spcPct val="0"/>
              </a:spcBef>
              <a:buNone/>
            </a:pPr>
            <a:endParaRPr lang="en-US" altLang="ja-JP" dirty="0" smtClean="0"/>
          </a:p>
        </p:txBody>
      </p:sp>
      <p:sp>
        <p:nvSpPr>
          <p:cNvPr id="13" name="Rectangle 2"/>
          <p:cNvSpPr>
            <a:spLocks noGrp="1" noChangeArrowheads="1"/>
          </p:cNvSpPr>
          <p:nvPr>
            <p:ph type="title"/>
          </p:nvPr>
        </p:nvSpPr>
        <p:spPr>
          <a:xfrm>
            <a:off x="323849" y="476251"/>
            <a:ext cx="8686801" cy="971550"/>
          </a:xfrm>
        </p:spPr>
        <p:txBody>
          <a:bodyPr/>
          <a:lstStyle/>
          <a:p>
            <a:pPr eaLnBrk="1" hangingPunct="1"/>
            <a:r>
              <a:rPr lang="en-US" altLang="ja-JP" sz="3200" dirty="0" smtClean="0">
                <a:latin typeface="Tahoma" pitchFamily="34" charset="0"/>
              </a:rPr>
              <a:t>2. Application of Basic Principles in the case of Tankan </a:t>
            </a:r>
            <a:r>
              <a:rPr lang="en-US" altLang="ja-JP" sz="2800" dirty="0" smtClean="0">
                <a:latin typeface="Tahoma" pitchFamily="34" charset="0"/>
              </a:rPr>
              <a:t>(cont’d)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 4"/>
          <p:cNvSpPr>
            <a:spLocks noGrp="1"/>
          </p:cNvSpPr>
          <p:nvPr>
            <p:ph type="sldNum" sz="quarter" idx="11"/>
          </p:nvPr>
        </p:nvSpPr>
        <p:spPr>
          <a:noFill/>
        </p:spPr>
        <p:txBody>
          <a:bodyPr/>
          <a:lstStyle/>
          <a:p>
            <a:fld id="{FBED7042-0331-4B98-BF1C-9A85875D3487}" type="slidenum">
              <a:rPr lang="en-US" altLang="ja-JP" smtClean="0"/>
              <a:pPr/>
              <a:t>8</a:t>
            </a:fld>
            <a:endParaRPr lang="en-US" altLang="ja-JP" smtClean="0"/>
          </a:p>
        </p:txBody>
      </p:sp>
      <p:sp>
        <p:nvSpPr>
          <p:cNvPr id="8196" name="Rectangle 3379"/>
          <p:cNvSpPr>
            <a:spLocks noChangeArrowheads="1"/>
          </p:cNvSpPr>
          <p:nvPr/>
        </p:nvSpPr>
        <p:spPr bwMode="auto">
          <a:xfrm>
            <a:off x="542925" y="1720215"/>
            <a:ext cx="8601075" cy="3676650"/>
          </a:xfrm>
          <a:prstGeom prst="rect">
            <a:avLst/>
          </a:prstGeom>
          <a:noFill/>
          <a:ln w="9525">
            <a:noFill/>
            <a:miter lim="800000"/>
            <a:headEnd/>
            <a:tailEnd/>
          </a:ln>
        </p:spPr>
        <p:txBody>
          <a:bodyPr/>
          <a:lstStyle/>
          <a:p>
            <a:pPr marL="342900" indent="-342900">
              <a:spcBef>
                <a:spcPct val="0"/>
              </a:spcBef>
            </a:pPr>
            <a:r>
              <a:rPr lang="en-US" altLang="ja-JP" sz="2400" dirty="0" smtClean="0"/>
              <a:t>Achievements in advancing publication date</a:t>
            </a:r>
          </a:p>
          <a:p>
            <a:pPr marL="342900" indent="-342900">
              <a:spcBef>
                <a:spcPct val="0"/>
              </a:spcBef>
              <a:buNone/>
            </a:pPr>
            <a:r>
              <a:rPr lang="en-US" altLang="ja-JP" dirty="0" smtClean="0"/>
              <a:t>     (corresponding to Basic Principles 2, 6)</a:t>
            </a:r>
          </a:p>
          <a:p>
            <a:pPr marL="457200" indent="-457200" eaLnBrk="1" hangingPunct="1">
              <a:lnSpc>
                <a:spcPct val="80000"/>
              </a:lnSpc>
              <a:spcBef>
                <a:spcPts val="1200"/>
              </a:spcBef>
              <a:buNone/>
            </a:pPr>
            <a:r>
              <a:rPr lang="ja-JP" altLang="en-US" dirty="0" smtClean="0"/>
              <a:t>     ･ </a:t>
            </a:r>
            <a:r>
              <a:rPr lang="en-US" altLang="ja-JP" dirty="0" smtClean="0"/>
              <a:t>Release date of Tankan has been advanced about one week </a:t>
            </a:r>
          </a:p>
          <a:p>
            <a:pPr marL="457200" indent="-457200" eaLnBrk="1" hangingPunct="1">
              <a:lnSpc>
                <a:spcPct val="80000"/>
              </a:lnSpc>
              <a:spcBef>
                <a:spcPts val="480"/>
              </a:spcBef>
              <a:buNone/>
            </a:pPr>
            <a:r>
              <a:rPr lang="en-US" altLang="ja-JP" dirty="0" smtClean="0"/>
              <a:t>        earlier since that of August 1996 survey</a:t>
            </a:r>
          </a:p>
          <a:p>
            <a:pPr marL="457200" indent="-457200" eaLnBrk="1" hangingPunct="1">
              <a:lnSpc>
                <a:spcPct val="80000"/>
              </a:lnSpc>
              <a:spcBef>
                <a:spcPts val="1200"/>
              </a:spcBef>
              <a:buNone/>
            </a:pPr>
            <a:r>
              <a:rPr lang="en-US" altLang="ja-JP" dirty="0" smtClean="0"/>
              <a:t>     </a:t>
            </a:r>
            <a:r>
              <a:rPr lang="ja-JP" altLang="en-US" dirty="0" smtClean="0"/>
              <a:t>･ </a:t>
            </a:r>
            <a:r>
              <a:rPr lang="en-US" altLang="ja-JP" dirty="0" smtClean="0"/>
              <a:t>Publication date of paper format publication “The Comprehensive</a:t>
            </a:r>
          </a:p>
          <a:p>
            <a:pPr marL="457200" indent="-457200" eaLnBrk="1" hangingPunct="1">
              <a:lnSpc>
                <a:spcPct val="80000"/>
              </a:lnSpc>
              <a:spcBef>
                <a:spcPts val="480"/>
              </a:spcBef>
              <a:buNone/>
            </a:pPr>
            <a:r>
              <a:rPr lang="en-US" altLang="ja-JP" dirty="0" smtClean="0"/>
              <a:t>        Data Set” has been advanced about two weeks since that of </a:t>
            </a:r>
          </a:p>
          <a:p>
            <a:pPr marL="457200" indent="-457200" eaLnBrk="1" hangingPunct="1">
              <a:lnSpc>
                <a:spcPct val="80000"/>
              </a:lnSpc>
              <a:spcBef>
                <a:spcPts val="480"/>
              </a:spcBef>
              <a:buNone/>
            </a:pPr>
            <a:r>
              <a:rPr lang="en-US" altLang="ja-JP" dirty="0" smtClean="0"/>
              <a:t>        March 1999 survey</a:t>
            </a:r>
          </a:p>
          <a:p>
            <a:pPr marL="457200" indent="-457200" eaLnBrk="1" hangingPunct="1">
              <a:lnSpc>
                <a:spcPct val="80000"/>
              </a:lnSpc>
              <a:spcBef>
                <a:spcPts val="1200"/>
              </a:spcBef>
              <a:buNone/>
            </a:pPr>
            <a:r>
              <a:rPr lang="en-US" altLang="ja-JP" dirty="0" smtClean="0"/>
              <a:t>     </a:t>
            </a:r>
            <a:r>
              <a:rPr lang="ja-JP" altLang="en-US" dirty="0" smtClean="0"/>
              <a:t>･ </a:t>
            </a:r>
            <a:r>
              <a:rPr lang="en-US" altLang="ja-JP" dirty="0" smtClean="0"/>
              <a:t>Publication date of electronic format publication “The </a:t>
            </a:r>
          </a:p>
          <a:p>
            <a:pPr marL="457200" indent="-457200" eaLnBrk="1" hangingPunct="1">
              <a:lnSpc>
                <a:spcPct val="80000"/>
              </a:lnSpc>
              <a:spcBef>
                <a:spcPts val="480"/>
              </a:spcBef>
              <a:buNone/>
            </a:pPr>
            <a:r>
              <a:rPr lang="en-US" altLang="ja-JP" dirty="0" smtClean="0"/>
              <a:t>        Comprehensive Data Set” and the “long-term time series data” </a:t>
            </a:r>
          </a:p>
          <a:p>
            <a:pPr marL="457200" indent="-457200" eaLnBrk="1" hangingPunct="1">
              <a:lnSpc>
                <a:spcPct val="80000"/>
              </a:lnSpc>
              <a:spcBef>
                <a:spcPts val="480"/>
              </a:spcBef>
              <a:buNone/>
            </a:pPr>
            <a:r>
              <a:rPr lang="en-US" altLang="ja-JP" dirty="0" smtClean="0"/>
              <a:t>        has been advanced one business day since that of December </a:t>
            </a:r>
          </a:p>
          <a:p>
            <a:pPr marL="457200" indent="-457200" eaLnBrk="1" hangingPunct="1">
              <a:lnSpc>
                <a:spcPct val="80000"/>
              </a:lnSpc>
              <a:spcBef>
                <a:spcPts val="480"/>
              </a:spcBef>
              <a:buNone/>
            </a:pPr>
            <a:r>
              <a:rPr lang="en-US" altLang="ja-JP" dirty="0" smtClean="0"/>
              <a:t>        2000 survey</a:t>
            </a:r>
          </a:p>
        </p:txBody>
      </p:sp>
      <p:sp>
        <p:nvSpPr>
          <p:cNvPr id="13" name="Rectangle 2"/>
          <p:cNvSpPr>
            <a:spLocks noGrp="1" noChangeArrowheads="1"/>
          </p:cNvSpPr>
          <p:nvPr>
            <p:ph type="title"/>
          </p:nvPr>
        </p:nvSpPr>
        <p:spPr>
          <a:xfrm>
            <a:off x="323849" y="476251"/>
            <a:ext cx="8686801" cy="971550"/>
          </a:xfrm>
        </p:spPr>
        <p:txBody>
          <a:bodyPr/>
          <a:lstStyle/>
          <a:p>
            <a:pPr eaLnBrk="1" hangingPunct="1"/>
            <a:r>
              <a:rPr lang="en-US" altLang="ja-JP" sz="3200" dirty="0" smtClean="0">
                <a:latin typeface="Tahoma" pitchFamily="34" charset="0"/>
              </a:rPr>
              <a:t>2. Application of Basic Principles in the case of Tankan </a:t>
            </a:r>
            <a:r>
              <a:rPr lang="en-US" altLang="ja-JP" sz="2800" dirty="0" smtClean="0">
                <a:latin typeface="Tahoma" pitchFamily="34" charset="0"/>
              </a:rPr>
              <a:t>(cont’d)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bg2"/>
          </a:buClr>
          <a:buSzPct val="75000"/>
          <a:buFont typeface="Wingdings" pitchFamily="2" charset="2"/>
          <a:buChar char="n"/>
          <a:tabLst/>
          <a:defRPr kumimoji="1" lang="ja-JP" altLang="en-US" sz="2000" b="0" i="0" u="none" strike="noStrike" cap="none" normalizeH="0" baseline="0" smtClean="0">
            <a:ln>
              <a:noFill/>
            </a:ln>
            <a:solidFill>
              <a:schemeClr val="tx1"/>
            </a:solidFill>
            <a:effectLst/>
            <a:latin typeface="Tahoma" pitchFamily="34" charset="0"/>
            <a:ea typeface="HG丸ｺﾞｼｯｸM-PRO"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bg2"/>
          </a:buClr>
          <a:buSzPct val="75000"/>
          <a:buFont typeface="Wingdings" pitchFamily="2" charset="2"/>
          <a:buChar char="n"/>
          <a:tabLst/>
          <a:defRPr kumimoji="1" lang="ja-JP" altLang="en-US" sz="2000" b="0" i="0" u="none" strike="noStrike" cap="none" normalizeH="0" baseline="0" smtClean="0">
            <a:ln>
              <a:noFill/>
            </a:ln>
            <a:solidFill>
              <a:schemeClr val="tx1"/>
            </a:solidFill>
            <a:effectLst/>
            <a:latin typeface="Tahoma" pitchFamily="34" charset="0"/>
            <a:ea typeface="HG丸ｺﾞｼｯｸM-PRO" pitchFamily="49"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bg2"/>
          </a:buClr>
          <a:buSzPct val="75000"/>
          <a:buFont typeface="Wingdings" pitchFamily="2" charset="2"/>
          <a:buChar char="n"/>
          <a:tabLst/>
          <a:defRPr kumimoji="1" lang="ja-JP" altLang="en-US" sz="2000" b="0" i="0" u="none" strike="noStrike" cap="none" normalizeH="0" baseline="0" smtClean="0">
            <a:ln>
              <a:noFill/>
            </a:ln>
            <a:solidFill>
              <a:schemeClr val="tx1"/>
            </a:solidFill>
            <a:effectLst/>
            <a:latin typeface="Tahoma" pitchFamily="34" charset="0"/>
            <a:ea typeface="HG丸ｺﾞｼｯｸM-PRO"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bg2"/>
          </a:buClr>
          <a:buSzPct val="75000"/>
          <a:buFont typeface="Wingdings" pitchFamily="2" charset="2"/>
          <a:buChar char="n"/>
          <a:tabLst/>
          <a:defRPr kumimoji="1" lang="ja-JP" altLang="en-US" sz="2000" b="0" i="0" u="none" strike="noStrike" cap="none" normalizeH="0" baseline="0" smtClean="0">
            <a:ln>
              <a:noFill/>
            </a:ln>
            <a:solidFill>
              <a:schemeClr val="tx1"/>
            </a:solidFill>
            <a:effectLst/>
            <a:latin typeface="Tahoma" pitchFamily="34" charset="0"/>
            <a:ea typeface="HG丸ｺﾞｼｯｸM-PRO" pitchFamily="49"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16039</TotalTime>
  <Words>1156</Words>
  <Application>Microsoft Office PowerPoint</Application>
  <PresentationFormat>画面に合わせる (4:3)</PresentationFormat>
  <Paragraphs>152</Paragraphs>
  <Slides>14</Slides>
  <Notes>14</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14</vt:i4>
      </vt:variant>
    </vt:vector>
  </HeadingPairs>
  <TitlesOfParts>
    <vt:vector size="17" baseType="lpstr">
      <vt:lpstr>Pixel</vt:lpstr>
      <vt:lpstr>デザインの設定</vt:lpstr>
      <vt:lpstr>Photo Editor 写真</vt:lpstr>
      <vt:lpstr>Quality Management of Statistics at the Bank of Japan</vt:lpstr>
      <vt:lpstr>Outline</vt:lpstr>
      <vt:lpstr>1. Principles and Framework for Quality Management of Statistics at the BOJ</vt:lpstr>
      <vt:lpstr>1. Principles and Framework for Quality Management of Statistics at the BOJ (cont’d)</vt:lpstr>
      <vt:lpstr>1. Principles and Framework for Quality Management of Statistics at the BOJ (cont’d)</vt:lpstr>
      <vt:lpstr>2. Application of Basic Principles in the case of Tankan</vt:lpstr>
      <vt:lpstr>2. Application of Basic Principles in the case of Tankan (cont’d)</vt:lpstr>
      <vt:lpstr>2. Application of Basic Principles in the case of Tankan (cont’d)</vt:lpstr>
      <vt:lpstr>2. Application of Basic Principles in the case of Tankan (cont’d)</vt:lpstr>
      <vt:lpstr>2. Application of Basic Principles in the case of Tankan (cont’d)</vt:lpstr>
      <vt:lpstr>3. Comparison of Quality Management Between BOJ Statistics and European Statistics</vt:lpstr>
      <vt:lpstr>3. Comparison of Quality Management Between BOJ Statistics and European Statistics (cont’d)</vt:lpstr>
      <vt:lpstr>3. Comparison of Quality Management Between BOJ Statistics and European Statistics (cont’d)</vt:lpstr>
      <vt:lpstr>4. Remaining Issues and the Way Forward</vt:lpstr>
    </vt:vector>
  </TitlesOfParts>
  <Company>日本銀行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金融関係統計の見方と 利用の仕方</dc:title>
  <dc:creator>日本銀行</dc:creator>
  <cp:lastModifiedBy>守屋</cp:lastModifiedBy>
  <cp:revision>1235</cp:revision>
  <dcterms:created xsi:type="dcterms:W3CDTF">2005-10-06T06:35:39Z</dcterms:created>
  <dcterms:modified xsi:type="dcterms:W3CDTF">2014-05-29T00:59:55Z</dcterms:modified>
</cp:coreProperties>
</file>