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3"/>
  </p:notesMasterIdLst>
  <p:handoutMasterIdLst>
    <p:handoutMasterId r:id="rId14"/>
  </p:handoutMasterIdLst>
  <p:sldIdLst>
    <p:sldId id="356" r:id="rId2"/>
    <p:sldId id="357" r:id="rId3"/>
    <p:sldId id="359" r:id="rId4"/>
    <p:sldId id="369" r:id="rId5"/>
    <p:sldId id="373" r:id="rId6"/>
    <p:sldId id="364" r:id="rId7"/>
    <p:sldId id="365" r:id="rId8"/>
    <p:sldId id="371" r:id="rId9"/>
    <p:sldId id="366" r:id="rId10"/>
    <p:sldId id="370" r:id="rId11"/>
    <p:sldId id="362" r:id="rId12"/>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5050"/>
    <a:srgbClr val="DBFAFD"/>
    <a:srgbClr val="9BF2FB"/>
    <a:srgbClr val="83EEF9"/>
    <a:srgbClr val="078693"/>
    <a:srgbClr val="9AB23B"/>
    <a:srgbClr val="0493AC"/>
    <a:srgbClr val="FAA50F"/>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88" autoAdjust="0"/>
    <p:restoredTop sz="83599" autoAdjust="0"/>
  </p:normalViewPr>
  <p:slideViewPr>
    <p:cSldViewPr>
      <p:cViewPr>
        <p:scale>
          <a:sx n="70" d="100"/>
          <a:sy n="70" d="100"/>
        </p:scale>
        <p:origin x="-1182"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7AEAD0-2169-4EBC-8446-6C882932FF1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sv-SE"/>
        </a:p>
      </dgm:t>
    </dgm:pt>
    <dgm:pt modelId="{A69F744F-E92F-42A8-A2AB-CB60E60BB41E}">
      <dgm:prSet phldrT="[Text]"/>
      <dgm:spPr/>
      <dgm:t>
        <a:bodyPr/>
        <a:lstStyle/>
        <a:p>
          <a:pPr rtl="0"/>
          <a:r>
            <a:rPr lang="en-US" b="1" dirty="0" smtClean="0"/>
            <a:t>	Identifying the incident 	and initiating the report</a:t>
          </a:r>
          <a:endParaRPr lang="sv-SE" b="1" dirty="0"/>
        </a:p>
      </dgm:t>
    </dgm:pt>
    <dgm:pt modelId="{452A40CE-B30A-44BF-9F13-6A8A5E21CE5D}" type="parTrans" cxnId="{4107D583-B7FF-416D-A77F-2FAAB6B9BD8F}">
      <dgm:prSet/>
      <dgm:spPr/>
      <dgm:t>
        <a:bodyPr/>
        <a:lstStyle/>
        <a:p>
          <a:endParaRPr lang="sv-SE" b="1"/>
        </a:p>
      </dgm:t>
    </dgm:pt>
    <dgm:pt modelId="{ACC98F01-2198-4817-9340-683CD0B1AE63}" type="sibTrans" cxnId="{4107D583-B7FF-416D-A77F-2FAAB6B9BD8F}">
      <dgm:prSet/>
      <dgm:spPr/>
      <dgm:t>
        <a:bodyPr/>
        <a:lstStyle/>
        <a:p>
          <a:endParaRPr lang="sv-SE" b="1"/>
        </a:p>
      </dgm:t>
    </dgm:pt>
    <dgm:pt modelId="{CDD82397-E68B-450A-AD03-B6F6E01F22AF}">
      <dgm:prSet phldrT="[Text]"/>
      <dgm:spPr/>
      <dgm:t>
        <a:bodyPr/>
        <a:lstStyle/>
        <a:p>
          <a:pPr rtl="0"/>
          <a:r>
            <a:rPr lang="en-US" b="1" dirty="0" smtClean="0"/>
            <a:t>	Writing the report</a:t>
          </a:r>
          <a:endParaRPr lang="sv-SE" b="1" dirty="0"/>
        </a:p>
      </dgm:t>
    </dgm:pt>
    <dgm:pt modelId="{C391C768-891D-42E1-85DD-DD16636EA723}" type="parTrans" cxnId="{121E4B65-BF7C-4BA3-BAC8-F48A48252FB3}">
      <dgm:prSet/>
      <dgm:spPr/>
      <dgm:t>
        <a:bodyPr/>
        <a:lstStyle/>
        <a:p>
          <a:endParaRPr lang="sv-SE" b="1"/>
        </a:p>
      </dgm:t>
    </dgm:pt>
    <dgm:pt modelId="{73A5A588-6522-4C8F-B928-07DE2961075E}" type="sibTrans" cxnId="{121E4B65-BF7C-4BA3-BAC8-F48A48252FB3}">
      <dgm:prSet/>
      <dgm:spPr/>
      <dgm:t>
        <a:bodyPr/>
        <a:lstStyle/>
        <a:p>
          <a:endParaRPr lang="sv-SE" b="1"/>
        </a:p>
      </dgm:t>
    </dgm:pt>
    <dgm:pt modelId="{FD1BDFB8-04D7-4B7C-AD40-B5098A3FABD8}">
      <dgm:prSet phldrT="[Text]"/>
      <dgm:spPr/>
      <dgm:t>
        <a:bodyPr/>
        <a:lstStyle/>
        <a:p>
          <a:pPr rtl="0"/>
          <a:r>
            <a:rPr lang="en-US" b="1" dirty="0" smtClean="0"/>
            <a:t>	Approval of the report</a:t>
          </a:r>
          <a:endParaRPr lang="sv-SE" b="1" dirty="0"/>
        </a:p>
      </dgm:t>
    </dgm:pt>
    <dgm:pt modelId="{6235FAF0-C473-40C1-9214-5140C7D8996F}" type="parTrans" cxnId="{91AC2D46-BF34-4296-802B-E72131A7664D}">
      <dgm:prSet/>
      <dgm:spPr/>
      <dgm:t>
        <a:bodyPr/>
        <a:lstStyle/>
        <a:p>
          <a:endParaRPr lang="sv-SE" b="1"/>
        </a:p>
      </dgm:t>
    </dgm:pt>
    <dgm:pt modelId="{2A3D76AD-E935-48B7-95DA-2EA1C5468742}" type="sibTrans" cxnId="{91AC2D46-BF34-4296-802B-E72131A7664D}">
      <dgm:prSet/>
      <dgm:spPr/>
      <dgm:t>
        <a:bodyPr/>
        <a:lstStyle/>
        <a:p>
          <a:endParaRPr lang="sv-SE" b="1"/>
        </a:p>
      </dgm:t>
    </dgm:pt>
    <dgm:pt modelId="{781F5AF4-CCFE-4F07-9281-E17C14D96EE9}">
      <dgm:prSet phldrT="[Text]"/>
      <dgm:spPr/>
      <dgm:t>
        <a:bodyPr/>
        <a:lstStyle/>
        <a:p>
          <a:pPr rtl="0"/>
          <a:r>
            <a:rPr lang="en-US" b="1" dirty="0" smtClean="0"/>
            <a:t>	Follow-up routines</a:t>
          </a:r>
          <a:endParaRPr lang="sv-SE" b="1" dirty="0"/>
        </a:p>
      </dgm:t>
    </dgm:pt>
    <dgm:pt modelId="{9A17C4DA-89E0-4B92-B08A-9DEE2872BB79}" type="parTrans" cxnId="{62A091D3-7FD8-42D1-8ED1-B94360A71BBB}">
      <dgm:prSet/>
      <dgm:spPr/>
      <dgm:t>
        <a:bodyPr/>
        <a:lstStyle/>
        <a:p>
          <a:endParaRPr lang="sv-SE" b="1"/>
        </a:p>
      </dgm:t>
    </dgm:pt>
    <dgm:pt modelId="{8241B98A-46D5-462D-AF10-1E6FC163B7C7}" type="sibTrans" cxnId="{62A091D3-7FD8-42D1-8ED1-B94360A71BBB}">
      <dgm:prSet/>
      <dgm:spPr/>
      <dgm:t>
        <a:bodyPr/>
        <a:lstStyle/>
        <a:p>
          <a:endParaRPr lang="sv-SE" b="1"/>
        </a:p>
      </dgm:t>
    </dgm:pt>
    <dgm:pt modelId="{79C125DE-5612-46D5-B693-E641B47D1DAA}" type="pres">
      <dgm:prSet presAssocID="{F57AEAD0-2169-4EBC-8446-6C882932FF10}" presName="outerComposite" presStyleCnt="0">
        <dgm:presLayoutVars>
          <dgm:chMax val="5"/>
          <dgm:dir/>
          <dgm:resizeHandles val="exact"/>
        </dgm:presLayoutVars>
      </dgm:prSet>
      <dgm:spPr/>
      <dgm:t>
        <a:bodyPr/>
        <a:lstStyle/>
        <a:p>
          <a:endParaRPr lang="sv-SE"/>
        </a:p>
      </dgm:t>
    </dgm:pt>
    <dgm:pt modelId="{F6665A3F-0056-4D26-AF8D-E6E91F71A608}" type="pres">
      <dgm:prSet presAssocID="{F57AEAD0-2169-4EBC-8446-6C882932FF10}" presName="dummyMaxCanvas" presStyleCnt="0">
        <dgm:presLayoutVars/>
      </dgm:prSet>
      <dgm:spPr/>
    </dgm:pt>
    <dgm:pt modelId="{D30D743B-E303-4820-A4D1-E4597537295C}" type="pres">
      <dgm:prSet presAssocID="{F57AEAD0-2169-4EBC-8446-6C882932FF10}" presName="FourNodes_1" presStyleLbl="node1" presStyleIdx="0" presStyleCnt="4">
        <dgm:presLayoutVars>
          <dgm:bulletEnabled val="1"/>
        </dgm:presLayoutVars>
      </dgm:prSet>
      <dgm:spPr/>
      <dgm:t>
        <a:bodyPr/>
        <a:lstStyle/>
        <a:p>
          <a:endParaRPr lang="sv-SE"/>
        </a:p>
      </dgm:t>
    </dgm:pt>
    <dgm:pt modelId="{5D0520AA-7FF5-41F7-A3B2-465706BC7E05}" type="pres">
      <dgm:prSet presAssocID="{F57AEAD0-2169-4EBC-8446-6C882932FF10}" presName="FourNodes_2" presStyleLbl="node1" presStyleIdx="1" presStyleCnt="4">
        <dgm:presLayoutVars>
          <dgm:bulletEnabled val="1"/>
        </dgm:presLayoutVars>
      </dgm:prSet>
      <dgm:spPr/>
      <dgm:t>
        <a:bodyPr/>
        <a:lstStyle/>
        <a:p>
          <a:endParaRPr lang="sv-SE"/>
        </a:p>
      </dgm:t>
    </dgm:pt>
    <dgm:pt modelId="{8E182D25-CB35-4594-B47A-BD1446B6D79A}" type="pres">
      <dgm:prSet presAssocID="{F57AEAD0-2169-4EBC-8446-6C882932FF10}" presName="FourNodes_3" presStyleLbl="node1" presStyleIdx="2" presStyleCnt="4">
        <dgm:presLayoutVars>
          <dgm:bulletEnabled val="1"/>
        </dgm:presLayoutVars>
      </dgm:prSet>
      <dgm:spPr/>
      <dgm:t>
        <a:bodyPr/>
        <a:lstStyle/>
        <a:p>
          <a:endParaRPr lang="sv-SE"/>
        </a:p>
      </dgm:t>
    </dgm:pt>
    <dgm:pt modelId="{FECE4A27-798F-414E-A94A-FD012592ECC1}" type="pres">
      <dgm:prSet presAssocID="{F57AEAD0-2169-4EBC-8446-6C882932FF10}" presName="FourNodes_4" presStyleLbl="node1" presStyleIdx="3" presStyleCnt="4">
        <dgm:presLayoutVars>
          <dgm:bulletEnabled val="1"/>
        </dgm:presLayoutVars>
      </dgm:prSet>
      <dgm:spPr/>
      <dgm:t>
        <a:bodyPr/>
        <a:lstStyle/>
        <a:p>
          <a:endParaRPr lang="sv-SE"/>
        </a:p>
      </dgm:t>
    </dgm:pt>
    <dgm:pt modelId="{6F8D21AA-23EB-4AA9-A862-543774320301}" type="pres">
      <dgm:prSet presAssocID="{F57AEAD0-2169-4EBC-8446-6C882932FF10}" presName="FourConn_1-2" presStyleLbl="fgAccFollowNode1" presStyleIdx="0" presStyleCnt="3">
        <dgm:presLayoutVars>
          <dgm:bulletEnabled val="1"/>
        </dgm:presLayoutVars>
      </dgm:prSet>
      <dgm:spPr/>
      <dgm:t>
        <a:bodyPr/>
        <a:lstStyle/>
        <a:p>
          <a:endParaRPr lang="sv-SE"/>
        </a:p>
      </dgm:t>
    </dgm:pt>
    <dgm:pt modelId="{1E13482C-6F32-40A4-B055-006C6B947ED6}" type="pres">
      <dgm:prSet presAssocID="{F57AEAD0-2169-4EBC-8446-6C882932FF10}" presName="FourConn_2-3" presStyleLbl="fgAccFollowNode1" presStyleIdx="1" presStyleCnt="3">
        <dgm:presLayoutVars>
          <dgm:bulletEnabled val="1"/>
        </dgm:presLayoutVars>
      </dgm:prSet>
      <dgm:spPr/>
      <dgm:t>
        <a:bodyPr/>
        <a:lstStyle/>
        <a:p>
          <a:endParaRPr lang="sv-SE"/>
        </a:p>
      </dgm:t>
    </dgm:pt>
    <dgm:pt modelId="{92A5236F-86CF-4606-AD7F-9AC2712E2920}" type="pres">
      <dgm:prSet presAssocID="{F57AEAD0-2169-4EBC-8446-6C882932FF10}" presName="FourConn_3-4" presStyleLbl="fgAccFollowNode1" presStyleIdx="2" presStyleCnt="3">
        <dgm:presLayoutVars>
          <dgm:bulletEnabled val="1"/>
        </dgm:presLayoutVars>
      </dgm:prSet>
      <dgm:spPr/>
      <dgm:t>
        <a:bodyPr/>
        <a:lstStyle/>
        <a:p>
          <a:endParaRPr lang="sv-SE"/>
        </a:p>
      </dgm:t>
    </dgm:pt>
    <dgm:pt modelId="{E2FA2607-8BBE-42AF-B893-1997D632374E}" type="pres">
      <dgm:prSet presAssocID="{F57AEAD0-2169-4EBC-8446-6C882932FF10}" presName="FourNodes_1_text" presStyleLbl="node1" presStyleIdx="3" presStyleCnt="4">
        <dgm:presLayoutVars>
          <dgm:bulletEnabled val="1"/>
        </dgm:presLayoutVars>
      </dgm:prSet>
      <dgm:spPr/>
      <dgm:t>
        <a:bodyPr/>
        <a:lstStyle/>
        <a:p>
          <a:endParaRPr lang="sv-SE"/>
        </a:p>
      </dgm:t>
    </dgm:pt>
    <dgm:pt modelId="{7D403719-A3E2-4866-B45F-47D94C128404}" type="pres">
      <dgm:prSet presAssocID="{F57AEAD0-2169-4EBC-8446-6C882932FF10}" presName="FourNodes_2_text" presStyleLbl="node1" presStyleIdx="3" presStyleCnt="4">
        <dgm:presLayoutVars>
          <dgm:bulletEnabled val="1"/>
        </dgm:presLayoutVars>
      </dgm:prSet>
      <dgm:spPr/>
      <dgm:t>
        <a:bodyPr/>
        <a:lstStyle/>
        <a:p>
          <a:endParaRPr lang="sv-SE"/>
        </a:p>
      </dgm:t>
    </dgm:pt>
    <dgm:pt modelId="{604D7B0F-3E6C-4883-8492-1B6D9166D480}" type="pres">
      <dgm:prSet presAssocID="{F57AEAD0-2169-4EBC-8446-6C882932FF10}" presName="FourNodes_3_text" presStyleLbl="node1" presStyleIdx="3" presStyleCnt="4">
        <dgm:presLayoutVars>
          <dgm:bulletEnabled val="1"/>
        </dgm:presLayoutVars>
      </dgm:prSet>
      <dgm:spPr/>
      <dgm:t>
        <a:bodyPr/>
        <a:lstStyle/>
        <a:p>
          <a:endParaRPr lang="sv-SE"/>
        </a:p>
      </dgm:t>
    </dgm:pt>
    <dgm:pt modelId="{BE532D78-A1A1-461C-9B76-7EFCC6310C29}" type="pres">
      <dgm:prSet presAssocID="{F57AEAD0-2169-4EBC-8446-6C882932FF10}" presName="FourNodes_4_text" presStyleLbl="node1" presStyleIdx="3" presStyleCnt="4">
        <dgm:presLayoutVars>
          <dgm:bulletEnabled val="1"/>
        </dgm:presLayoutVars>
      </dgm:prSet>
      <dgm:spPr/>
      <dgm:t>
        <a:bodyPr/>
        <a:lstStyle/>
        <a:p>
          <a:endParaRPr lang="sv-SE"/>
        </a:p>
      </dgm:t>
    </dgm:pt>
  </dgm:ptLst>
  <dgm:cxnLst>
    <dgm:cxn modelId="{7D691771-C38C-491F-8D20-C9C811A08498}" type="presOf" srcId="{A69F744F-E92F-42A8-A2AB-CB60E60BB41E}" destId="{E2FA2607-8BBE-42AF-B893-1997D632374E}" srcOrd="1" destOrd="0" presId="urn:microsoft.com/office/officeart/2005/8/layout/vProcess5"/>
    <dgm:cxn modelId="{D14898EB-546C-4D9C-A7DD-32C0C9E743AA}" type="presOf" srcId="{CDD82397-E68B-450A-AD03-B6F6E01F22AF}" destId="{7D403719-A3E2-4866-B45F-47D94C128404}" srcOrd="1" destOrd="0" presId="urn:microsoft.com/office/officeart/2005/8/layout/vProcess5"/>
    <dgm:cxn modelId="{37BC92F7-891A-4E2E-86DE-410BF5727E62}" type="presOf" srcId="{ACC98F01-2198-4817-9340-683CD0B1AE63}" destId="{6F8D21AA-23EB-4AA9-A862-543774320301}" srcOrd="0" destOrd="0" presId="urn:microsoft.com/office/officeart/2005/8/layout/vProcess5"/>
    <dgm:cxn modelId="{121E4B65-BF7C-4BA3-BAC8-F48A48252FB3}" srcId="{F57AEAD0-2169-4EBC-8446-6C882932FF10}" destId="{CDD82397-E68B-450A-AD03-B6F6E01F22AF}" srcOrd="1" destOrd="0" parTransId="{C391C768-891D-42E1-85DD-DD16636EA723}" sibTransId="{73A5A588-6522-4C8F-B928-07DE2961075E}"/>
    <dgm:cxn modelId="{E71CEB49-435A-4605-9609-E2E2660157B7}" type="presOf" srcId="{FD1BDFB8-04D7-4B7C-AD40-B5098A3FABD8}" destId="{604D7B0F-3E6C-4883-8492-1B6D9166D480}" srcOrd="1" destOrd="0" presId="urn:microsoft.com/office/officeart/2005/8/layout/vProcess5"/>
    <dgm:cxn modelId="{C115FBAE-DD86-4A73-B987-78859A182069}" type="presOf" srcId="{2A3D76AD-E935-48B7-95DA-2EA1C5468742}" destId="{92A5236F-86CF-4606-AD7F-9AC2712E2920}" srcOrd="0" destOrd="0" presId="urn:microsoft.com/office/officeart/2005/8/layout/vProcess5"/>
    <dgm:cxn modelId="{513E00CF-5C90-40B3-83E1-6E049A41EA76}" type="presOf" srcId="{F57AEAD0-2169-4EBC-8446-6C882932FF10}" destId="{79C125DE-5612-46D5-B693-E641B47D1DAA}" srcOrd="0" destOrd="0" presId="urn:microsoft.com/office/officeart/2005/8/layout/vProcess5"/>
    <dgm:cxn modelId="{A0288FE1-E4EC-4208-8DA5-80E9BDF4FC5A}" type="presOf" srcId="{A69F744F-E92F-42A8-A2AB-CB60E60BB41E}" destId="{D30D743B-E303-4820-A4D1-E4597537295C}" srcOrd="0" destOrd="0" presId="urn:microsoft.com/office/officeart/2005/8/layout/vProcess5"/>
    <dgm:cxn modelId="{B95A2814-FF1B-476F-B0DD-D9808229EB5F}" type="presOf" srcId="{CDD82397-E68B-450A-AD03-B6F6E01F22AF}" destId="{5D0520AA-7FF5-41F7-A3B2-465706BC7E05}" srcOrd="0" destOrd="0" presId="urn:microsoft.com/office/officeart/2005/8/layout/vProcess5"/>
    <dgm:cxn modelId="{91AC2D46-BF34-4296-802B-E72131A7664D}" srcId="{F57AEAD0-2169-4EBC-8446-6C882932FF10}" destId="{FD1BDFB8-04D7-4B7C-AD40-B5098A3FABD8}" srcOrd="2" destOrd="0" parTransId="{6235FAF0-C473-40C1-9214-5140C7D8996F}" sibTransId="{2A3D76AD-E935-48B7-95DA-2EA1C5468742}"/>
    <dgm:cxn modelId="{F2083E21-1B17-4162-A4A5-F20A92CB1EDF}" type="presOf" srcId="{781F5AF4-CCFE-4F07-9281-E17C14D96EE9}" destId="{FECE4A27-798F-414E-A94A-FD012592ECC1}" srcOrd="0" destOrd="0" presId="urn:microsoft.com/office/officeart/2005/8/layout/vProcess5"/>
    <dgm:cxn modelId="{F6D8B8FE-C8B6-42F9-8E87-7F0CFD676B4A}" type="presOf" srcId="{781F5AF4-CCFE-4F07-9281-E17C14D96EE9}" destId="{BE532D78-A1A1-461C-9B76-7EFCC6310C29}" srcOrd="1" destOrd="0" presId="urn:microsoft.com/office/officeart/2005/8/layout/vProcess5"/>
    <dgm:cxn modelId="{4107D583-B7FF-416D-A77F-2FAAB6B9BD8F}" srcId="{F57AEAD0-2169-4EBC-8446-6C882932FF10}" destId="{A69F744F-E92F-42A8-A2AB-CB60E60BB41E}" srcOrd="0" destOrd="0" parTransId="{452A40CE-B30A-44BF-9F13-6A8A5E21CE5D}" sibTransId="{ACC98F01-2198-4817-9340-683CD0B1AE63}"/>
    <dgm:cxn modelId="{62A091D3-7FD8-42D1-8ED1-B94360A71BBB}" srcId="{F57AEAD0-2169-4EBC-8446-6C882932FF10}" destId="{781F5AF4-CCFE-4F07-9281-E17C14D96EE9}" srcOrd="3" destOrd="0" parTransId="{9A17C4DA-89E0-4B92-B08A-9DEE2872BB79}" sibTransId="{8241B98A-46D5-462D-AF10-1E6FC163B7C7}"/>
    <dgm:cxn modelId="{18B81157-8156-486F-9141-F2ED54872466}" type="presOf" srcId="{FD1BDFB8-04D7-4B7C-AD40-B5098A3FABD8}" destId="{8E182D25-CB35-4594-B47A-BD1446B6D79A}" srcOrd="0" destOrd="0" presId="urn:microsoft.com/office/officeart/2005/8/layout/vProcess5"/>
    <dgm:cxn modelId="{E2FC854A-9ED4-43C2-98DE-FDB8D1715966}" type="presOf" srcId="{73A5A588-6522-4C8F-B928-07DE2961075E}" destId="{1E13482C-6F32-40A4-B055-006C6B947ED6}" srcOrd="0" destOrd="0" presId="urn:microsoft.com/office/officeart/2005/8/layout/vProcess5"/>
    <dgm:cxn modelId="{512321A7-F5AD-4AD7-98CA-DBEE197FB0E8}" type="presParOf" srcId="{79C125DE-5612-46D5-B693-E641B47D1DAA}" destId="{F6665A3F-0056-4D26-AF8D-E6E91F71A608}" srcOrd="0" destOrd="0" presId="urn:microsoft.com/office/officeart/2005/8/layout/vProcess5"/>
    <dgm:cxn modelId="{37A03783-F0CF-4A03-B7CE-928CF0DC6887}" type="presParOf" srcId="{79C125DE-5612-46D5-B693-E641B47D1DAA}" destId="{D30D743B-E303-4820-A4D1-E4597537295C}" srcOrd="1" destOrd="0" presId="urn:microsoft.com/office/officeart/2005/8/layout/vProcess5"/>
    <dgm:cxn modelId="{3877CCCC-8DDF-429C-9E38-A5D815EDEC5E}" type="presParOf" srcId="{79C125DE-5612-46D5-B693-E641B47D1DAA}" destId="{5D0520AA-7FF5-41F7-A3B2-465706BC7E05}" srcOrd="2" destOrd="0" presId="urn:microsoft.com/office/officeart/2005/8/layout/vProcess5"/>
    <dgm:cxn modelId="{BE1D165D-703A-4CD0-BB84-64C3E36502C4}" type="presParOf" srcId="{79C125DE-5612-46D5-B693-E641B47D1DAA}" destId="{8E182D25-CB35-4594-B47A-BD1446B6D79A}" srcOrd="3" destOrd="0" presId="urn:microsoft.com/office/officeart/2005/8/layout/vProcess5"/>
    <dgm:cxn modelId="{207037CE-E1FD-4E5B-8E55-21600CC3F315}" type="presParOf" srcId="{79C125DE-5612-46D5-B693-E641B47D1DAA}" destId="{FECE4A27-798F-414E-A94A-FD012592ECC1}" srcOrd="4" destOrd="0" presId="urn:microsoft.com/office/officeart/2005/8/layout/vProcess5"/>
    <dgm:cxn modelId="{58F29839-D410-4E68-953B-D7A24F62F830}" type="presParOf" srcId="{79C125DE-5612-46D5-B693-E641B47D1DAA}" destId="{6F8D21AA-23EB-4AA9-A862-543774320301}" srcOrd="5" destOrd="0" presId="urn:microsoft.com/office/officeart/2005/8/layout/vProcess5"/>
    <dgm:cxn modelId="{B9529D81-5084-4B6F-85EF-C9679D320C6F}" type="presParOf" srcId="{79C125DE-5612-46D5-B693-E641B47D1DAA}" destId="{1E13482C-6F32-40A4-B055-006C6B947ED6}" srcOrd="6" destOrd="0" presId="urn:microsoft.com/office/officeart/2005/8/layout/vProcess5"/>
    <dgm:cxn modelId="{6CB6F7C2-F9C9-4697-A2F7-F44C20F7FD2F}" type="presParOf" srcId="{79C125DE-5612-46D5-B693-E641B47D1DAA}" destId="{92A5236F-86CF-4606-AD7F-9AC2712E2920}" srcOrd="7" destOrd="0" presId="urn:microsoft.com/office/officeart/2005/8/layout/vProcess5"/>
    <dgm:cxn modelId="{2475E5B3-BF9C-4935-8969-92585D1A26DB}" type="presParOf" srcId="{79C125DE-5612-46D5-B693-E641B47D1DAA}" destId="{E2FA2607-8BBE-42AF-B893-1997D632374E}" srcOrd="8" destOrd="0" presId="urn:microsoft.com/office/officeart/2005/8/layout/vProcess5"/>
    <dgm:cxn modelId="{24F9B730-DB7D-4AD9-8105-FC03F1EB867B}" type="presParOf" srcId="{79C125DE-5612-46D5-B693-E641B47D1DAA}" destId="{7D403719-A3E2-4866-B45F-47D94C128404}" srcOrd="9" destOrd="0" presId="urn:microsoft.com/office/officeart/2005/8/layout/vProcess5"/>
    <dgm:cxn modelId="{F48563FF-E651-4BAB-AB24-95372F052950}" type="presParOf" srcId="{79C125DE-5612-46D5-B693-E641B47D1DAA}" destId="{604D7B0F-3E6C-4883-8492-1B6D9166D480}" srcOrd="10" destOrd="0" presId="urn:microsoft.com/office/officeart/2005/8/layout/vProcess5"/>
    <dgm:cxn modelId="{94696CF8-FB08-4BB4-ACE1-B5AEB106FBC0}" type="presParOf" srcId="{79C125DE-5612-46D5-B693-E641B47D1DAA}" destId="{BE532D78-A1A1-461C-9B76-7EFCC6310C29}"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D743B-E303-4820-A4D1-E4597537295C}">
      <dsp:nvSpPr>
        <dsp:cNvPr id="0" name=""/>
        <dsp:cNvSpPr/>
      </dsp:nvSpPr>
      <dsp:spPr>
        <a:xfrm>
          <a:off x="0" y="0"/>
          <a:ext cx="5760640" cy="10807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t>	Identifying the incident 	and initiating the report</a:t>
          </a:r>
          <a:endParaRPr lang="sv-SE" sz="2500" b="1" kern="1200" dirty="0"/>
        </a:p>
      </dsp:txBody>
      <dsp:txXfrm>
        <a:off x="31653" y="31653"/>
        <a:ext cx="4503149" cy="1017404"/>
      </dsp:txXfrm>
    </dsp:sp>
    <dsp:sp modelId="{5D0520AA-7FF5-41F7-A3B2-465706BC7E05}">
      <dsp:nvSpPr>
        <dsp:cNvPr id="0" name=""/>
        <dsp:cNvSpPr/>
      </dsp:nvSpPr>
      <dsp:spPr>
        <a:xfrm>
          <a:off x="482453" y="1277203"/>
          <a:ext cx="5760640" cy="10807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t>	Writing the report</a:t>
          </a:r>
          <a:endParaRPr lang="sv-SE" sz="2500" b="1" kern="1200" dirty="0"/>
        </a:p>
      </dsp:txBody>
      <dsp:txXfrm>
        <a:off x="514106" y="1308856"/>
        <a:ext cx="4512418" cy="1017404"/>
      </dsp:txXfrm>
    </dsp:sp>
    <dsp:sp modelId="{8E182D25-CB35-4594-B47A-BD1446B6D79A}">
      <dsp:nvSpPr>
        <dsp:cNvPr id="0" name=""/>
        <dsp:cNvSpPr/>
      </dsp:nvSpPr>
      <dsp:spPr>
        <a:xfrm>
          <a:off x="957706" y="2554406"/>
          <a:ext cx="5760640" cy="10807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t>	Approval of the report</a:t>
          </a:r>
          <a:endParaRPr lang="sv-SE" sz="2500" b="1" kern="1200" dirty="0"/>
        </a:p>
      </dsp:txBody>
      <dsp:txXfrm>
        <a:off x="989359" y="2586059"/>
        <a:ext cx="4519619" cy="1017404"/>
      </dsp:txXfrm>
    </dsp:sp>
    <dsp:sp modelId="{FECE4A27-798F-414E-A94A-FD012592ECC1}">
      <dsp:nvSpPr>
        <dsp:cNvPr id="0" name=""/>
        <dsp:cNvSpPr/>
      </dsp:nvSpPr>
      <dsp:spPr>
        <a:xfrm>
          <a:off x="1440159" y="3831609"/>
          <a:ext cx="5760640" cy="10807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t>	Follow-up routines</a:t>
          </a:r>
          <a:endParaRPr lang="sv-SE" sz="2500" b="1" kern="1200" dirty="0"/>
        </a:p>
      </dsp:txBody>
      <dsp:txXfrm>
        <a:off x="1471812" y="3863262"/>
        <a:ext cx="4512418" cy="1017404"/>
      </dsp:txXfrm>
    </dsp:sp>
    <dsp:sp modelId="{6F8D21AA-23EB-4AA9-A862-543774320301}">
      <dsp:nvSpPr>
        <dsp:cNvPr id="0" name=""/>
        <dsp:cNvSpPr/>
      </dsp:nvSpPr>
      <dsp:spPr>
        <a:xfrm>
          <a:off x="5058178" y="827725"/>
          <a:ext cx="702461" cy="70246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sv-SE" sz="3200" b="1" kern="1200"/>
        </a:p>
      </dsp:txBody>
      <dsp:txXfrm>
        <a:off x="5216232" y="827725"/>
        <a:ext cx="386353" cy="528602"/>
      </dsp:txXfrm>
    </dsp:sp>
    <dsp:sp modelId="{1E13482C-6F32-40A4-B055-006C6B947ED6}">
      <dsp:nvSpPr>
        <dsp:cNvPr id="0" name=""/>
        <dsp:cNvSpPr/>
      </dsp:nvSpPr>
      <dsp:spPr>
        <a:xfrm>
          <a:off x="5540631" y="2104929"/>
          <a:ext cx="702461" cy="70246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sv-SE" sz="3200" b="1" kern="1200"/>
        </a:p>
      </dsp:txBody>
      <dsp:txXfrm>
        <a:off x="5698685" y="2104929"/>
        <a:ext cx="386353" cy="528602"/>
      </dsp:txXfrm>
    </dsp:sp>
    <dsp:sp modelId="{92A5236F-86CF-4606-AD7F-9AC2712E2920}">
      <dsp:nvSpPr>
        <dsp:cNvPr id="0" name=""/>
        <dsp:cNvSpPr/>
      </dsp:nvSpPr>
      <dsp:spPr>
        <a:xfrm>
          <a:off x="6015884" y="3382132"/>
          <a:ext cx="702461" cy="70246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sv-SE" sz="3200" b="1" kern="1200"/>
        </a:p>
      </dsp:txBody>
      <dsp:txXfrm>
        <a:off x="6173938" y="3382132"/>
        <a:ext cx="386353" cy="52860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178330E7-3680-44A6-85BE-DA3D20776B4A}" type="datetimeFigureOut">
              <a:rPr lang="sv-SE" smtClean="0"/>
              <a:pPr/>
              <a:t>2014-05-15</a:t>
            </a:fld>
            <a:endParaRPr lang="sv-SE"/>
          </a:p>
        </p:txBody>
      </p:sp>
      <p:sp>
        <p:nvSpPr>
          <p:cNvPr id="4" name="Platshållare för sidfo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1722C81B-5925-443A-B6E8-FABE3C190688}" type="slidenum">
              <a:rPr lang="sv-SE" smtClean="0"/>
              <a:pPr/>
              <a:t>‹#›</a:t>
            </a:fld>
            <a:endParaRPr lang="sv-SE"/>
          </a:p>
        </p:txBody>
      </p:sp>
    </p:spTree>
    <p:extLst>
      <p:ext uri="{BB962C8B-B14F-4D97-AF65-F5344CB8AC3E}">
        <p14:creationId xmlns:p14="http://schemas.microsoft.com/office/powerpoint/2010/main" val="4131919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45AEF955-1318-419C-A0AE-8E51E8EEC72B}" type="datetimeFigureOut">
              <a:rPr lang="sv-SE" smtClean="0"/>
              <a:pPr/>
              <a:t>2014-05-15</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B797D7AA-9847-480A-BD7C-F594808B1C23}" type="slidenum">
              <a:rPr lang="sv-SE" smtClean="0"/>
              <a:pPr/>
              <a:t>‹#›</a:t>
            </a:fld>
            <a:endParaRPr lang="sv-SE"/>
          </a:p>
        </p:txBody>
      </p:sp>
    </p:spTree>
    <p:extLst>
      <p:ext uri="{BB962C8B-B14F-4D97-AF65-F5344CB8AC3E}">
        <p14:creationId xmlns:p14="http://schemas.microsoft.com/office/powerpoint/2010/main" val="2679873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Presentera dig själv</a:t>
            </a:r>
            <a:endParaRPr lang="sv-SE" dirty="0"/>
          </a:p>
        </p:txBody>
      </p:sp>
      <p:sp>
        <p:nvSpPr>
          <p:cNvPr id="4" name="Platshållare för bildnummer 3"/>
          <p:cNvSpPr>
            <a:spLocks noGrp="1"/>
          </p:cNvSpPr>
          <p:nvPr>
            <p:ph type="sldNum" sz="quarter" idx="10"/>
          </p:nvPr>
        </p:nvSpPr>
        <p:spPr/>
        <p:txBody>
          <a:bodyPr/>
          <a:lstStyle/>
          <a:p>
            <a:fld id="{B797D7AA-9847-480A-BD7C-F594808B1C23}" type="slidenum">
              <a:rPr lang="sv-SE" smtClean="0"/>
              <a:pPr/>
              <a:t>1</a:t>
            </a:fld>
            <a:endParaRPr lang="sv-S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US" baseline="0" noProof="0" dirty="0" smtClean="0"/>
          </a:p>
        </p:txBody>
      </p:sp>
      <p:sp>
        <p:nvSpPr>
          <p:cNvPr id="4" name="Platshållare för bildnummer 3"/>
          <p:cNvSpPr>
            <a:spLocks noGrp="1"/>
          </p:cNvSpPr>
          <p:nvPr>
            <p:ph type="sldNum" sz="quarter" idx="10"/>
          </p:nvPr>
        </p:nvSpPr>
        <p:spPr/>
        <p:txBody>
          <a:bodyPr/>
          <a:lstStyle/>
          <a:p>
            <a:fld id="{B797D7AA-9847-480A-BD7C-F594808B1C23}" type="slidenum">
              <a:rPr lang="sv-SE" smtClean="0"/>
              <a:pPr/>
              <a:t>2</a:t>
            </a:fld>
            <a:endParaRPr lang="sv-S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B797D7AA-9847-480A-BD7C-F594808B1C23}" type="slidenum">
              <a:rPr lang="sv-SE" smtClean="0"/>
              <a:pPr/>
              <a:t>3</a:t>
            </a:fld>
            <a:endParaRPr lang="sv-S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hangingPunct="0"/>
            <a:r>
              <a:rPr lang="en-US" dirty="0" smtClean="0"/>
              <a:t>The definition is that an incident is something that could </a:t>
            </a:r>
            <a:r>
              <a:rPr lang="en-US" u="sng" dirty="0" smtClean="0"/>
              <a:t>potentially cause an error </a:t>
            </a:r>
            <a:r>
              <a:rPr lang="en-US" dirty="0" smtClean="0"/>
              <a:t>but was discovered before reaching the user. </a:t>
            </a:r>
            <a:endParaRPr lang="sv-SE" dirty="0" smtClean="0"/>
          </a:p>
          <a:p>
            <a:r>
              <a:rPr lang="en-US" dirty="0" smtClean="0"/>
              <a:t>It could also be an </a:t>
            </a:r>
            <a:r>
              <a:rPr lang="en-US" u="sng" dirty="0" smtClean="0"/>
              <a:t>error that is too small to affect the user </a:t>
            </a:r>
            <a:r>
              <a:rPr lang="en-US" dirty="0" smtClean="0"/>
              <a:t>(then it is not classified as an error by the error reporting procedure)</a:t>
            </a:r>
          </a:p>
          <a:p>
            <a:r>
              <a:rPr lang="en-US" dirty="0" smtClean="0"/>
              <a:t>We also count those cases that do not lead to pure errors in data, but where </a:t>
            </a:r>
            <a:r>
              <a:rPr lang="en-US" u="sng" dirty="0" smtClean="0"/>
              <a:t>additional resources were required</a:t>
            </a:r>
          </a:p>
          <a:p>
            <a:r>
              <a:rPr lang="en-US" dirty="0" smtClean="0"/>
              <a:t>It could be hard to draw the line what is an error and what should be called an incident, but the main point is not the classification of the event but to take care of the possibility to analyze and improve our processes. </a:t>
            </a:r>
          </a:p>
          <a:p>
            <a:r>
              <a:rPr lang="en-US" dirty="0" smtClean="0"/>
              <a:t>At the lower end of the scale there is no limit what is small enough to be an incident – the more cases we analyze the more we learn.</a:t>
            </a:r>
          </a:p>
          <a:p>
            <a:endParaRPr lang="sv-SE" dirty="0"/>
          </a:p>
        </p:txBody>
      </p:sp>
      <p:sp>
        <p:nvSpPr>
          <p:cNvPr id="4" name="Platshållare för bildnummer 3"/>
          <p:cNvSpPr>
            <a:spLocks noGrp="1"/>
          </p:cNvSpPr>
          <p:nvPr>
            <p:ph type="sldNum" sz="quarter" idx="10"/>
          </p:nvPr>
        </p:nvSpPr>
        <p:spPr/>
        <p:txBody>
          <a:bodyPr/>
          <a:lstStyle/>
          <a:p>
            <a:fld id="{B797D7AA-9847-480A-BD7C-F594808B1C23}" type="slidenum">
              <a:rPr lang="sv-SE" smtClean="0"/>
              <a:pPr/>
              <a:t>4</a:t>
            </a:fld>
            <a:endParaRPr lang="sv-SE"/>
          </a:p>
        </p:txBody>
      </p:sp>
    </p:spTree>
    <p:extLst>
      <p:ext uri="{BB962C8B-B14F-4D97-AF65-F5344CB8AC3E}">
        <p14:creationId xmlns:p14="http://schemas.microsoft.com/office/powerpoint/2010/main" val="3981965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B797D7AA-9847-480A-BD7C-F594808B1C23}" type="slidenum">
              <a:rPr lang="sv-SE" smtClean="0"/>
              <a:pPr/>
              <a:t>5</a:t>
            </a:fld>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US" noProof="0" dirty="0"/>
          </a:p>
        </p:txBody>
      </p:sp>
      <p:sp>
        <p:nvSpPr>
          <p:cNvPr id="4" name="Platshållare för bildnummer 3"/>
          <p:cNvSpPr>
            <a:spLocks noGrp="1"/>
          </p:cNvSpPr>
          <p:nvPr>
            <p:ph type="sldNum" sz="quarter" idx="10"/>
          </p:nvPr>
        </p:nvSpPr>
        <p:spPr/>
        <p:txBody>
          <a:bodyPr/>
          <a:lstStyle/>
          <a:p>
            <a:fld id="{B797D7AA-9847-480A-BD7C-F594808B1C23}" type="slidenum">
              <a:rPr lang="sv-SE" smtClean="0"/>
              <a:pPr/>
              <a:t>8</a:t>
            </a:fld>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dirty="0" smtClean="0"/>
              <a:t>To </a:t>
            </a:r>
            <a:r>
              <a:rPr lang="sv-SE" dirty="0" err="1" smtClean="0"/>
              <a:t>reach</a:t>
            </a:r>
            <a:r>
              <a:rPr lang="sv-SE" dirty="0" smtClean="0"/>
              <a:t> </a:t>
            </a:r>
            <a:r>
              <a:rPr lang="sv-SE" dirty="0" err="1" smtClean="0"/>
              <a:t>there</a:t>
            </a:r>
            <a:r>
              <a:rPr lang="sv-SE" dirty="0" smtClean="0"/>
              <a:t> </a:t>
            </a:r>
            <a:r>
              <a:rPr lang="sv-SE" dirty="0" err="1" smtClean="0"/>
              <a:t>we</a:t>
            </a:r>
            <a:r>
              <a:rPr lang="sv-SE" dirty="0" smtClean="0"/>
              <a:t> </a:t>
            </a:r>
            <a:r>
              <a:rPr lang="sv-SE" dirty="0" err="1" smtClean="0"/>
              <a:t>will</a:t>
            </a:r>
            <a:r>
              <a:rPr lang="sv-SE" dirty="0" smtClean="0"/>
              <a:t>:</a:t>
            </a:r>
          </a:p>
          <a:p>
            <a:r>
              <a:rPr lang="en-US" dirty="0" smtClean="0"/>
              <a:t>Encourage staff members to lower the limit for what they view as an incident</a:t>
            </a:r>
            <a:endParaRPr lang="sv-SE" dirty="0" smtClean="0"/>
          </a:p>
          <a:p>
            <a:r>
              <a:rPr lang="en-US" dirty="0" smtClean="0"/>
              <a:t>Increase the willingness to report incidents by showing that the conclusions of the reports are taken care of, and that incident reporting is a possibility for staff members to influence the work at the unit</a:t>
            </a:r>
          </a:p>
          <a:p>
            <a:pPr lvl="0"/>
            <a:r>
              <a:rPr lang="en-US" dirty="0" smtClean="0"/>
              <a:t>Simplifying the reporting, especially when the burden of work is high (we know that these reports have been down prioritized in periods with high workload)</a:t>
            </a:r>
            <a:endParaRPr lang="sv-SE" dirty="0" smtClean="0"/>
          </a:p>
          <a:p>
            <a:pPr lvl="0"/>
            <a:r>
              <a:rPr lang="en-US" dirty="0" smtClean="0"/>
              <a:t>Give better support to team members in finding the root causes of the incidents (for example by senior staff members or members of the quality function)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797D7AA-9847-480A-BD7C-F594808B1C23}" type="slidenum">
              <a:rPr lang="sv-SE" smtClean="0"/>
              <a:pPr/>
              <a:t>10</a:t>
            </a:fld>
            <a:endParaRPr lang="sv-SE"/>
          </a:p>
        </p:txBody>
      </p:sp>
    </p:spTree>
    <p:extLst>
      <p:ext uri="{BB962C8B-B14F-4D97-AF65-F5344CB8AC3E}">
        <p14:creationId xmlns:p14="http://schemas.microsoft.com/office/powerpoint/2010/main" val="6927605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grpSp>
        <p:nvGrpSpPr>
          <p:cNvPr id="12" name="Grupp 12"/>
          <p:cNvGrpSpPr/>
          <p:nvPr userDrawn="1"/>
        </p:nvGrpSpPr>
        <p:grpSpPr>
          <a:xfrm>
            <a:off x="8604504" y="3342694"/>
            <a:ext cx="539496" cy="3158140"/>
            <a:chOff x="1643042" y="428604"/>
            <a:chExt cx="539496" cy="3158140"/>
          </a:xfrm>
        </p:grpSpPr>
        <p:pic>
          <p:nvPicPr>
            <p:cNvPr id="7" name="Bildobjekt 6" descr="BA10756.jpg"/>
            <p:cNvPicPr>
              <a:picLocks noChangeAspect="1"/>
            </p:cNvPicPr>
            <p:nvPr userDrawn="1"/>
          </p:nvPicPr>
          <p:blipFill>
            <a:blip r:embed="rId2" cstate="print"/>
            <a:stretch>
              <a:fillRect/>
            </a:stretch>
          </p:blipFill>
          <p:spPr>
            <a:xfrm>
              <a:off x="1643042" y="428604"/>
              <a:ext cx="539496" cy="539496"/>
            </a:xfrm>
            <a:prstGeom prst="rect">
              <a:avLst/>
            </a:prstGeom>
          </p:spPr>
        </p:pic>
        <p:pic>
          <p:nvPicPr>
            <p:cNvPr id="8" name="Bildobjekt 7" descr="iStock_000002716975XSmall.jpg"/>
            <p:cNvPicPr>
              <a:picLocks noChangeAspect="1"/>
            </p:cNvPicPr>
            <p:nvPr userDrawn="1"/>
          </p:nvPicPr>
          <p:blipFill>
            <a:blip r:embed="rId3" cstate="print"/>
            <a:stretch>
              <a:fillRect/>
            </a:stretch>
          </p:blipFill>
          <p:spPr>
            <a:xfrm>
              <a:off x="1643042" y="2382004"/>
              <a:ext cx="539496" cy="539496"/>
            </a:xfrm>
            <a:prstGeom prst="rect">
              <a:avLst/>
            </a:prstGeom>
          </p:spPr>
        </p:pic>
        <p:pic>
          <p:nvPicPr>
            <p:cNvPr id="9" name="Bildobjekt 8" descr="iStock_000006202820XSmall.jpg"/>
            <p:cNvPicPr>
              <a:picLocks noChangeAspect="1"/>
            </p:cNvPicPr>
            <p:nvPr userDrawn="1"/>
          </p:nvPicPr>
          <p:blipFill>
            <a:blip r:embed="rId4" cstate="print"/>
            <a:stretch>
              <a:fillRect/>
            </a:stretch>
          </p:blipFill>
          <p:spPr>
            <a:xfrm>
              <a:off x="1643042" y="1721922"/>
              <a:ext cx="539496" cy="539496"/>
            </a:xfrm>
            <a:prstGeom prst="rect">
              <a:avLst/>
            </a:prstGeom>
          </p:spPr>
        </p:pic>
        <p:pic>
          <p:nvPicPr>
            <p:cNvPr id="10" name="Bildobjekt 9" descr="MK10676.jpg"/>
            <p:cNvPicPr>
              <a:picLocks noChangeAspect="1"/>
            </p:cNvPicPr>
            <p:nvPr userDrawn="1"/>
          </p:nvPicPr>
          <p:blipFill>
            <a:blip r:embed="rId5" cstate="print"/>
            <a:stretch>
              <a:fillRect/>
            </a:stretch>
          </p:blipFill>
          <p:spPr>
            <a:xfrm>
              <a:off x="1643042" y="1071546"/>
              <a:ext cx="539496" cy="539496"/>
            </a:xfrm>
            <a:prstGeom prst="rect">
              <a:avLst/>
            </a:prstGeom>
          </p:spPr>
        </p:pic>
        <p:pic>
          <p:nvPicPr>
            <p:cNvPr id="11" name="Bildobjekt 10" descr="iStock_000000753328XSmall.jpg"/>
            <p:cNvPicPr>
              <a:picLocks noChangeAspect="1"/>
            </p:cNvPicPr>
            <p:nvPr userDrawn="1"/>
          </p:nvPicPr>
          <p:blipFill>
            <a:blip r:embed="rId6" cstate="print"/>
            <a:stretch>
              <a:fillRect/>
            </a:stretch>
          </p:blipFill>
          <p:spPr>
            <a:xfrm>
              <a:off x="1643042" y="3047248"/>
              <a:ext cx="539496" cy="539496"/>
            </a:xfrm>
            <a:prstGeom prst="rect">
              <a:avLst/>
            </a:prstGeom>
          </p:spPr>
        </p:pic>
      </p:grpSp>
      <p:pic>
        <p:nvPicPr>
          <p:cNvPr id="15" name="Bildobjekt 14" descr="SCB-logga_grey.png"/>
          <p:cNvPicPr>
            <a:picLocks noChangeAspect="1"/>
          </p:cNvPicPr>
          <p:nvPr/>
        </p:nvPicPr>
        <p:blipFill>
          <a:blip r:embed="rId7" cstate="print"/>
          <a:srcRect t="5209" r="15358" b="2083"/>
          <a:stretch>
            <a:fillRect/>
          </a:stretch>
        </p:blipFill>
        <p:spPr>
          <a:xfrm>
            <a:off x="0" y="0"/>
            <a:ext cx="1142976" cy="6357958"/>
          </a:xfrm>
          <a:prstGeom prst="rect">
            <a:avLst/>
          </a:prstGeom>
        </p:spPr>
      </p:pic>
      <p:pic>
        <p:nvPicPr>
          <p:cNvPr id="21" name="Bildobjekt 20" descr="SCB-logga_grey.png"/>
          <p:cNvPicPr>
            <a:picLocks noChangeAspect="1"/>
          </p:cNvPicPr>
          <p:nvPr userDrawn="1"/>
        </p:nvPicPr>
        <p:blipFill>
          <a:blip r:embed="rId7" cstate="print"/>
          <a:srcRect t="5209" r="15358" b="2083"/>
          <a:stretch>
            <a:fillRect/>
          </a:stretch>
        </p:blipFill>
        <p:spPr>
          <a:xfrm>
            <a:off x="0" y="0"/>
            <a:ext cx="1142976" cy="635795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256371" y="274638"/>
            <a:ext cx="66394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1258888" y="1535113"/>
            <a:ext cx="3238500"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1258888" y="2174875"/>
            <a:ext cx="32385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6" y="1535113"/>
            <a:ext cx="3236231"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6" y="2174875"/>
            <a:ext cx="32362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248907" y="273050"/>
            <a:ext cx="3008313" cy="1162050"/>
          </a:xfrm>
        </p:spPr>
        <p:txBody>
          <a:bodyPr anchor="b"/>
          <a:lstStyle>
            <a:lvl1pPr algn="l">
              <a:defRPr sz="2000" b="1"/>
            </a:lvl1pPr>
          </a:lstStyle>
          <a:p>
            <a:r>
              <a:rPr lang="sv-SE" smtClean="0"/>
              <a:t>Klicka här för att ändra format</a:t>
            </a:r>
            <a:endParaRPr lang="sv-SE" dirty="0"/>
          </a:p>
        </p:txBody>
      </p:sp>
      <p:sp>
        <p:nvSpPr>
          <p:cNvPr id="3" name="Platshållare för innehåll 2"/>
          <p:cNvSpPr>
            <a:spLocks noGrp="1"/>
          </p:cNvSpPr>
          <p:nvPr>
            <p:ph idx="1"/>
          </p:nvPr>
        </p:nvSpPr>
        <p:spPr>
          <a:xfrm>
            <a:off x="4572000" y="273050"/>
            <a:ext cx="411480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1250699"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utan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lvl1pPr marL="0" indent="0">
              <a:buNone/>
              <a:defRPr/>
            </a:lvl1pPr>
            <a:lvl2pPr marL="0" indent="0">
              <a:buNone/>
              <a:defRPr/>
            </a:lvl2pPr>
            <a:lvl3pPr marL="0" indent="0">
              <a:buNone/>
              <a:defRPr/>
            </a:lvl3pPr>
            <a:lvl4pPr marL="0" indent="0">
              <a:buNone/>
              <a:defRPr/>
            </a:lvl4pPr>
            <a:lvl5pPr marL="0" indent="0">
              <a:buNone/>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Rubrikbild">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grpSp>
        <p:nvGrpSpPr>
          <p:cNvPr id="12" name="Grupp 12"/>
          <p:cNvGrpSpPr/>
          <p:nvPr/>
        </p:nvGrpSpPr>
        <p:grpSpPr>
          <a:xfrm>
            <a:off x="8604504" y="3342694"/>
            <a:ext cx="539496" cy="3158140"/>
            <a:chOff x="1643042" y="428604"/>
            <a:chExt cx="539496" cy="3158140"/>
          </a:xfrm>
        </p:grpSpPr>
        <p:pic>
          <p:nvPicPr>
            <p:cNvPr id="7" name="Bildobjekt 6" descr="BA10756.jpg"/>
            <p:cNvPicPr>
              <a:picLocks noChangeAspect="1"/>
            </p:cNvPicPr>
            <p:nvPr userDrawn="1"/>
          </p:nvPicPr>
          <p:blipFill>
            <a:blip r:embed="rId2" cstate="print"/>
            <a:stretch>
              <a:fillRect/>
            </a:stretch>
          </p:blipFill>
          <p:spPr>
            <a:xfrm>
              <a:off x="1643042" y="428604"/>
              <a:ext cx="539496" cy="539496"/>
            </a:xfrm>
            <a:prstGeom prst="rect">
              <a:avLst/>
            </a:prstGeom>
          </p:spPr>
        </p:pic>
        <p:pic>
          <p:nvPicPr>
            <p:cNvPr id="8" name="Bildobjekt 7" descr="iStock_000002716975XSmall.jpg"/>
            <p:cNvPicPr>
              <a:picLocks noChangeAspect="1"/>
            </p:cNvPicPr>
            <p:nvPr userDrawn="1"/>
          </p:nvPicPr>
          <p:blipFill>
            <a:blip r:embed="rId3" cstate="print"/>
            <a:stretch>
              <a:fillRect/>
            </a:stretch>
          </p:blipFill>
          <p:spPr>
            <a:xfrm>
              <a:off x="1643042" y="2382004"/>
              <a:ext cx="539496" cy="539496"/>
            </a:xfrm>
            <a:prstGeom prst="rect">
              <a:avLst/>
            </a:prstGeom>
          </p:spPr>
        </p:pic>
        <p:pic>
          <p:nvPicPr>
            <p:cNvPr id="9" name="Bildobjekt 8" descr="iStock_000006202820XSmall.jpg"/>
            <p:cNvPicPr>
              <a:picLocks noChangeAspect="1"/>
            </p:cNvPicPr>
            <p:nvPr userDrawn="1"/>
          </p:nvPicPr>
          <p:blipFill>
            <a:blip r:embed="rId4" cstate="print"/>
            <a:stretch>
              <a:fillRect/>
            </a:stretch>
          </p:blipFill>
          <p:spPr>
            <a:xfrm>
              <a:off x="1643042" y="1721922"/>
              <a:ext cx="539496" cy="539496"/>
            </a:xfrm>
            <a:prstGeom prst="rect">
              <a:avLst/>
            </a:prstGeom>
          </p:spPr>
        </p:pic>
        <p:pic>
          <p:nvPicPr>
            <p:cNvPr id="10" name="Bildobjekt 9" descr="MK10676.jpg"/>
            <p:cNvPicPr>
              <a:picLocks noChangeAspect="1"/>
            </p:cNvPicPr>
            <p:nvPr userDrawn="1"/>
          </p:nvPicPr>
          <p:blipFill>
            <a:blip r:embed="rId5" cstate="print"/>
            <a:stretch>
              <a:fillRect/>
            </a:stretch>
          </p:blipFill>
          <p:spPr>
            <a:xfrm>
              <a:off x="1643042" y="1071546"/>
              <a:ext cx="539496" cy="539496"/>
            </a:xfrm>
            <a:prstGeom prst="rect">
              <a:avLst/>
            </a:prstGeom>
          </p:spPr>
        </p:pic>
        <p:pic>
          <p:nvPicPr>
            <p:cNvPr id="11" name="Bildobjekt 10" descr="iStock_000000753328XSmall.jpg"/>
            <p:cNvPicPr>
              <a:picLocks noChangeAspect="1"/>
            </p:cNvPicPr>
            <p:nvPr userDrawn="1"/>
          </p:nvPicPr>
          <p:blipFill>
            <a:blip r:embed="rId6" cstate="print"/>
            <a:stretch>
              <a:fillRect/>
            </a:stretch>
          </p:blipFill>
          <p:spPr>
            <a:xfrm>
              <a:off x="1643042" y="3047248"/>
              <a:ext cx="539496" cy="539496"/>
            </a:xfrm>
            <a:prstGeom prst="rect">
              <a:avLst/>
            </a:prstGeom>
          </p:spPr>
        </p:pic>
      </p:grpSp>
      <p:pic>
        <p:nvPicPr>
          <p:cNvPr id="16" name="Bildobjekt 15" descr="logga_orange.png"/>
          <p:cNvPicPr>
            <a:picLocks noChangeAspect="1"/>
          </p:cNvPicPr>
          <p:nvPr userDrawn="1"/>
        </p:nvPicPr>
        <p:blipFill>
          <a:blip r:embed="rId7" cstate="print"/>
          <a:srcRect r="6048"/>
          <a:stretch>
            <a:fillRect/>
          </a:stretch>
        </p:blipFill>
        <p:spPr>
          <a:xfrm>
            <a:off x="-11854" y="4082"/>
            <a:ext cx="1109781"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2_Rubrikbild">
    <p:bg>
      <p:bgPr>
        <a:solidFill>
          <a:srgbClr val="078693"/>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grpSp>
        <p:nvGrpSpPr>
          <p:cNvPr id="12" name="Grupp 12"/>
          <p:cNvGrpSpPr/>
          <p:nvPr/>
        </p:nvGrpSpPr>
        <p:grpSpPr>
          <a:xfrm>
            <a:off x="8604504" y="3342694"/>
            <a:ext cx="539496" cy="3158140"/>
            <a:chOff x="1643042" y="428604"/>
            <a:chExt cx="539496" cy="3158140"/>
          </a:xfrm>
        </p:grpSpPr>
        <p:pic>
          <p:nvPicPr>
            <p:cNvPr id="7" name="Bildobjekt 6" descr="BA10756.jpg"/>
            <p:cNvPicPr>
              <a:picLocks noChangeAspect="1"/>
            </p:cNvPicPr>
            <p:nvPr userDrawn="1"/>
          </p:nvPicPr>
          <p:blipFill>
            <a:blip r:embed="rId2" cstate="print"/>
            <a:stretch>
              <a:fillRect/>
            </a:stretch>
          </p:blipFill>
          <p:spPr>
            <a:xfrm>
              <a:off x="1643042" y="428604"/>
              <a:ext cx="539496" cy="539496"/>
            </a:xfrm>
            <a:prstGeom prst="rect">
              <a:avLst/>
            </a:prstGeom>
          </p:spPr>
        </p:pic>
        <p:pic>
          <p:nvPicPr>
            <p:cNvPr id="8" name="Bildobjekt 7" descr="iStock_000002716975XSmall.jpg"/>
            <p:cNvPicPr>
              <a:picLocks noChangeAspect="1"/>
            </p:cNvPicPr>
            <p:nvPr userDrawn="1"/>
          </p:nvPicPr>
          <p:blipFill>
            <a:blip r:embed="rId3" cstate="print"/>
            <a:stretch>
              <a:fillRect/>
            </a:stretch>
          </p:blipFill>
          <p:spPr>
            <a:xfrm>
              <a:off x="1643042" y="2382004"/>
              <a:ext cx="539496" cy="539496"/>
            </a:xfrm>
            <a:prstGeom prst="rect">
              <a:avLst/>
            </a:prstGeom>
          </p:spPr>
        </p:pic>
        <p:pic>
          <p:nvPicPr>
            <p:cNvPr id="9" name="Bildobjekt 8" descr="iStock_000006202820XSmall.jpg"/>
            <p:cNvPicPr>
              <a:picLocks noChangeAspect="1"/>
            </p:cNvPicPr>
            <p:nvPr userDrawn="1"/>
          </p:nvPicPr>
          <p:blipFill>
            <a:blip r:embed="rId4" cstate="print"/>
            <a:stretch>
              <a:fillRect/>
            </a:stretch>
          </p:blipFill>
          <p:spPr>
            <a:xfrm>
              <a:off x="1643042" y="1721922"/>
              <a:ext cx="539496" cy="539496"/>
            </a:xfrm>
            <a:prstGeom prst="rect">
              <a:avLst/>
            </a:prstGeom>
          </p:spPr>
        </p:pic>
        <p:pic>
          <p:nvPicPr>
            <p:cNvPr id="10" name="Bildobjekt 9" descr="MK10676.jpg"/>
            <p:cNvPicPr>
              <a:picLocks noChangeAspect="1"/>
            </p:cNvPicPr>
            <p:nvPr userDrawn="1"/>
          </p:nvPicPr>
          <p:blipFill>
            <a:blip r:embed="rId5" cstate="print"/>
            <a:stretch>
              <a:fillRect/>
            </a:stretch>
          </p:blipFill>
          <p:spPr>
            <a:xfrm>
              <a:off x="1643042" y="1071546"/>
              <a:ext cx="539496" cy="539496"/>
            </a:xfrm>
            <a:prstGeom prst="rect">
              <a:avLst/>
            </a:prstGeom>
          </p:spPr>
        </p:pic>
        <p:pic>
          <p:nvPicPr>
            <p:cNvPr id="11" name="Bildobjekt 10" descr="iStock_000000753328XSmall.jpg"/>
            <p:cNvPicPr>
              <a:picLocks noChangeAspect="1"/>
            </p:cNvPicPr>
            <p:nvPr userDrawn="1"/>
          </p:nvPicPr>
          <p:blipFill>
            <a:blip r:embed="rId6" cstate="print"/>
            <a:stretch>
              <a:fillRect/>
            </a:stretch>
          </p:blipFill>
          <p:spPr>
            <a:xfrm>
              <a:off x="1643042" y="3047248"/>
              <a:ext cx="539496" cy="539496"/>
            </a:xfrm>
            <a:prstGeom prst="rect">
              <a:avLst/>
            </a:prstGeom>
          </p:spPr>
        </p:pic>
      </p:grpSp>
      <p:pic>
        <p:nvPicPr>
          <p:cNvPr id="16" name="Bildobjekt 15" descr="logga_blue.png"/>
          <p:cNvPicPr>
            <a:picLocks noChangeAspect="1"/>
          </p:cNvPicPr>
          <p:nvPr userDrawn="1"/>
        </p:nvPicPr>
        <p:blipFill>
          <a:blip r:embed="rId7" cstate="print"/>
          <a:srcRect r="6102"/>
          <a:stretch>
            <a:fillRect/>
          </a:stretch>
        </p:blipFill>
        <p:spPr>
          <a:xfrm>
            <a:off x="-11221" y="0"/>
            <a:ext cx="1109148"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3_Rubrikbild">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grpSp>
        <p:nvGrpSpPr>
          <p:cNvPr id="12" name="Grupp 12"/>
          <p:cNvGrpSpPr/>
          <p:nvPr/>
        </p:nvGrpSpPr>
        <p:grpSpPr>
          <a:xfrm>
            <a:off x="8604504" y="3342694"/>
            <a:ext cx="539496" cy="3158140"/>
            <a:chOff x="1643042" y="428604"/>
            <a:chExt cx="539496" cy="3158140"/>
          </a:xfrm>
        </p:grpSpPr>
        <p:pic>
          <p:nvPicPr>
            <p:cNvPr id="7" name="Bildobjekt 6" descr="BA10756.jpg"/>
            <p:cNvPicPr>
              <a:picLocks noChangeAspect="1"/>
            </p:cNvPicPr>
            <p:nvPr userDrawn="1"/>
          </p:nvPicPr>
          <p:blipFill>
            <a:blip r:embed="rId2" cstate="print"/>
            <a:stretch>
              <a:fillRect/>
            </a:stretch>
          </p:blipFill>
          <p:spPr>
            <a:xfrm>
              <a:off x="1643042" y="428604"/>
              <a:ext cx="539496" cy="539496"/>
            </a:xfrm>
            <a:prstGeom prst="rect">
              <a:avLst/>
            </a:prstGeom>
          </p:spPr>
        </p:pic>
        <p:pic>
          <p:nvPicPr>
            <p:cNvPr id="8" name="Bildobjekt 7" descr="iStock_000002716975XSmall.jpg"/>
            <p:cNvPicPr>
              <a:picLocks noChangeAspect="1"/>
            </p:cNvPicPr>
            <p:nvPr userDrawn="1"/>
          </p:nvPicPr>
          <p:blipFill>
            <a:blip r:embed="rId3" cstate="print"/>
            <a:stretch>
              <a:fillRect/>
            </a:stretch>
          </p:blipFill>
          <p:spPr>
            <a:xfrm>
              <a:off x="1643042" y="2382004"/>
              <a:ext cx="539496" cy="539496"/>
            </a:xfrm>
            <a:prstGeom prst="rect">
              <a:avLst/>
            </a:prstGeom>
          </p:spPr>
        </p:pic>
        <p:pic>
          <p:nvPicPr>
            <p:cNvPr id="9" name="Bildobjekt 8" descr="iStock_000006202820XSmall.jpg"/>
            <p:cNvPicPr>
              <a:picLocks noChangeAspect="1"/>
            </p:cNvPicPr>
            <p:nvPr userDrawn="1"/>
          </p:nvPicPr>
          <p:blipFill>
            <a:blip r:embed="rId4" cstate="print"/>
            <a:stretch>
              <a:fillRect/>
            </a:stretch>
          </p:blipFill>
          <p:spPr>
            <a:xfrm>
              <a:off x="1643042" y="1721922"/>
              <a:ext cx="539496" cy="539496"/>
            </a:xfrm>
            <a:prstGeom prst="rect">
              <a:avLst/>
            </a:prstGeom>
          </p:spPr>
        </p:pic>
        <p:pic>
          <p:nvPicPr>
            <p:cNvPr id="10" name="Bildobjekt 9" descr="MK10676.jpg"/>
            <p:cNvPicPr>
              <a:picLocks noChangeAspect="1"/>
            </p:cNvPicPr>
            <p:nvPr userDrawn="1"/>
          </p:nvPicPr>
          <p:blipFill>
            <a:blip r:embed="rId5" cstate="print"/>
            <a:stretch>
              <a:fillRect/>
            </a:stretch>
          </p:blipFill>
          <p:spPr>
            <a:xfrm>
              <a:off x="1643042" y="1071546"/>
              <a:ext cx="539496" cy="539496"/>
            </a:xfrm>
            <a:prstGeom prst="rect">
              <a:avLst/>
            </a:prstGeom>
          </p:spPr>
        </p:pic>
        <p:pic>
          <p:nvPicPr>
            <p:cNvPr id="11" name="Bildobjekt 10" descr="iStock_000000753328XSmall.jpg"/>
            <p:cNvPicPr>
              <a:picLocks noChangeAspect="1"/>
            </p:cNvPicPr>
            <p:nvPr userDrawn="1"/>
          </p:nvPicPr>
          <p:blipFill>
            <a:blip r:embed="rId6" cstate="print"/>
            <a:stretch>
              <a:fillRect/>
            </a:stretch>
          </p:blipFill>
          <p:spPr>
            <a:xfrm>
              <a:off x="1643042" y="3047248"/>
              <a:ext cx="539496" cy="539496"/>
            </a:xfrm>
            <a:prstGeom prst="rect">
              <a:avLst/>
            </a:prstGeom>
          </p:spPr>
        </p:pic>
      </p:grpSp>
      <p:pic>
        <p:nvPicPr>
          <p:cNvPr id="16" name="Bildobjekt 15" descr="logga_green.png"/>
          <p:cNvPicPr>
            <a:picLocks noChangeAspect="1"/>
          </p:cNvPicPr>
          <p:nvPr userDrawn="1"/>
        </p:nvPicPr>
        <p:blipFill>
          <a:blip r:embed="rId7" cstate="print"/>
          <a:srcRect r="6716"/>
          <a:stretch>
            <a:fillRect/>
          </a:stretch>
        </p:blipFill>
        <p:spPr>
          <a:xfrm>
            <a:off x="-9407" y="0"/>
            <a:ext cx="1101891"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4_Rubrikbild">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grpSp>
        <p:nvGrpSpPr>
          <p:cNvPr id="12" name="Grupp 12"/>
          <p:cNvGrpSpPr/>
          <p:nvPr/>
        </p:nvGrpSpPr>
        <p:grpSpPr>
          <a:xfrm>
            <a:off x="8604504" y="3342694"/>
            <a:ext cx="539496" cy="3158140"/>
            <a:chOff x="1643042" y="428604"/>
            <a:chExt cx="539496" cy="3158140"/>
          </a:xfrm>
        </p:grpSpPr>
        <p:pic>
          <p:nvPicPr>
            <p:cNvPr id="7" name="Bildobjekt 6" descr="BA10756.jpg"/>
            <p:cNvPicPr>
              <a:picLocks noChangeAspect="1"/>
            </p:cNvPicPr>
            <p:nvPr userDrawn="1"/>
          </p:nvPicPr>
          <p:blipFill>
            <a:blip r:embed="rId2" cstate="print"/>
            <a:stretch>
              <a:fillRect/>
            </a:stretch>
          </p:blipFill>
          <p:spPr>
            <a:xfrm>
              <a:off x="1643042" y="428604"/>
              <a:ext cx="539496" cy="539496"/>
            </a:xfrm>
            <a:prstGeom prst="rect">
              <a:avLst/>
            </a:prstGeom>
          </p:spPr>
        </p:pic>
        <p:pic>
          <p:nvPicPr>
            <p:cNvPr id="8" name="Bildobjekt 7" descr="iStock_000002716975XSmall.jpg"/>
            <p:cNvPicPr>
              <a:picLocks noChangeAspect="1"/>
            </p:cNvPicPr>
            <p:nvPr userDrawn="1"/>
          </p:nvPicPr>
          <p:blipFill>
            <a:blip r:embed="rId3" cstate="print"/>
            <a:stretch>
              <a:fillRect/>
            </a:stretch>
          </p:blipFill>
          <p:spPr>
            <a:xfrm>
              <a:off x="1643042" y="2382004"/>
              <a:ext cx="539496" cy="539496"/>
            </a:xfrm>
            <a:prstGeom prst="rect">
              <a:avLst/>
            </a:prstGeom>
          </p:spPr>
        </p:pic>
        <p:pic>
          <p:nvPicPr>
            <p:cNvPr id="9" name="Bildobjekt 8" descr="iStock_000006202820XSmall.jpg"/>
            <p:cNvPicPr>
              <a:picLocks noChangeAspect="1"/>
            </p:cNvPicPr>
            <p:nvPr userDrawn="1"/>
          </p:nvPicPr>
          <p:blipFill>
            <a:blip r:embed="rId4" cstate="print"/>
            <a:stretch>
              <a:fillRect/>
            </a:stretch>
          </p:blipFill>
          <p:spPr>
            <a:xfrm>
              <a:off x="1643042" y="1721922"/>
              <a:ext cx="539496" cy="539496"/>
            </a:xfrm>
            <a:prstGeom prst="rect">
              <a:avLst/>
            </a:prstGeom>
          </p:spPr>
        </p:pic>
        <p:pic>
          <p:nvPicPr>
            <p:cNvPr id="10" name="Bildobjekt 9" descr="MK10676.jpg"/>
            <p:cNvPicPr>
              <a:picLocks noChangeAspect="1"/>
            </p:cNvPicPr>
            <p:nvPr userDrawn="1"/>
          </p:nvPicPr>
          <p:blipFill>
            <a:blip r:embed="rId5" cstate="print"/>
            <a:stretch>
              <a:fillRect/>
            </a:stretch>
          </p:blipFill>
          <p:spPr>
            <a:xfrm>
              <a:off x="1643042" y="1071546"/>
              <a:ext cx="539496" cy="539496"/>
            </a:xfrm>
            <a:prstGeom prst="rect">
              <a:avLst/>
            </a:prstGeom>
          </p:spPr>
        </p:pic>
        <p:pic>
          <p:nvPicPr>
            <p:cNvPr id="11" name="Bildobjekt 10" descr="iStock_000000753328XSmall.jpg"/>
            <p:cNvPicPr>
              <a:picLocks noChangeAspect="1"/>
            </p:cNvPicPr>
            <p:nvPr userDrawn="1"/>
          </p:nvPicPr>
          <p:blipFill>
            <a:blip r:embed="rId6" cstate="print"/>
            <a:stretch>
              <a:fillRect/>
            </a:stretch>
          </p:blipFill>
          <p:spPr>
            <a:xfrm>
              <a:off x="1643042" y="3047248"/>
              <a:ext cx="539496" cy="539496"/>
            </a:xfrm>
            <a:prstGeom prst="rect">
              <a:avLst/>
            </a:prstGeom>
          </p:spPr>
        </p:pic>
      </p:grpSp>
      <p:pic>
        <p:nvPicPr>
          <p:cNvPr id="14" name="Bildobjekt 13" descr="SCB-logga_lila.png"/>
          <p:cNvPicPr>
            <a:picLocks noChangeAspect="1"/>
          </p:cNvPicPr>
          <p:nvPr userDrawn="1"/>
        </p:nvPicPr>
        <p:blipFill>
          <a:blip r:embed="rId7" cstate="print"/>
          <a:srcRect t="3335" r="5552"/>
          <a:stretch>
            <a:fillRect/>
          </a:stretch>
        </p:blipFill>
        <p:spPr>
          <a:xfrm>
            <a:off x="-13639" y="220720"/>
            <a:ext cx="1115648" cy="662928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258887" y="4406900"/>
            <a:ext cx="7235825"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258887" y="2906713"/>
            <a:ext cx="723582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256370" y="274638"/>
            <a:ext cx="6628743" cy="1143000"/>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1258888" y="1600200"/>
            <a:ext cx="3236912"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1600200"/>
            <a:ext cx="3247571"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E2F1F4D1-35E4-46BA-AF81-4FD86FB65BBB}" type="datetimeFigureOut">
              <a:rPr lang="sv-SE" smtClean="0"/>
              <a:pPr/>
              <a:t>2014-05-15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256370" y="378212"/>
            <a:ext cx="7430429" cy="114300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1256370" y="1600200"/>
            <a:ext cx="7430429" cy="452596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1263804" y="6492899"/>
            <a:ext cx="1326995" cy="365125"/>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fld id="{E2F1F4D1-35E4-46BA-AF81-4FD86FB65BBB}" type="datetimeFigureOut">
              <a:rPr lang="sv-SE" smtClean="0"/>
              <a:pPr/>
              <a:t>2014-05-15</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7010432" y="6492899"/>
            <a:ext cx="2133600" cy="365125"/>
          </a:xfrm>
          <a:prstGeom prst="rect">
            <a:avLst/>
          </a:prstGeom>
        </p:spPr>
        <p:txBody>
          <a:bodyPr vert="horz" lIns="91440" tIns="45720" rIns="91440" bIns="45720" rtlCol="0" anchor="ctr"/>
          <a:lstStyle>
            <a:lvl1pPr algn="r">
              <a:defRPr sz="800">
                <a:solidFill>
                  <a:schemeClr val="tx1">
                    <a:tint val="75000"/>
                  </a:schemeClr>
                </a:solidFill>
                <a:latin typeface="Arial" pitchFamily="34" charset="0"/>
                <a:cs typeface="Arial" pitchFamily="34" charset="0"/>
              </a:defRPr>
            </a:lvl1pPr>
          </a:lstStyle>
          <a:p>
            <a:fld id="{6C39467F-BE74-4AAD-857B-908E9ECDE9FD}" type="slidenum">
              <a:rPr lang="sv-SE" smtClean="0"/>
              <a:pPr/>
              <a:t>‹#›</a:t>
            </a:fld>
            <a:endParaRPr lang="sv-SE"/>
          </a:p>
        </p:txBody>
      </p:sp>
      <p:pic>
        <p:nvPicPr>
          <p:cNvPr id="7" name="Bildobjekt 6" descr="logga.png"/>
          <p:cNvPicPr>
            <a:picLocks noChangeAspect="1"/>
          </p:cNvPicPr>
          <p:nvPr/>
        </p:nvPicPr>
        <p:blipFill>
          <a:blip r:embed="rId18" cstate="print"/>
          <a:stretch>
            <a:fillRect/>
          </a:stretch>
        </p:blipFill>
        <p:spPr>
          <a:xfrm>
            <a:off x="-32" y="757556"/>
            <a:ext cx="652218" cy="5345750"/>
          </a:xfrm>
          <a:prstGeom prst="rect">
            <a:avLst/>
          </a:prstGeom>
        </p:spPr>
      </p:pic>
      <p:pic>
        <p:nvPicPr>
          <p:cNvPr id="10" name="Bildobjekt 9" descr="kvadrater_100_rgb.png"/>
          <p:cNvPicPr>
            <a:picLocks noChangeAspect="1"/>
          </p:cNvPicPr>
          <p:nvPr/>
        </p:nvPicPr>
        <p:blipFill>
          <a:blip r:embed="rId19" cstate="print"/>
          <a:stretch>
            <a:fillRect/>
          </a:stretch>
        </p:blipFill>
        <p:spPr>
          <a:xfrm>
            <a:off x="8856757" y="4357553"/>
            <a:ext cx="286488" cy="1785980"/>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70" r:id="rId2"/>
    <p:sldLayoutId id="2147483680" r:id="rId3"/>
    <p:sldLayoutId id="2147483666" r:id="rId4"/>
    <p:sldLayoutId id="2147483667" r:id="rId5"/>
    <p:sldLayoutId id="2147483668" r:id="rId6"/>
    <p:sldLayoutId id="2147483669"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p:txStyles>
    <p:titleStyle>
      <a:lvl1pPr algn="l" defTabSz="914400" rtl="0" eaLnBrk="1" latinLnBrk="0" hangingPunct="1">
        <a:spcBef>
          <a:spcPct val="0"/>
        </a:spcBef>
        <a:buNone/>
        <a:defRPr sz="4200" kern="1200">
          <a:solidFill>
            <a:schemeClr val="accent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71277A"/>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71277A"/>
        </a:buClr>
        <a:buFont typeface="Arial" pitchFamily="34" charset="0"/>
        <a:buChar char="•"/>
        <a:defRPr sz="22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71277A"/>
        </a:buClr>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71277A"/>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71277A"/>
        </a:buClr>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tin.kullendorff@scb.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oxana.tarassiouk@scb.s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pPr hangingPunct="0"/>
            <a:r>
              <a:rPr lang="en-US" b="1" i="1" dirty="0" smtClean="0"/>
              <a:t>Incident reporting in the </a:t>
            </a:r>
            <a:r>
              <a:rPr lang="sv-SE" b="1" dirty="0" smtClean="0"/>
              <a:t/>
            </a:r>
            <a:br>
              <a:rPr lang="sv-SE" b="1" dirty="0" smtClean="0"/>
            </a:br>
            <a:r>
              <a:rPr lang="en-US" b="1" i="1" dirty="0" smtClean="0"/>
              <a:t>Swedish Consumer Price Index</a:t>
            </a:r>
            <a:r>
              <a:rPr lang="sv-SE" b="1" dirty="0" smtClean="0"/>
              <a:t/>
            </a:r>
            <a:br>
              <a:rPr lang="sv-SE" b="1" dirty="0" smtClean="0"/>
            </a:br>
            <a:r>
              <a:rPr lang="en-US" dirty="0" smtClean="0"/>
              <a:t>	</a:t>
            </a:r>
          </a:p>
        </p:txBody>
      </p:sp>
      <p:sp>
        <p:nvSpPr>
          <p:cNvPr id="3" name="Rubrik 1"/>
          <p:cNvSpPr txBox="1">
            <a:spLocks/>
          </p:cNvSpPr>
          <p:nvPr/>
        </p:nvSpPr>
        <p:spPr>
          <a:xfrm>
            <a:off x="1259632" y="4293096"/>
            <a:ext cx="6626225" cy="1470025"/>
          </a:xfrm>
          <a:prstGeom prst="rect">
            <a:avLst/>
          </a:prstGeom>
        </p:spPr>
        <p:txBody>
          <a:bodyPr vert="horz" lIns="91440" tIns="45720" rIns="91440" bIns="45720" rtlCol="0" anchor="ctr">
            <a:normAutofit fontScale="67500" lnSpcReduction="20000"/>
          </a:bodyPr>
          <a:lstStyle/>
          <a:p>
            <a:endParaRPr lang="en-US" sz="3200" dirty="0" smtClean="0"/>
          </a:p>
          <a:p>
            <a:r>
              <a:rPr lang="en-US" sz="3200" dirty="0" smtClean="0"/>
              <a:t>Martin Kullendorff, Oxana Tarassiouk </a:t>
            </a:r>
          </a:p>
          <a:p>
            <a:r>
              <a:rPr lang="en-US" sz="3200" dirty="0" smtClean="0"/>
              <a:t>Statistics Sweden</a:t>
            </a:r>
          </a:p>
          <a:p>
            <a:r>
              <a:rPr lang="en-US" sz="3200" dirty="0" smtClean="0"/>
              <a:t>Economic Statistics Department, Price Statistics</a:t>
            </a:r>
          </a:p>
          <a:p>
            <a:r>
              <a:rPr lang="en-US" sz="3200" dirty="0" smtClean="0">
                <a:hlinkClick r:id="rId3"/>
              </a:rPr>
              <a:t>martin.kullendorff@scb.se</a:t>
            </a:r>
            <a:r>
              <a:rPr lang="en-US" sz="3200" dirty="0" smtClean="0"/>
              <a:t>, </a:t>
            </a:r>
            <a:r>
              <a:rPr lang="en-US" sz="3200" dirty="0" smtClean="0">
                <a:hlinkClick r:id="rId4"/>
              </a:rPr>
              <a:t>oxana.tarassiouk@scb.se</a:t>
            </a:r>
            <a:r>
              <a:rPr lang="en-US" sz="3200" dirty="0" smtClean="0"/>
              <a:t> </a:t>
            </a:r>
            <a:endParaRPr kumimoji="0" lang="en-US" sz="3200" b="0" i="0" u="none" strike="noStrike" kern="1200" cap="none" spc="0" normalizeH="0" baseline="0" noProof="0" dirty="0">
              <a:ln>
                <a:noFill/>
              </a:ln>
              <a:solidFill>
                <a:schemeClr val="accent2">
                  <a:lumMod val="75000"/>
                </a:schemeClr>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Future</a:t>
            </a:r>
            <a:r>
              <a:rPr lang="sv-SE" dirty="0" smtClean="0"/>
              <a:t> </a:t>
            </a:r>
            <a:r>
              <a:rPr lang="sv-SE" dirty="0" err="1"/>
              <a:t>work</a:t>
            </a:r>
            <a:endParaRPr lang="sv-SE" dirty="0"/>
          </a:p>
        </p:txBody>
      </p:sp>
      <p:sp>
        <p:nvSpPr>
          <p:cNvPr id="3" name="Platshållare för innehåll 2"/>
          <p:cNvSpPr>
            <a:spLocks noGrp="1"/>
          </p:cNvSpPr>
          <p:nvPr>
            <p:ph idx="1"/>
          </p:nvPr>
        </p:nvSpPr>
        <p:spPr/>
        <p:txBody>
          <a:bodyPr>
            <a:normAutofit lnSpcReduction="10000"/>
          </a:bodyPr>
          <a:lstStyle/>
          <a:p>
            <a:pPr marL="0" indent="0">
              <a:buNone/>
            </a:pPr>
            <a:r>
              <a:rPr lang="sv-SE" dirty="0"/>
              <a:t>To </a:t>
            </a:r>
            <a:r>
              <a:rPr lang="sv-SE" dirty="0" err="1"/>
              <a:t>reach</a:t>
            </a:r>
            <a:r>
              <a:rPr lang="sv-SE" dirty="0"/>
              <a:t> </a:t>
            </a:r>
            <a:r>
              <a:rPr lang="sv-SE" dirty="0" err="1"/>
              <a:t>there</a:t>
            </a:r>
            <a:r>
              <a:rPr lang="sv-SE" dirty="0"/>
              <a:t> </a:t>
            </a:r>
            <a:r>
              <a:rPr lang="sv-SE" dirty="0" err="1"/>
              <a:t>we</a:t>
            </a:r>
            <a:r>
              <a:rPr lang="sv-SE" dirty="0"/>
              <a:t> </a:t>
            </a:r>
            <a:r>
              <a:rPr lang="sv-SE" dirty="0" err="1"/>
              <a:t>will</a:t>
            </a:r>
            <a:r>
              <a:rPr lang="sv-SE" dirty="0"/>
              <a:t>:</a:t>
            </a:r>
          </a:p>
          <a:p>
            <a:r>
              <a:rPr lang="en-US" dirty="0"/>
              <a:t>E</a:t>
            </a:r>
            <a:r>
              <a:rPr lang="en-US" dirty="0" smtClean="0"/>
              <a:t>ncourage </a:t>
            </a:r>
            <a:r>
              <a:rPr lang="en-US" dirty="0"/>
              <a:t>staff members to lower the limit for what they view as an incident</a:t>
            </a:r>
            <a:endParaRPr lang="sv-SE" dirty="0"/>
          </a:p>
          <a:p>
            <a:r>
              <a:rPr lang="en-US" dirty="0"/>
              <a:t>Increase the willingness to report incidents by showing that the conclusions of the reports are taken care of, and that incident reporting is a possibility for staff members to influence the work at the </a:t>
            </a:r>
            <a:r>
              <a:rPr lang="en-US" dirty="0" smtClean="0"/>
              <a:t>unit</a:t>
            </a:r>
          </a:p>
          <a:p>
            <a:pPr lvl="0"/>
            <a:r>
              <a:rPr lang="en-US" dirty="0"/>
              <a:t>Simplifying the reporting, especially when the burden of work is </a:t>
            </a:r>
            <a:r>
              <a:rPr lang="en-US" dirty="0" smtClean="0"/>
              <a:t>high</a:t>
            </a:r>
          </a:p>
          <a:p>
            <a:pPr lvl="0"/>
            <a:r>
              <a:rPr lang="en-US" dirty="0" smtClean="0"/>
              <a:t>Give </a:t>
            </a:r>
            <a:r>
              <a:rPr lang="en-US" dirty="0"/>
              <a:t>better support to team members in finding the root causes of the </a:t>
            </a:r>
            <a:r>
              <a:rPr lang="en-US" dirty="0" smtClean="0"/>
              <a:t>incidents</a:t>
            </a:r>
            <a:endParaRPr lang="sv-SE" dirty="0"/>
          </a:p>
        </p:txBody>
      </p:sp>
    </p:spTree>
    <p:extLst>
      <p:ext uri="{BB962C8B-B14F-4D97-AF65-F5344CB8AC3E}">
        <p14:creationId xmlns:p14="http://schemas.microsoft.com/office/powerpoint/2010/main" val="2927293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827584" y="1700808"/>
            <a:ext cx="7848872" cy="4392488"/>
          </a:xfrm>
        </p:spPr>
        <p:txBody>
          <a:bodyPr>
            <a:noAutofit/>
          </a:bodyPr>
          <a:lstStyle/>
          <a:p>
            <a:pPr algn="ctr">
              <a:buNone/>
            </a:pPr>
            <a:endParaRPr lang="en-US" sz="4800" i="1" dirty="0" smtClean="0"/>
          </a:p>
          <a:p>
            <a:pPr algn="ctr">
              <a:buNone/>
            </a:pPr>
            <a:r>
              <a:rPr lang="en-US" sz="4800" i="1" dirty="0" smtClean="0">
                <a:solidFill>
                  <a:srgbClr val="0070C0"/>
                </a:solidFill>
              </a:rPr>
              <a:t>Thank you for your attention!</a:t>
            </a:r>
          </a:p>
          <a:p>
            <a:pPr algn="ctr">
              <a:buNone/>
            </a:pP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Outline</a:t>
            </a:r>
            <a:endParaRPr lang="en-US" dirty="0"/>
          </a:p>
        </p:txBody>
      </p:sp>
      <p:sp>
        <p:nvSpPr>
          <p:cNvPr id="3" name="Platshållare för innehåll 2"/>
          <p:cNvSpPr>
            <a:spLocks noGrp="1"/>
          </p:cNvSpPr>
          <p:nvPr>
            <p:ph idx="1"/>
          </p:nvPr>
        </p:nvSpPr>
        <p:spPr/>
        <p:txBody>
          <a:bodyPr/>
          <a:lstStyle/>
          <a:p>
            <a:r>
              <a:rPr lang="en-US" dirty="0" smtClean="0"/>
              <a:t>Why the routine?</a:t>
            </a:r>
          </a:p>
          <a:p>
            <a:r>
              <a:rPr lang="en-US" dirty="0" smtClean="0"/>
              <a:t>Defining incident</a:t>
            </a:r>
          </a:p>
          <a:p>
            <a:r>
              <a:rPr lang="en-US" dirty="0" smtClean="0"/>
              <a:t>The process</a:t>
            </a:r>
          </a:p>
          <a:p>
            <a:r>
              <a:rPr lang="en-US" dirty="0" smtClean="0"/>
              <a:t>Some results</a:t>
            </a:r>
          </a:p>
          <a:p>
            <a:r>
              <a:rPr lang="en-US" dirty="0" smtClean="0"/>
              <a:t>Conclusions</a:t>
            </a:r>
          </a:p>
          <a:p>
            <a:r>
              <a:rPr lang="en-US" dirty="0" smtClean="0"/>
              <a:t>Future work</a:t>
            </a:r>
          </a:p>
          <a:p>
            <a:endParaRPr lang="en-US" dirty="0" smtClean="0"/>
          </a:p>
          <a:p>
            <a:pPr>
              <a:buNone/>
            </a:pPr>
            <a:endParaRPr lang="sv-S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dirty="0" smtClean="0"/>
              <a:t>Why the routine?</a:t>
            </a:r>
          </a:p>
        </p:txBody>
      </p:sp>
      <p:sp>
        <p:nvSpPr>
          <p:cNvPr id="3" name="Platshållare för innehåll 2"/>
          <p:cNvSpPr>
            <a:spLocks noGrp="1"/>
          </p:cNvSpPr>
          <p:nvPr>
            <p:ph idx="1"/>
          </p:nvPr>
        </p:nvSpPr>
        <p:spPr/>
        <p:txBody>
          <a:bodyPr>
            <a:normAutofit/>
          </a:bodyPr>
          <a:lstStyle/>
          <a:p>
            <a:r>
              <a:rPr lang="en-US" dirty="0" smtClean="0"/>
              <a:t>We found that the error reporting routine (general routine at Statistics Sweden) was a very good tool for continuous improvements</a:t>
            </a:r>
          </a:p>
          <a:p>
            <a:r>
              <a:rPr lang="en-US" dirty="0" smtClean="0"/>
              <a:t>Inspired by others, we do not want to wait for a disaster (Nuclear meltdown, Plane crash… error in the CPI)</a:t>
            </a:r>
          </a:p>
          <a:p>
            <a:r>
              <a:rPr lang="en-US" dirty="0" smtClean="0"/>
              <a:t>Fact based methodology for working with continuous improvements</a:t>
            </a:r>
          </a:p>
          <a:p>
            <a:r>
              <a:rPr lang="en-US" dirty="0" smtClean="0"/>
              <a:t>Gives many possibilities to analyze the processes</a:t>
            </a:r>
          </a:p>
          <a:p>
            <a:r>
              <a:rPr lang="en-US" dirty="0" smtClean="0"/>
              <a:t>Less “no blame” with incident than with errors, and better conditions for an open minded analysis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Defining</a:t>
            </a:r>
            <a:r>
              <a:rPr lang="sv-SE" dirty="0" smtClean="0"/>
              <a:t> </a:t>
            </a:r>
            <a:r>
              <a:rPr lang="sv-SE" dirty="0" smtClean="0"/>
              <a:t>incident</a:t>
            </a:r>
            <a:endParaRPr lang="sv-SE" dirty="0"/>
          </a:p>
        </p:txBody>
      </p:sp>
      <p:sp>
        <p:nvSpPr>
          <p:cNvPr id="3" name="Platshållare för innehåll 2"/>
          <p:cNvSpPr>
            <a:spLocks noGrp="1"/>
          </p:cNvSpPr>
          <p:nvPr>
            <p:ph idx="1"/>
          </p:nvPr>
        </p:nvSpPr>
        <p:spPr/>
        <p:txBody>
          <a:bodyPr>
            <a:normAutofit/>
          </a:bodyPr>
          <a:lstStyle/>
          <a:p>
            <a:pPr marL="0" indent="0" hangingPunct="0">
              <a:buNone/>
            </a:pPr>
            <a:r>
              <a:rPr lang="en-US" dirty="0" smtClean="0"/>
              <a:t>An </a:t>
            </a:r>
            <a:r>
              <a:rPr lang="en-US" dirty="0"/>
              <a:t>incident </a:t>
            </a:r>
            <a:r>
              <a:rPr lang="en-US" dirty="0" smtClean="0"/>
              <a:t>is</a:t>
            </a:r>
          </a:p>
          <a:p>
            <a:pPr hangingPunct="0"/>
            <a:r>
              <a:rPr lang="en-US" dirty="0" smtClean="0"/>
              <a:t>Something that could </a:t>
            </a:r>
            <a:r>
              <a:rPr lang="en-US" dirty="0"/>
              <a:t>potentially cause an error but was discovered before reaching the </a:t>
            </a:r>
            <a:r>
              <a:rPr lang="en-US" dirty="0" smtClean="0"/>
              <a:t>user or</a:t>
            </a:r>
          </a:p>
          <a:p>
            <a:pPr hangingPunct="0"/>
            <a:r>
              <a:rPr lang="en-US" dirty="0" smtClean="0"/>
              <a:t>An </a:t>
            </a:r>
            <a:r>
              <a:rPr lang="en-US" dirty="0"/>
              <a:t>error that is too small to affect the </a:t>
            </a:r>
            <a:r>
              <a:rPr lang="en-US" dirty="0" smtClean="0"/>
              <a:t>user or</a:t>
            </a:r>
          </a:p>
          <a:p>
            <a:pPr hangingPunct="0"/>
            <a:r>
              <a:rPr lang="en-US" dirty="0" smtClean="0"/>
              <a:t>Not pure error </a:t>
            </a:r>
            <a:r>
              <a:rPr lang="en-US" dirty="0"/>
              <a:t>in data, but where additional resources were </a:t>
            </a:r>
            <a:r>
              <a:rPr lang="en-US" dirty="0" smtClean="0"/>
              <a:t>required</a:t>
            </a:r>
          </a:p>
          <a:p>
            <a:endParaRPr lang="sv-SE" sz="3200" dirty="0"/>
          </a:p>
        </p:txBody>
      </p:sp>
    </p:spTree>
    <p:extLst>
      <p:ext uri="{BB962C8B-B14F-4D97-AF65-F5344CB8AC3E}">
        <p14:creationId xmlns:p14="http://schemas.microsoft.com/office/powerpoint/2010/main" val="3529817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dirty="0" smtClean="0"/>
              <a:t>The </a:t>
            </a:r>
            <a:r>
              <a:rPr lang="en-US" dirty="0" smtClean="0"/>
              <a:t>process</a:t>
            </a:r>
          </a:p>
        </p:txBody>
      </p:sp>
      <p:graphicFrame>
        <p:nvGraphicFramePr>
          <p:cNvPr id="5" name="Diagram 4"/>
          <p:cNvGraphicFramePr/>
          <p:nvPr>
            <p:extLst>
              <p:ext uri="{D42A27DB-BD31-4B8C-83A1-F6EECF244321}">
                <p14:modId xmlns:p14="http://schemas.microsoft.com/office/powerpoint/2010/main" val="2511529699"/>
              </p:ext>
            </p:extLst>
          </p:nvPr>
        </p:nvGraphicFramePr>
        <p:xfrm>
          <a:off x="1115616" y="1397000"/>
          <a:ext cx="7200800" cy="4912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09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D30D743B-E303-4820-A4D1-E4597537295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F8D21AA-23EB-4AA9-A862-54377432030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5D0520AA-7FF5-41F7-A3B2-465706BC7E0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1E13482C-6F32-40A4-B055-006C6B947ED6}"/>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8E182D25-CB35-4594-B47A-BD1446B6D79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92A5236F-86CF-4606-AD7F-9AC2712E292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FECE4A27-798F-414E-A94A-FD012592ECC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Some</a:t>
            </a:r>
            <a:r>
              <a:rPr lang="sv-SE" dirty="0" smtClean="0"/>
              <a:t> </a:t>
            </a:r>
            <a:r>
              <a:rPr lang="sv-SE" dirty="0" err="1" smtClean="0"/>
              <a:t>results</a:t>
            </a:r>
            <a:r>
              <a:rPr lang="sv-SE" dirty="0" smtClean="0"/>
              <a:t> in </a:t>
            </a:r>
            <a:r>
              <a:rPr lang="sv-SE" dirty="0" err="1" smtClean="0"/>
              <a:t>practice</a:t>
            </a:r>
            <a:endParaRPr lang="sv-SE" dirty="0"/>
          </a:p>
        </p:txBody>
      </p:sp>
      <p:sp>
        <p:nvSpPr>
          <p:cNvPr id="3" name="Platshållare för innehåll 2"/>
          <p:cNvSpPr>
            <a:spLocks noGrp="1"/>
          </p:cNvSpPr>
          <p:nvPr>
            <p:ph idx="1"/>
          </p:nvPr>
        </p:nvSpPr>
        <p:spPr/>
        <p:txBody>
          <a:bodyPr>
            <a:normAutofit/>
          </a:bodyPr>
          <a:lstStyle/>
          <a:p>
            <a:r>
              <a:rPr lang="sv-SE" dirty="0" err="1" smtClean="0"/>
              <a:t>Since</a:t>
            </a:r>
            <a:r>
              <a:rPr lang="sv-SE" dirty="0" smtClean="0"/>
              <a:t> </a:t>
            </a:r>
            <a:r>
              <a:rPr lang="sv-SE" dirty="0" err="1" smtClean="0"/>
              <a:t>implemented</a:t>
            </a:r>
            <a:r>
              <a:rPr lang="sv-SE" dirty="0" smtClean="0"/>
              <a:t> 24 </a:t>
            </a:r>
            <a:r>
              <a:rPr lang="sv-SE" dirty="0" err="1" smtClean="0"/>
              <a:t>reports</a:t>
            </a:r>
            <a:r>
              <a:rPr lang="sv-SE" dirty="0" smtClean="0"/>
              <a:t> </a:t>
            </a:r>
            <a:r>
              <a:rPr lang="sv-SE" dirty="0" err="1" smtClean="0"/>
              <a:t>have</a:t>
            </a:r>
            <a:r>
              <a:rPr lang="sv-SE" dirty="0" smtClean="0"/>
              <a:t> </a:t>
            </a:r>
            <a:r>
              <a:rPr lang="sv-SE" dirty="0" err="1" smtClean="0"/>
              <a:t>been</a:t>
            </a:r>
            <a:r>
              <a:rPr lang="sv-SE" dirty="0" smtClean="0"/>
              <a:t> </a:t>
            </a:r>
            <a:r>
              <a:rPr lang="sv-SE" dirty="0" err="1" smtClean="0"/>
              <a:t>compiled</a:t>
            </a:r>
            <a:endParaRPr lang="sv-SE" dirty="0" smtClean="0"/>
          </a:p>
          <a:p>
            <a:pPr marL="0" indent="0">
              <a:buNone/>
            </a:pPr>
            <a:endParaRPr lang="sv-SE" dirty="0" smtClean="0"/>
          </a:p>
          <a:p>
            <a:pPr marL="0" indent="0">
              <a:buNone/>
            </a:pPr>
            <a:r>
              <a:rPr lang="sv-SE" dirty="0" err="1" smtClean="0"/>
              <a:t>Root</a:t>
            </a:r>
            <a:r>
              <a:rPr lang="sv-SE" dirty="0" smtClean="0"/>
              <a:t> </a:t>
            </a:r>
            <a:r>
              <a:rPr lang="sv-SE" dirty="0" err="1" smtClean="0"/>
              <a:t>causes</a:t>
            </a:r>
            <a:r>
              <a:rPr lang="sv-SE" dirty="0" smtClean="0"/>
              <a:t> </a:t>
            </a:r>
            <a:r>
              <a:rPr lang="sv-SE" dirty="0" err="1" smtClean="0"/>
              <a:t>found</a:t>
            </a:r>
            <a:r>
              <a:rPr lang="sv-SE" dirty="0" smtClean="0"/>
              <a:t> (</a:t>
            </a:r>
            <a:r>
              <a:rPr lang="sv-SE" dirty="0" err="1" smtClean="0"/>
              <a:t>roughly</a:t>
            </a:r>
            <a:r>
              <a:rPr lang="sv-SE" dirty="0" smtClean="0"/>
              <a:t> </a:t>
            </a:r>
            <a:r>
              <a:rPr lang="sv-SE" dirty="0" err="1" smtClean="0"/>
              <a:t>grouped</a:t>
            </a:r>
            <a:r>
              <a:rPr lang="sv-SE" dirty="0" smtClean="0"/>
              <a:t>) </a:t>
            </a:r>
            <a:r>
              <a:rPr lang="sv-SE" dirty="0" err="1" smtClean="0"/>
              <a:t>consists</a:t>
            </a:r>
            <a:r>
              <a:rPr lang="sv-SE" dirty="0" smtClean="0"/>
              <a:t> </a:t>
            </a:r>
            <a:r>
              <a:rPr lang="sv-SE" dirty="0" err="1" smtClean="0"/>
              <a:t>of</a:t>
            </a:r>
            <a:r>
              <a:rPr lang="sv-SE" dirty="0" smtClean="0"/>
              <a:t>:</a:t>
            </a:r>
          </a:p>
          <a:p>
            <a:r>
              <a:rPr lang="en-US" dirty="0" smtClean="0"/>
              <a:t>Insufficient </a:t>
            </a:r>
            <a:r>
              <a:rPr lang="en-US" dirty="0"/>
              <a:t>documentation in the work descriptions (17 cases), </a:t>
            </a:r>
          </a:p>
          <a:p>
            <a:r>
              <a:rPr lang="en-US" dirty="0" smtClean="0"/>
              <a:t>Lack </a:t>
            </a:r>
            <a:r>
              <a:rPr lang="en-US" dirty="0"/>
              <a:t>of or insufficient routines (17 cases</a:t>
            </a:r>
            <a:r>
              <a:rPr lang="en-US" dirty="0" smtClean="0"/>
              <a:t>),</a:t>
            </a:r>
          </a:p>
          <a:p>
            <a:r>
              <a:rPr lang="en-US" dirty="0" smtClean="0"/>
              <a:t>Insufficient </a:t>
            </a:r>
            <a:r>
              <a:rPr lang="en-US" dirty="0"/>
              <a:t>planning (5 cases) </a:t>
            </a:r>
            <a:endParaRPr lang="en-US" dirty="0" smtClean="0"/>
          </a:p>
          <a:p>
            <a:r>
              <a:rPr lang="en-US" dirty="0" smtClean="0"/>
              <a:t>…and </a:t>
            </a:r>
            <a:r>
              <a:rPr lang="en-US" dirty="0"/>
              <a:t>one case hard to </a:t>
            </a:r>
            <a:r>
              <a:rPr lang="en-US" dirty="0" smtClean="0"/>
              <a:t>classify</a:t>
            </a:r>
          </a:p>
          <a:p>
            <a:endParaRPr lang="sv-SE" dirty="0"/>
          </a:p>
        </p:txBody>
      </p:sp>
    </p:spTree>
    <p:extLst>
      <p:ext uri="{BB962C8B-B14F-4D97-AF65-F5344CB8AC3E}">
        <p14:creationId xmlns:p14="http://schemas.microsoft.com/office/powerpoint/2010/main" val="2145961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Some</a:t>
            </a:r>
            <a:r>
              <a:rPr lang="sv-SE" dirty="0"/>
              <a:t> </a:t>
            </a:r>
            <a:r>
              <a:rPr lang="sv-SE" dirty="0" err="1"/>
              <a:t>results</a:t>
            </a:r>
            <a:r>
              <a:rPr lang="sv-SE" dirty="0"/>
              <a:t> in </a:t>
            </a:r>
            <a:r>
              <a:rPr lang="sv-SE" dirty="0" err="1"/>
              <a:t>practice</a:t>
            </a:r>
            <a:endParaRPr lang="sv-SE" dirty="0"/>
          </a:p>
        </p:txBody>
      </p:sp>
      <p:sp>
        <p:nvSpPr>
          <p:cNvPr id="3" name="Platshållare för innehåll 2"/>
          <p:cNvSpPr>
            <a:spLocks noGrp="1"/>
          </p:cNvSpPr>
          <p:nvPr>
            <p:ph idx="1"/>
          </p:nvPr>
        </p:nvSpPr>
        <p:spPr/>
        <p:txBody>
          <a:bodyPr/>
          <a:lstStyle/>
          <a:p>
            <a:pPr marL="0" lvl="0" indent="0" hangingPunct="0">
              <a:buNone/>
            </a:pPr>
            <a:r>
              <a:rPr lang="sv-SE" dirty="0" err="1" smtClean="0"/>
              <a:t>Some</a:t>
            </a:r>
            <a:r>
              <a:rPr lang="sv-SE" dirty="0" smtClean="0"/>
              <a:t> </a:t>
            </a:r>
            <a:r>
              <a:rPr lang="sv-SE" dirty="0" err="1"/>
              <a:t>quantifyable</a:t>
            </a:r>
            <a:r>
              <a:rPr lang="sv-SE" dirty="0"/>
              <a:t> </a:t>
            </a:r>
            <a:r>
              <a:rPr lang="sv-SE" dirty="0" err="1" smtClean="0"/>
              <a:t>results</a:t>
            </a:r>
            <a:endParaRPr lang="sv-SE" dirty="0" smtClean="0"/>
          </a:p>
          <a:p>
            <a:pPr lvl="0" hangingPunct="0"/>
            <a:r>
              <a:rPr lang="en-US" dirty="0" smtClean="0"/>
              <a:t>Updated </a:t>
            </a:r>
            <a:r>
              <a:rPr lang="en-US" dirty="0"/>
              <a:t>work descriptions (19 cases)</a:t>
            </a:r>
            <a:endParaRPr lang="sv-SE" dirty="0"/>
          </a:p>
          <a:p>
            <a:pPr lvl="0" hangingPunct="0"/>
            <a:r>
              <a:rPr lang="en-US" dirty="0"/>
              <a:t>Enhanced routines, amongst other by automating processes (16 cases)</a:t>
            </a:r>
            <a:endParaRPr lang="sv-SE" dirty="0"/>
          </a:p>
          <a:p>
            <a:pPr lvl="0" hangingPunct="0"/>
            <a:r>
              <a:rPr lang="en-US" dirty="0"/>
              <a:t>Training course (1 case)</a:t>
            </a:r>
            <a:endParaRPr lang="sv-SE" dirty="0"/>
          </a:p>
          <a:p>
            <a:pPr lvl="0" hangingPunct="0"/>
            <a:r>
              <a:rPr lang="en-US" dirty="0"/>
              <a:t>Only correction made and no long term actions taken (3 cases)</a:t>
            </a:r>
            <a:endParaRPr lang="sv-SE" dirty="0"/>
          </a:p>
          <a:p>
            <a:endParaRPr lang="sv-SE" dirty="0"/>
          </a:p>
        </p:txBody>
      </p:sp>
    </p:spTree>
    <p:extLst>
      <p:ext uri="{BB962C8B-B14F-4D97-AF65-F5344CB8AC3E}">
        <p14:creationId xmlns:p14="http://schemas.microsoft.com/office/powerpoint/2010/main" val="2966180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dirty="0" smtClean="0"/>
              <a:t>Conclusions</a:t>
            </a:r>
            <a:endParaRPr lang="en-US" dirty="0" smtClean="0"/>
          </a:p>
        </p:txBody>
      </p:sp>
      <p:sp>
        <p:nvSpPr>
          <p:cNvPr id="3" name="Platshållare för innehåll 2"/>
          <p:cNvSpPr>
            <a:spLocks noGrp="1"/>
          </p:cNvSpPr>
          <p:nvPr>
            <p:ph idx="1"/>
          </p:nvPr>
        </p:nvSpPr>
        <p:spPr/>
        <p:txBody>
          <a:bodyPr>
            <a:normAutofit/>
          </a:bodyPr>
          <a:lstStyle/>
          <a:p>
            <a:pPr marL="457200" indent="-457200"/>
            <a:r>
              <a:rPr lang="en-US" dirty="0" smtClean="0"/>
              <a:t>Instead of only analyzing statistical errors (10) we had 34 (10+24) possibilities to do a fact based analysis of our processes</a:t>
            </a:r>
          </a:p>
          <a:p>
            <a:pPr marL="457200" indent="-457200"/>
            <a:r>
              <a:rPr lang="en-US" dirty="0" smtClean="0"/>
              <a:t>Relatively small workload, on average 4 hours for taking short term action, analysis and writing report</a:t>
            </a:r>
          </a:p>
          <a:p>
            <a:pPr marL="457200" indent="-457200"/>
            <a:endParaRPr lang="en-US" dirty="0" smtClean="0"/>
          </a:p>
          <a:p>
            <a:pPr marL="0" indent="0">
              <a:buNone/>
            </a:pPr>
            <a:r>
              <a:rPr lang="en-US" b="1" dirty="0" smtClean="0"/>
              <a:t>We </a:t>
            </a:r>
            <a:r>
              <a:rPr lang="en-US" b="1" dirty="0"/>
              <a:t>have reached a safer and more </a:t>
            </a:r>
            <a:r>
              <a:rPr lang="en-US" b="1" dirty="0" smtClean="0"/>
              <a:t>efficient production process</a:t>
            </a:r>
            <a:endParaRPr lang="en-US" sz="2400" b="1" dirty="0" smtClean="0"/>
          </a:p>
          <a:p>
            <a:pPr marL="457200" lvl="1" indent="-457200"/>
            <a:endParaRPr lang="en-US" sz="2400" dirty="0" smtClean="0"/>
          </a:p>
          <a:p>
            <a:pPr marL="457200" lvl="1" indent="-457200"/>
            <a:endParaRPr lang="en-US" dirty="0" smtClean="0">
              <a:solidFill>
                <a:srgbClr val="078693"/>
              </a:solidFill>
            </a:endParaRPr>
          </a:p>
          <a:p>
            <a:pPr marL="457200" indent="-457200"/>
            <a:endParaRPr lang="en-US" dirty="0" smtClean="0"/>
          </a:p>
        </p:txBody>
      </p:sp>
    </p:spTree>
    <p:extLst>
      <p:ext uri="{BB962C8B-B14F-4D97-AF65-F5344CB8AC3E}">
        <p14:creationId xmlns:p14="http://schemas.microsoft.com/office/powerpoint/2010/main" val="438034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Future</a:t>
            </a:r>
            <a:r>
              <a:rPr lang="sv-SE" dirty="0" smtClean="0"/>
              <a:t> </a:t>
            </a:r>
            <a:r>
              <a:rPr lang="sv-SE" dirty="0" err="1" smtClean="0"/>
              <a:t>work</a:t>
            </a:r>
            <a:endParaRPr lang="sv-SE" dirty="0"/>
          </a:p>
        </p:txBody>
      </p:sp>
      <p:sp>
        <p:nvSpPr>
          <p:cNvPr id="3" name="Platshållare för innehåll 2"/>
          <p:cNvSpPr>
            <a:spLocks noGrp="1"/>
          </p:cNvSpPr>
          <p:nvPr>
            <p:ph idx="1"/>
          </p:nvPr>
        </p:nvSpPr>
        <p:spPr/>
        <p:txBody>
          <a:bodyPr/>
          <a:lstStyle/>
          <a:p>
            <a:pPr marL="0" indent="0">
              <a:buNone/>
            </a:pPr>
            <a:r>
              <a:rPr lang="sv-SE" dirty="0" smtClean="0"/>
              <a:t>As </a:t>
            </a:r>
            <a:r>
              <a:rPr lang="sv-SE" dirty="0" err="1" smtClean="0"/>
              <a:t>we</a:t>
            </a:r>
            <a:r>
              <a:rPr lang="sv-SE" dirty="0" smtClean="0"/>
              <a:t> </a:t>
            </a:r>
            <a:r>
              <a:rPr lang="sv-SE" dirty="0" err="1" smtClean="0"/>
              <a:t>find</a:t>
            </a:r>
            <a:r>
              <a:rPr lang="sv-SE" dirty="0" smtClean="0"/>
              <a:t> the </a:t>
            </a:r>
            <a:r>
              <a:rPr lang="sv-SE" dirty="0" err="1" smtClean="0"/>
              <a:t>routine</a:t>
            </a:r>
            <a:r>
              <a:rPr lang="sv-SE" dirty="0" smtClean="0"/>
              <a:t> </a:t>
            </a:r>
            <a:r>
              <a:rPr lang="sv-SE" dirty="0" err="1" smtClean="0"/>
              <a:t>very</a:t>
            </a:r>
            <a:r>
              <a:rPr lang="sv-SE" dirty="0" smtClean="0"/>
              <a:t> </a:t>
            </a:r>
            <a:r>
              <a:rPr lang="sv-SE" dirty="0" err="1" smtClean="0"/>
              <a:t>helpful</a:t>
            </a:r>
            <a:r>
              <a:rPr lang="sv-SE" dirty="0" smtClean="0"/>
              <a:t> for </a:t>
            </a:r>
            <a:r>
              <a:rPr lang="sv-SE" dirty="0" err="1" smtClean="0"/>
              <a:t>working</a:t>
            </a:r>
            <a:r>
              <a:rPr lang="sv-SE" dirty="0" smtClean="0"/>
              <a:t> </a:t>
            </a:r>
            <a:r>
              <a:rPr lang="sv-SE" dirty="0" err="1" smtClean="0"/>
              <a:t>with</a:t>
            </a:r>
            <a:r>
              <a:rPr lang="sv-SE" dirty="0" smtClean="0"/>
              <a:t> </a:t>
            </a:r>
            <a:r>
              <a:rPr lang="sv-SE" dirty="0" err="1" smtClean="0"/>
              <a:t>continous</a:t>
            </a:r>
            <a:r>
              <a:rPr lang="sv-SE" dirty="0" smtClean="0"/>
              <a:t> </a:t>
            </a:r>
            <a:r>
              <a:rPr lang="sv-SE" dirty="0" err="1" smtClean="0"/>
              <a:t>improvements</a:t>
            </a:r>
            <a:r>
              <a:rPr lang="sv-SE" dirty="0" smtClean="0"/>
              <a:t> </a:t>
            </a:r>
            <a:r>
              <a:rPr lang="sv-SE" dirty="0" err="1" smtClean="0"/>
              <a:t>we</a:t>
            </a:r>
            <a:r>
              <a:rPr lang="sv-SE" dirty="0" smtClean="0"/>
              <a:t> </a:t>
            </a:r>
            <a:r>
              <a:rPr lang="sv-SE" dirty="0" err="1" smtClean="0"/>
              <a:t>will</a:t>
            </a:r>
            <a:r>
              <a:rPr lang="sv-SE" dirty="0" smtClean="0"/>
              <a:t> focus on </a:t>
            </a:r>
            <a:r>
              <a:rPr lang="sv-SE" dirty="0" err="1" smtClean="0"/>
              <a:t>two</a:t>
            </a:r>
            <a:r>
              <a:rPr lang="sv-SE" dirty="0" smtClean="0"/>
              <a:t> </a:t>
            </a:r>
            <a:r>
              <a:rPr lang="sv-SE" dirty="0" err="1" smtClean="0"/>
              <a:t>main</a:t>
            </a:r>
            <a:r>
              <a:rPr lang="sv-SE" dirty="0" smtClean="0"/>
              <a:t> areas:</a:t>
            </a:r>
          </a:p>
          <a:p>
            <a:r>
              <a:rPr lang="sv-SE" dirty="0" err="1" smtClean="0"/>
              <a:t>More</a:t>
            </a:r>
            <a:r>
              <a:rPr lang="sv-SE" dirty="0" smtClean="0"/>
              <a:t> </a:t>
            </a:r>
            <a:r>
              <a:rPr lang="sv-SE" dirty="0" err="1" smtClean="0"/>
              <a:t>reports</a:t>
            </a:r>
            <a:r>
              <a:rPr lang="sv-SE" dirty="0" smtClean="0"/>
              <a:t> </a:t>
            </a:r>
            <a:r>
              <a:rPr lang="sv-SE" dirty="0" err="1" smtClean="0"/>
              <a:t>should</a:t>
            </a:r>
            <a:r>
              <a:rPr lang="sv-SE" dirty="0" smtClean="0"/>
              <a:t> be </a:t>
            </a:r>
            <a:r>
              <a:rPr lang="sv-SE" dirty="0" err="1" smtClean="0"/>
              <a:t>compiled</a:t>
            </a:r>
            <a:endParaRPr lang="sv-SE" dirty="0" smtClean="0"/>
          </a:p>
          <a:p>
            <a:r>
              <a:rPr lang="sv-SE" dirty="0" smtClean="0"/>
              <a:t>The </a:t>
            </a:r>
            <a:r>
              <a:rPr lang="sv-SE" dirty="0" err="1" smtClean="0"/>
              <a:t>reports</a:t>
            </a:r>
            <a:r>
              <a:rPr lang="sv-SE" dirty="0" smtClean="0"/>
              <a:t> </a:t>
            </a:r>
            <a:r>
              <a:rPr lang="sv-SE" dirty="0" err="1" smtClean="0"/>
              <a:t>should</a:t>
            </a:r>
            <a:r>
              <a:rPr lang="sv-SE" dirty="0" smtClean="0"/>
              <a:t> do </a:t>
            </a:r>
            <a:r>
              <a:rPr lang="sv-SE" dirty="0" err="1" smtClean="0"/>
              <a:t>more</a:t>
            </a:r>
            <a:r>
              <a:rPr lang="sv-SE" dirty="0" smtClean="0"/>
              <a:t> </a:t>
            </a:r>
            <a:r>
              <a:rPr lang="sv-SE" dirty="0" err="1" smtClean="0"/>
              <a:t>to</a:t>
            </a:r>
            <a:r>
              <a:rPr lang="sv-SE" dirty="0" smtClean="0"/>
              <a:t> </a:t>
            </a:r>
            <a:r>
              <a:rPr lang="sv-SE" dirty="0" err="1" smtClean="0"/>
              <a:t>find</a:t>
            </a:r>
            <a:r>
              <a:rPr lang="sv-SE" dirty="0" smtClean="0"/>
              <a:t> the </a:t>
            </a:r>
            <a:r>
              <a:rPr lang="sv-SE" dirty="0" err="1" smtClean="0"/>
              <a:t>root</a:t>
            </a:r>
            <a:r>
              <a:rPr lang="sv-SE" dirty="0" smtClean="0"/>
              <a:t> </a:t>
            </a:r>
            <a:r>
              <a:rPr lang="sv-SE" dirty="0" err="1" smtClean="0"/>
              <a:t>causes</a:t>
            </a:r>
            <a:r>
              <a:rPr lang="sv-SE" dirty="0" smtClean="0"/>
              <a:t> and </a:t>
            </a:r>
            <a:r>
              <a:rPr lang="sv-SE" dirty="0" err="1" smtClean="0"/>
              <a:t>to</a:t>
            </a:r>
            <a:r>
              <a:rPr lang="sv-SE" dirty="0" smtClean="0"/>
              <a:t> </a:t>
            </a:r>
            <a:r>
              <a:rPr lang="sv-SE" dirty="0" err="1" smtClean="0"/>
              <a:t>generalize</a:t>
            </a:r>
            <a:endParaRPr lang="sv-SE" dirty="0" smtClean="0"/>
          </a:p>
          <a:p>
            <a:pPr marL="0" indent="0">
              <a:buNone/>
            </a:pPr>
            <a:endParaRPr lang="sv-SE" dirty="0" smtClean="0"/>
          </a:p>
          <a:p>
            <a:endParaRPr lang="sv-SE" dirty="0"/>
          </a:p>
        </p:txBody>
      </p:sp>
    </p:spTree>
    <p:extLst>
      <p:ext uri="{BB962C8B-B14F-4D97-AF65-F5344CB8AC3E}">
        <p14:creationId xmlns:p14="http://schemas.microsoft.com/office/powerpoint/2010/main" val="1559144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SCB-Mall 2010">
  <a:themeElements>
    <a:clrScheme name="SCB">
      <a:dk1>
        <a:sysClr val="windowText" lastClr="000000"/>
      </a:dk1>
      <a:lt1>
        <a:sysClr val="window" lastClr="FFFFFF"/>
      </a:lt1>
      <a:dk2>
        <a:srgbClr val="1F497D"/>
      </a:dk2>
      <a:lt2>
        <a:srgbClr val="EEECE1"/>
      </a:lt2>
      <a:accent1>
        <a:srgbClr val="EC9210"/>
      </a:accent1>
      <a:accent2>
        <a:srgbClr val="828282"/>
      </a:accent2>
      <a:accent3>
        <a:srgbClr val="F0F0F0"/>
      </a:accent3>
      <a:accent4>
        <a:srgbClr val="078693"/>
      </a:accent4>
      <a:accent5>
        <a:srgbClr val="7F942C"/>
      </a:accent5>
      <a:accent6>
        <a:srgbClr val="71277A"/>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SCB-Mall 2010</Template>
  <TotalTime>4946</TotalTime>
  <Words>715</Words>
  <Application>Microsoft Office PowerPoint</Application>
  <PresentationFormat>Bildspel på skärmen (4:3)</PresentationFormat>
  <Paragraphs>79</Paragraphs>
  <Slides>11</Slides>
  <Notes>7</Notes>
  <HiddenSlides>0</HiddenSlides>
  <MMClips>0</MMClips>
  <ScaleCrop>false</ScaleCrop>
  <HeadingPairs>
    <vt:vector size="4" baseType="variant">
      <vt:variant>
        <vt:lpstr>Tema</vt:lpstr>
      </vt:variant>
      <vt:variant>
        <vt:i4>1</vt:i4>
      </vt:variant>
      <vt:variant>
        <vt:lpstr>Bildrubriker</vt:lpstr>
      </vt:variant>
      <vt:variant>
        <vt:i4>11</vt:i4>
      </vt:variant>
    </vt:vector>
  </HeadingPairs>
  <TitlesOfParts>
    <vt:vector size="12" baseType="lpstr">
      <vt:lpstr>SCB-Mall 2010</vt:lpstr>
      <vt:lpstr>Incident reporting in the  Swedish Consumer Price Index  </vt:lpstr>
      <vt:lpstr>Outline</vt:lpstr>
      <vt:lpstr>Why the routine?</vt:lpstr>
      <vt:lpstr>Defining incident</vt:lpstr>
      <vt:lpstr>The process</vt:lpstr>
      <vt:lpstr>Some results in practice</vt:lpstr>
      <vt:lpstr>Some results in practice</vt:lpstr>
      <vt:lpstr>Conclusions</vt:lpstr>
      <vt:lpstr>Future work</vt:lpstr>
      <vt:lpstr>Future work</vt:lpstr>
      <vt:lpstr>PowerPoint-presentation</vt:lpstr>
    </vt:vector>
  </TitlesOfParts>
  <Company>SCB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Scannerdata för prisinsamling till KPI</dc:title>
  <dc:creator>scbmusa</dc:creator>
  <cp:lastModifiedBy>Kullendorff Martin ES/PR-S</cp:lastModifiedBy>
  <cp:revision>231</cp:revision>
  <dcterms:created xsi:type="dcterms:W3CDTF">2011-05-25T06:38:05Z</dcterms:created>
  <dcterms:modified xsi:type="dcterms:W3CDTF">2014-05-15T07:33:15Z</dcterms:modified>
</cp:coreProperties>
</file>