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338" r:id="rId3"/>
    <p:sldId id="373" r:id="rId4"/>
    <p:sldId id="374" r:id="rId5"/>
    <p:sldId id="369" r:id="rId6"/>
    <p:sldId id="375" r:id="rId7"/>
    <p:sldId id="377" r:id="rId8"/>
    <p:sldId id="371" r:id="rId9"/>
    <p:sldId id="376" r:id="rId10"/>
    <p:sldId id="380" r:id="rId11"/>
    <p:sldId id="381" r:id="rId12"/>
    <p:sldId id="383" r:id="rId13"/>
    <p:sldId id="384" r:id="rId14"/>
    <p:sldId id="378" r:id="rId15"/>
    <p:sldId id="379" r:id="rId16"/>
    <p:sldId id="385" r:id="rId17"/>
    <p:sldId id="363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217" autoAdjust="0"/>
  </p:normalViewPr>
  <p:slideViewPr>
    <p:cSldViewPr>
      <p:cViewPr>
        <p:scale>
          <a:sx n="100" d="100"/>
          <a:sy n="100" d="100"/>
        </p:scale>
        <p:origin x="-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76" d="100"/>
          <a:sy n="76" d="100"/>
        </p:scale>
        <p:origin x="-328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818BA8E8-998A-404E-BFBB-DAA058A3CB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38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46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7413" y="712788"/>
            <a:ext cx="5056187" cy="3794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4743450"/>
            <a:ext cx="4989513" cy="442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59" tIns="46880" rIns="93759" bIns="46880"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8604250" y="3343275"/>
            <a:ext cx="539750" cy="3157538"/>
            <a:chOff x="1643042" y="428604"/>
            <a:chExt cx="539496" cy="3158140"/>
          </a:xfrm>
        </p:grpSpPr>
        <p:pic>
          <p:nvPicPr>
            <p:cNvPr id="5" name="Bildobjekt 11" descr="BA10756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4286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Bildobjekt 12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23820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Bildobjekt 13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1721922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Bildobjekt 14" descr="MK10676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1071546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Bildobjekt 15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3047248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Bildobjekt 16" descr="SCB-logga_grey.png"/>
          <p:cNvPicPr>
            <a:picLocks noChangeAspect="1"/>
          </p:cNvPicPr>
          <p:nvPr/>
        </p:nvPicPr>
        <p:blipFill>
          <a:blip r:embed="rId7" cstate="print"/>
          <a:srcRect t="5209" r="15358" b="2083"/>
          <a:stretch>
            <a:fillRect/>
          </a:stretch>
        </p:blipFill>
        <p:spPr bwMode="auto">
          <a:xfrm>
            <a:off x="0" y="0"/>
            <a:ext cx="1143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7" descr="SCB-logga_grey.png"/>
          <p:cNvPicPr>
            <a:picLocks noChangeAspect="1"/>
          </p:cNvPicPr>
          <p:nvPr/>
        </p:nvPicPr>
        <p:blipFill>
          <a:blip r:embed="rId7" cstate="print"/>
          <a:srcRect t="5209" r="15358" b="2083"/>
          <a:stretch>
            <a:fillRect/>
          </a:stretch>
        </p:blipFill>
        <p:spPr bwMode="auto">
          <a:xfrm>
            <a:off x="0" y="0"/>
            <a:ext cx="1143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8CA3-8597-4C53-9CF6-01EF57AA6703}" type="datetime1">
              <a:rPr lang="sv-SE" smtClean="0"/>
              <a:t>2014-05-15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A92D-CAE7-4FDC-AE23-89291B6256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5388-27E3-477B-9B3E-DABCDE23686E}" type="datetime1">
              <a:rPr lang="sv-SE" smtClean="0"/>
              <a:t>2014-05-15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962D-9842-4169-AB3E-350DCEF09AD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E924-92F7-4C1C-A6BA-BA3BD551724E}" type="datetime1">
              <a:rPr lang="sv-SE" smtClean="0"/>
              <a:t>2014-05-15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32F0-8AD0-4B9B-BB40-BAC986A3F9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489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5069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9373-E176-45D3-83F4-A112734420FD}" type="datetime1">
              <a:rPr lang="sv-SE" smtClean="0"/>
              <a:t>2014-05-15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2866-4E22-4784-9066-3B7CC1FF55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4D7E-A423-4AEB-9472-D3E411D0BA2B}" type="datetime1">
              <a:rPr lang="sv-SE" smtClean="0"/>
              <a:t>2014-05-15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5043-9079-4509-81A9-FEB58097AE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A09B-2D8F-461A-9B36-8C70B3527C15}" type="datetime1">
              <a:rPr lang="sv-SE" smtClean="0"/>
              <a:t>2014-05-15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E341-DC72-403A-A8AD-A2635CE77E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E9C4-B04C-494C-9160-05DED2CF6E7A}" type="datetime1">
              <a:rPr lang="sv-SE" smtClean="0"/>
              <a:t>2014-05-15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180D-D80B-4CD2-884F-35BD15468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bg>
      <p:bgPr>
        <a:solidFill>
          <a:srgbClr val="FAA5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8604250" y="3343275"/>
            <a:ext cx="539750" cy="3157538"/>
            <a:chOff x="1643042" y="428604"/>
            <a:chExt cx="539496" cy="3158140"/>
          </a:xfrm>
        </p:grpSpPr>
        <p:pic>
          <p:nvPicPr>
            <p:cNvPr id="5" name="Bildobjekt 11" descr="BA10756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4286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Bildobjekt 12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23820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Bildobjekt 13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1721922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Bildobjekt 14" descr="MK10676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1071546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Bildobjekt 15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3047248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Bildobjekt 16" descr="SCB-logga_orange.png"/>
          <p:cNvPicPr>
            <a:picLocks noChangeAspect="1"/>
          </p:cNvPicPr>
          <p:nvPr/>
        </p:nvPicPr>
        <p:blipFill>
          <a:blip r:embed="rId7" cstate="print"/>
          <a:srcRect t="5209" r="20650" b="2106"/>
          <a:stretch>
            <a:fillRect/>
          </a:stretch>
        </p:blipFill>
        <p:spPr bwMode="auto">
          <a:xfrm>
            <a:off x="0" y="7938"/>
            <a:ext cx="10715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7" descr="SCB-logga_orange.png"/>
          <p:cNvPicPr>
            <a:picLocks noChangeAspect="1"/>
          </p:cNvPicPr>
          <p:nvPr/>
        </p:nvPicPr>
        <p:blipFill>
          <a:blip r:embed="rId7" cstate="print"/>
          <a:srcRect t="5209" r="20650" b="2106"/>
          <a:stretch>
            <a:fillRect/>
          </a:stretch>
        </p:blipFill>
        <p:spPr bwMode="auto">
          <a:xfrm>
            <a:off x="0" y="7938"/>
            <a:ext cx="10715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0435-6323-4B62-9CA8-B97BA5F2BA6B}" type="datetime1">
              <a:rPr lang="sv-SE" smtClean="0"/>
              <a:t>2014-05-15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7E6-9FBF-4518-85BD-C66A7F69D8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Rubrikbild">
    <p:bg>
      <p:bgPr>
        <a:solidFill>
          <a:srgbClr val="049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8604250" y="3343275"/>
            <a:ext cx="539750" cy="3157538"/>
            <a:chOff x="1643042" y="428604"/>
            <a:chExt cx="539496" cy="3158140"/>
          </a:xfrm>
        </p:grpSpPr>
        <p:pic>
          <p:nvPicPr>
            <p:cNvPr id="5" name="Bildobjekt 11" descr="BA10756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4286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Bildobjekt 12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23820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Bildobjekt 13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1721922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Bildobjekt 14" descr="MK10676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1071546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Bildobjekt 15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3047248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Bildobjekt 16" descr="SCB-logga_blue.png"/>
          <p:cNvPicPr>
            <a:picLocks noChangeAspect="1"/>
          </p:cNvPicPr>
          <p:nvPr/>
        </p:nvPicPr>
        <p:blipFill>
          <a:blip r:embed="rId7" cstate="print"/>
          <a:srcRect t="5209" r="15790" b="2083"/>
          <a:stretch>
            <a:fillRect/>
          </a:stretch>
        </p:blipFill>
        <p:spPr bwMode="auto">
          <a:xfrm>
            <a:off x="0" y="0"/>
            <a:ext cx="1143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7" descr="SCB-logga_blue.png"/>
          <p:cNvPicPr>
            <a:picLocks noChangeAspect="1"/>
          </p:cNvPicPr>
          <p:nvPr/>
        </p:nvPicPr>
        <p:blipFill>
          <a:blip r:embed="rId7" cstate="print"/>
          <a:srcRect t="5209" r="15790" b="2083"/>
          <a:stretch>
            <a:fillRect/>
          </a:stretch>
        </p:blipFill>
        <p:spPr bwMode="auto">
          <a:xfrm>
            <a:off x="0" y="0"/>
            <a:ext cx="1143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C855-DA10-40F4-BEAE-4466C4830F4A}" type="datetime1">
              <a:rPr lang="sv-SE" smtClean="0"/>
              <a:t>2014-05-15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8C08-0243-4231-846E-BEBD6E9AC5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Rubrikbild">
    <p:bg>
      <p:bgPr>
        <a:solidFill>
          <a:srgbClr val="9AB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8604250" y="3343275"/>
            <a:ext cx="539750" cy="3157538"/>
            <a:chOff x="1643042" y="428604"/>
            <a:chExt cx="539496" cy="3158140"/>
          </a:xfrm>
        </p:grpSpPr>
        <p:pic>
          <p:nvPicPr>
            <p:cNvPr id="5" name="Bildobjekt 11" descr="BA10756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4286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Bildobjekt 12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23820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Bildobjekt 13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1721922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Bildobjekt 14" descr="MK10676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1071546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Bildobjekt 15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3047248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Bildobjekt 16" descr="SCB-logga_green.png"/>
          <p:cNvPicPr>
            <a:picLocks noChangeAspect="1"/>
          </p:cNvPicPr>
          <p:nvPr/>
        </p:nvPicPr>
        <p:blipFill>
          <a:blip r:embed="rId7" cstate="print"/>
          <a:srcRect t="21191" r="39131" b="23180"/>
          <a:stretch>
            <a:fillRect/>
          </a:stretch>
        </p:blipFill>
        <p:spPr bwMode="auto">
          <a:xfrm>
            <a:off x="0" y="690563"/>
            <a:ext cx="8572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7" descr="SCB-logga_green.png"/>
          <p:cNvPicPr>
            <a:picLocks noChangeAspect="1"/>
          </p:cNvPicPr>
          <p:nvPr/>
        </p:nvPicPr>
        <p:blipFill>
          <a:blip r:embed="rId7" cstate="print"/>
          <a:srcRect t="21191" r="39131" b="23180"/>
          <a:stretch>
            <a:fillRect/>
          </a:stretch>
        </p:blipFill>
        <p:spPr bwMode="auto">
          <a:xfrm>
            <a:off x="0" y="690563"/>
            <a:ext cx="8572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3078-078D-415C-A1E5-E9B80749D162}" type="datetime1">
              <a:rPr lang="sv-SE" smtClean="0"/>
              <a:t>2014-05-15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EE8C-A967-48A0-BC2B-6BCC43151A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Rubrik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>
            <a:grpSpLocks/>
          </p:cNvGrpSpPr>
          <p:nvPr/>
        </p:nvGrpSpPr>
        <p:grpSpPr bwMode="auto">
          <a:xfrm>
            <a:off x="8604250" y="3343275"/>
            <a:ext cx="539750" cy="3157538"/>
            <a:chOff x="1643042" y="428604"/>
            <a:chExt cx="539496" cy="3158140"/>
          </a:xfrm>
        </p:grpSpPr>
        <p:pic>
          <p:nvPicPr>
            <p:cNvPr id="5" name="Bildobjekt 11" descr="BA10756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4286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Bildobjekt 12" descr="iStock_000002716975X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2382004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Bildobjekt 13" descr="iStock_000006202820X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1721922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Bildobjekt 14" descr="MK10676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1071546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Bildobjekt 15" descr="iStock_000000753328XSmall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3047248"/>
              <a:ext cx="539496" cy="53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Bildobjekt 16" descr="SCB-logga_lila.png"/>
          <p:cNvPicPr>
            <a:picLocks noChangeAspect="1"/>
          </p:cNvPicPr>
          <p:nvPr/>
        </p:nvPicPr>
        <p:blipFill>
          <a:blip r:embed="rId7" cstate="print"/>
          <a:srcRect t="3336"/>
          <a:stretch>
            <a:fillRect/>
          </a:stretch>
        </p:blipFill>
        <p:spPr bwMode="auto">
          <a:xfrm>
            <a:off x="0" y="71438"/>
            <a:ext cx="11811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7" descr="SCB-logga_lila.png"/>
          <p:cNvPicPr>
            <a:picLocks noChangeAspect="1"/>
          </p:cNvPicPr>
          <p:nvPr/>
        </p:nvPicPr>
        <p:blipFill>
          <a:blip r:embed="rId7" cstate="print"/>
          <a:srcRect t="3336"/>
          <a:stretch>
            <a:fillRect/>
          </a:stretch>
        </p:blipFill>
        <p:spPr bwMode="auto">
          <a:xfrm>
            <a:off x="0" y="71438"/>
            <a:ext cx="11811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1875-6850-4FD4-8DB3-E61509729FFE}" type="datetime1">
              <a:rPr lang="sv-SE" smtClean="0"/>
              <a:t>2014-05-15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638E-8C27-4B93-BE63-1A6558319C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B38E-5C66-48A4-BEE7-9608E80F8440}" type="datetime1">
              <a:rPr lang="sv-SE" smtClean="0"/>
              <a:t>2014-05-15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836C-0A59-495A-80F0-C6194F9F6C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8887" y="4406900"/>
            <a:ext cx="72358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7" y="2906713"/>
            <a:ext cx="72358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08FF-EBE3-4649-B6EF-023BD46385C2}" type="datetime1">
              <a:rPr lang="sv-SE" smtClean="0"/>
              <a:t>2014-05-15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ED6B-765E-4B00-BB26-0964083420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0" y="274638"/>
            <a:ext cx="6628743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23691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47571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AC27-585A-4792-BFEF-FC88F1D99A1D}" type="datetime1">
              <a:rPr lang="sv-SE" smtClean="0"/>
              <a:t>2014-05-15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0E1C-55D4-40B7-820F-16201E73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1" y="274638"/>
            <a:ext cx="663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8" y="1535113"/>
            <a:ext cx="32385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58888" y="2174875"/>
            <a:ext cx="3238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236231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2362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FACB-F69F-4618-9D94-FCCB0CAD97C0}" type="datetime1">
              <a:rPr lang="sv-SE" smtClean="0"/>
              <a:t>2014-05-15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41A3-0F94-483A-97F2-99D9FA7F13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55713" y="377825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55713" y="1600200"/>
            <a:ext cx="7431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63650" y="6492875"/>
            <a:ext cx="132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C7D978-A378-4033-A956-8752CC3B383E}" type="datetime1">
              <a:rPr lang="sv-SE" smtClean="0"/>
              <a:t>2014-05-15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5FDA24-A924-4B75-951A-60F5978C49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6" descr="logg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757238"/>
            <a:ext cx="6524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dobjekt 10" descr="kvadrater_lodra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856663" y="4346575"/>
            <a:ext cx="2873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dobjekt 8" descr="kvadrater_lodrat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856663" y="4346575"/>
            <a:ext cx="28733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238895"/>
            <a:ext cx="6626225" cy="1470025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Spreading the word:</a:t>
            </a:r>
            <a:br>
              <a:rPr lang="en-GB" sz="3200" dirty="0" smtClean="0">
                <a:latin typeface="Arial" charset="0"/>
                <a:cs typeface="Arial" charset="0"/>
              </a:rPr>
            </a:br>
            <a:r>
              <a:rPr lang="en-GB" sz="3200" dirty="0" smtClean="0">
                <a:latin typeface="Arial" charset="0"/>
                <a:cs typeface="Arial" charset="0"/>
              </a:rPr>
              <a:t>implementing the ES Code of Practice in a decentralised syste</a:t>
            </a:r>
            <a:r>
              <a:rPr lang="en-GB" sz="3200" dirty="0">
                <a:latin typeface="Arial" charset="0"/>
                <a:cs typeface="Arial" charset="0"/>
              </a:rPr>
              <a:t>m</a:t>
            </a:r>
            <a:endParaRPr lang="en-GB" sz="3200" dirty="0" smtClean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GB" dirty="0" smtClean="0">
                <a:latin typeface="Arial" charset="0"/>
                <a:cs typeface="Arial" charset="0"/>
              </a:rPr>
              <a:t>Cathy </a:t>
            </a:r>
            <a:r>
              <a:rPr lang="en-GB" dirty="0" err="1" smtClean="0">
                <a:latin typeface="Arial" charset="0"/>
                <a:cs typeface="Arial" charset="0"/>
              </a:rPr>
              <a:t>Krüger</a:t>
            </a:r>
            <a:endParaRPr lang="en-GB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GB" dirty="0" smtClean="0">
                <a:latin typeface="Arial" charset="0"/>
                <a:cs typeface="Arial" charset="0"/>
              </a:rPr>
              <a:t> Senior Coordinating Officer </a:t>
            </a:r>
          </a:p>
          <a:p>
            <a:pPr algn="ctr" eaLnBrk="1" hangingPunct="1">
              <a:buFont typeface="Arial" charset="0"/>
              <a:buNone/>
            </a:pPr>
            <a:r>
              <a:rPr lang="en-GB" dirty="0" smtClean="0">
                <a:latin typeface="Arial" charset="0"/>
                <a:cs typeface="Arial" charset="0"/>
              </a:rPr>
              <a:t>Council for Official Statistics</a:t>
            </a:r>
          </a:p>
          <a:p>
            <a:pPr algn="ctr" eaLnBrk="1" hangingPunct="1">
              <a:buFont typeface="Arial" charset="0"/>
              <a:buNone/>
            </a:pPr>
            <a:r>
              <a:rPr lang="en-GB" dirty="0" smtClean="0">
                <a:latin typeface="Arial" charset="0"/>
                <a:cs typeface="Arial" charset="0"/>
              </a:rPr>
              <a:t>Statistics Sweden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700808"/>
            <a:ext cx="6915150" cy="3816350"/>
          </a:xfrm>
        </p:spPr>
        <p:txBody>
          <a:bodyPr lIns="115888" tIns="57150" rIns="115888" bIns="57150"/>
          <a:lstStyle/>
          <a:p>
            <a:pPr eaLnBrk="1" hangingPunct="1"/>
            <a:r>
              <a:rPr lang="sv-SE" dirty="0" err="1" smtClean="0">
                <a:latin typeface="Arial" charset="0"/>
                <a:cs typeface="Arial" charset="0"/>
              </a:rPr>
              <a:t>Varying</a:t>
            </a:r>
            <a:r>
              <a:rPr lang="sv-SE" dirty="0" smtClean="0">
                <a:latin typeface="Arial" charset="0"/>
                <a:cs typeface="Arial" charset="0"/>
              </a:rPr>
              <a:t> statistical </a:t>
            </a:r>
            <a:r>
              <a:rPr lang="sv-SE" dirty="0" err="1" smtClean="0">
                <a:latin typeface="Arial" charset="0"/>
                <a:cs typeface="Arial" charset="0"/>
              </a:rPr>
              <a:t>producers</a:t>
            </a:r>
            <a:endParaRPr lang="sv-SE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sz="2000" b="1" dirty="0">
              <a:latin typeface="Stone Sans" pitchFamily="34" charset="0"/>
              <a:cs typeface="Arial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Size / </a:t>
            </a:r>
            <a:r>
              <a:rPr lang="en-GB" dirty="0" smtClean="0"/>
              <a:t>resources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Type of data collection/statistics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Register-based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Total population surveys</a:t>
            </a:r>
          </a:p>
          <a:p>
            <a:pPr lvl="3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Sample surveys</a:t>
            </a:r>
          </a:p>
          <a:p>
            <a:pPr lvl="4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Businesses</a:t>
            </a:r>
          </a:p>
          <a:p>
            <a:pPr lvl="4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Individuals</a:t>
            </a:r>
          </a:p>
          <a:p>
            <a:pPr lvl="4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Local government</a:t>
            </a:r>
            <a:endParaRPr lang="en-GB" dirty="0" smtClean="0"/>
          </a:p>
          <a:p>
            <a:pPr marL="914400" lvl="2" indent="0" eaLnBrk="1" hangingPunct="1">
              <a:buNone/>
            </a:pPr>
            <a:endParaRPr lang="en-GB" dirty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255713" y="548680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Quality</a:t>
            </a:r>
            <a:r>
              <a:rPr lang="sv-SE" sz="3200" dirty="0" smtClean="0">
                <a:latin typeface="Arial" charset="0"/>
                <a:cs typeface="Arial" charset="0"/>
              </a:rPr>
              <a:t>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019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700808"/>
            <a:ext cx="6915150" cy="3816350"/>
          </a:xfrm>
        </p:spPr>
        <p:txBody>
          <a:bodyPr lIns="115888" tIns="57150" rIns="115888" bIns="57150"/>
          <a:lstStyle/>
          <a:p>
            <a:pPr eaLnBrk="1" hangingPunct="1"/>
            <a:r>
              <a:rPr lang="sv-SE" dirty="0" err="1" smtClean="0">
                <a:latin typeface="Arial" charset="0"/>
                <a:cs typeface="Arial" charset="0"/>
              </a:rPr>
              <a:t>Varying</a:t>
            </a:r>
            <a:r>
              <a:rPr lang="sv-SE" dirty="0" smtClean="0">
                <a:latin typeface="Arial" charset="0"/>
                <a:cs typeface="Arial" charset="0"/>
              </a:rPr>
              <a:t> statistical </a:t>
            </a:r>
            <a:r>
              <a:rPr lang="sv-SE" dirty="0" err="1" smtClean="0">
                <a:latin typeface="Arial" charset="0"/>
                <a:cs typeface="Arial" charset="0"/>
              </a:rPr>
              <a:t>producers</a:t>
            </a:r>
            <a:endParaRPr lang="sv-SE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sz="2000" b="1" dirty="0">
              <a:latin typeface="Stone Sans" pitchFamily="34" charset="0"/>
              <a:cs typeface="Arial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Size / </a:t>
            </a:r>
            <a:r>
              <a:rPr lang="en-GB" dirty="0" smtClean="0"/>
              <a:t>resources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Type of data collection/statistics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European / official statistics</a:t>
            </a:r>
            <a:endParaRPr lang="en-GB" dirty="0" smtClean="0"/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914400" lvl="2" indent="0" eaLnBrk="1" hangingPunct="1">
              <a:buNone/>
            </a:pPr>
            <a:endParaRPr lang="en-GB" dirty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255713" y="548680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Quality</a:t>
            </a:r>
            <a:r>
              <a:rPr lang="sv-SE" sz="3200" dirty="0" smtClean="0">
                <a:latin typeface="Arial" charset="0"/>
                <a:cs typeface="Arial" charset="0"/>
              </a:rPr>
              <a:t>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grpSp>
        <p:nvGrpSpPr>
          <p:cNvPr id="5" name="Grupp 4"/>
          <p:cNvGrpSpPr/>
          <p:nvPr/>
        </p:nvGrpSpPr>
        <p:grpSpPr>
          <a:xfrm>
            <a:off x="827584" y="3824062"/>
            <a:ext cx="6521905" cy="2319756"/>
            <a:chOff x="5200" y="1916832"/>
            <a:chExt cx="9310577" cy="3731976"/>
          </a:xfrm>
        </p:grpSpPr>
        <p:sp>
          <p:nvSpPr>
            <p:cNvPr id="7" name="Ellips 6"/>
            <p:cNvSpPr/>
            <p:nvPr/>
          </p:nvSpPr>
          <p:spPr>
            <a:xfrm>
              <a:off x="2699792" y="1916832"/>
              <a:ext cx="2686319" cy="3456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2721814" y="2708920"/>
              <a:ext cx="4514481" cy="2736304"/>
            </a:xfrm>
            <a:prstGeom prst="ellipse">
              <a:avLst/>
            </a:prstGeom>
            <a:solidFill>
              <a:srgbClr val="FF0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dirty="0" smtClean="0"/>
                <a:t>49%</a:t>
              </a:r>
              <a:endParaRPr lang="sv-SE" dirty="0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6956686" y="2884737"/>
              <a:ext cx="2359091" cy="54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err="1" smtClean="0">
                  <a:latin typeface="Arial" pitchFamily="34" charset="0"/>
                  <a:cs typeface="Arial" pitchFamily="34" charset="0"/>
                </a:rPr>
                <a:t>Official</a:t>
              </a:r>
              <a:r>
                <a:rPr lang="sv-SE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1600" dirty="0" err="1" smtClean="0">
                  <a:latin typeface="Arial" pitchFamily="34" charset="0"/>
                  <a:cs typeface="Arial" pitchFamily="34" charset="0"/>
                </a:rPr>
                <a:t>statistics</a:t>
              </a:r>
              <a:endParaRPr lang="sv-SE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5200" y="5104149"/>
              <a:ext cx="3616168" cy="544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sv-SE" sz="16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Statistics</a:t>
              </a:r>
              <a:r>
                <a:rPr lang="sv-S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16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regulated</a:t>
              </a:r>
              <a:r>
                <a:rPr lang="sv-SE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by EU</a:t>
              </a:r>
              <a:endParaRPr lang="sv-S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019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 err="1" smtClean="0"/>
              <a:t>European</a:t>
            </a:r>
            <a:r>
              <a:rPr lang="sv-SE" sz="2000" b="1" dirty="0" smtClean="0"/>
              <a:t> statistics</a:t>
            </a:r>
            <a:endParaRPr lang="sv-SE" sz="2000" dirty="0" smtClean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endParaRPr lang="sv-SE" sz="2000" b="1" dirty="0" smtClean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endParaRPr lang="sv-SE" sz="2000" b="1" dirty="0" smtClean="0"/>
          </a:p>
          <a:p>
            <a:r>
              <a:rPr lang="en-US" sz="1800" dirty="0" smtClean="0"/>
              <a:t>Quality standard under </a:t>
            </a:r>
            <a:r>
              <a:rPr lang="en-US" sz="1800" dirty="0" err="1" smtClean="0"/>
              <a:t>Reg</a:t>
            </a:r>
            <a:r>
              <a:rPr lang="en-US" sz="1800" dirty="0" smtClean="0"/>
              <a:t> (EU) 223/2009</a:t>
            </a:r>
          </a:p>
          <a:p>
            <a:r>
              <a:rPr lang="en-US" sz="1800" dirty="0" smtClean="0"/>
              <a:t>Focus on independence, transparency</a:t>
            </a:r>
          </a:p>
          <a:p>
            <a:r>
              <a:rPr lang="en-US" sz="1800" dirty="0" smtClean="0"/>
              <a:t>Relevance, accuracy, timeliness, punctuality, accessibility </a:t>
            </a:r>
            <a:r>
              <a:rPr lang="en-US" sz="1800" dirty="0"/>
              <a:t>and </a:t>
            </a:r>
            <a:r>
              <a:rPr lang="en-US" sz="1800" dirty="0" smtClean="0"/>
              <a:t>clarity, comparability, coherence</a:t>
            </a:r>
            <a:endParaRPr lang="sv-SE" sz="1800" dirty="0"/>
          </a:p>
          <a:p>
            <a:pPr marL="0" indent="0">
              <a:buNone/>
            </a:pPr>
            <a:endParaRPr lang="sv-SE" sz="2000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0853" y="1600200"/>
            <a:ext cx="33915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 err="1" smtClean="0"/>
              <a:t>Official</a:t>
            </a:r>
            <a:r>
              <a:rPr lang="sv-SE" sz="2000" b="1" dirty="0" smtClean="0"/>
              <a:t> statistics</a:t>
            </a:r>
            <a:endParaRPr lang="sv-SE" sz="2000" dirty="0" smtClean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endParaRPr lang="sv-SE" sz="2000" b="1" dirty="0" smtClean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endParaRPr lang="sv-SE" sz="2000" b="1" dirty="0" smtClean="0"/>
          </a:p>
          <a:p>
            <a:r>
              <a:rPr lang="sv-SE" sz="1800" dirty="0" err="1" smtClean="0"/>
              <a:t>Recommendation</a:t>
            </a:r>
            <a:r>
              <a:rPr lang="sv-SE" sz="1800" dirty="0" smtClean="0"/>
              <a:t> from Council for </a:t>
            </a:r>
            <a:r>
              <a:rPr lang="sv-SE" sz="1800" dirty="0" err="1" smtClean="0"/>
              <a:t>Official</a:t>
            </a:r>
            <a:r>
              <a:rPr lang="sv-SE" sz="1800" dirty="0" smtClean="0"/>
              <a:t> </a:t>
            </a:r>
            <a:r>
              <a:rPr lang="sv-SE" sz="1800" dirty="0" err="1" smtClean="0"/>
              <a:t>Statistics</a:t>
            </a:r>
            <a:endParaRPr lang="sv-SE" sz="1800" dirty="0" smtClean="0"/>
          </a:p>
          <a:p>
            <a:r>
              <a:rPr lang="sv-SE" sz="1800" dirty="0" smtClean="0"/>
              <a:t>Focus on </a:t>
            </a:r>
            <a:r>
              <a:rPr lang="sv-SE" sz="1800" dirty="0" err="1" smtClean="0"/>
              <a:t>users</a:t>
            </a:r>
            <a:r>
              <a:rPr lang="sv-SE" sz="1800" dirty="0" smtClean="0"/>
              <a:t>’ </a:t>
            </a:r>
            <a:r>
              <a:rPr lang="sv-SE" sz="1800" dirty="0" err="1" smtClean="0"/>
              <a:t>needs</a:t>
            </a:r>
            <a:r>
              <a:rPr lang="sv-SE" sz="1800" dirty="0" smtClean="0"/>
              <a:t> </a:t>
            </a:r>
            <a:r>
              <a:rPr lang="sv-SE" sz="1800" dirty="0" smtClean="0">
                <a:solidFill>
                  <a:schemeClr val="bg1"/>
                </a:solidFill>
              </a:rPr>
              <a:t>______</a:t>
            </a:r>
            <a:endParaRPr lang="sv-SE" sz="1800" dirty="0">
              <a:solidFill>
                <a:schemeClr val="bg1"/>
              </a:solidFill>
            </a:endParaRPr>
          </a:p>
          <a:p>
            <a:r>
              <a:rPr lang="sv-SE" sz="1800" dirty="0" err="1" smtClean="0"/>
              <a:t>Content</a:t>
            </a:r>
            <a:r>
              <a:rPr lang="sv-SE" sz="1800" dirty="0" smtClean="0"/>
              <a:t>, </a:t>
            </a:r>
            <a:r>
              <a:rPr lang="sv-SE" sz="1800" dirty="0" err="1" smtClean="0"/>
              <a:t>accuracy</a:t>
            </a:r>
            <a:r>
              <a:rPr lang="sv-SE" sz="1800" dirty="0" smtClean="0"/>
              <a:t>, </a:t>
            </a:r>
            <a:r>
              <a:rPr lang="sv-SE" sz="1800" dirty="0" err="1" smtClean="0"/>
              <a:t>timeliness</a:t>
            </a:r>
            <a:r>
              <a:rPr lang="sv-SE" sz="1800" dirty="0" smtClean="0"/>
              <a:t>, </a:t>
            </a:r>
            <a:r>
              <a:rPr lang="sv-SE" sz="1800" dirty="0" err="1" smtClean="0"/>
              <a:t>coherence</a:t>
            </a:r>
            <a:r>
              <a:rPr lang="sv-SE" sz="1800" dirty="0" smtClean="0"/>
              <a:t> </a:t>
            </a:r>
            <a:r>
              <a:rPr lang="sv-SE" sz="1800" dirty="0" err="1" smtClean="0"/>
              <a:t>including</a:t>
            </a:r>
            <a:r>
              <a:rPr lang="sv-SE" sz="1800" dirty="0" smtClean="0"/>
              <a:t> </a:t>
            </a:r>
            <a:r>
              <a:rPr lang="sv-SE" sz="1800" dirty="0" err="1" smtClean="0"/>
              <a:t>comparability</a:t>
            </a:r>
            <a:r>
              <a:rPr lang="sv-SE" sz="1800" dirty="0" smtClean="0"/>
              <a:t>, </a:t>
            </a:r>
            <a:r>
              <a:rPr lang="sv-SE" sz="1800" dirty="0" err="1" smtClean="0"/>
              <a:t>availability</a:t>
            </a:r>
            <a:r>
              <a:rPr lang="sv-SE" sz="1800" dirty="0" smtClean="0"/>
              <a:t> and </a:t>
            </a:r>
            <a:r>
              <a:rPr lang="sv-SE" sz="1800" dirty="0" err="1" smtClean="0"/>
              <a:t>clarity</a:t>
            </a:r>
            <a:endParaRPr lang="sv-SE" sz="18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55713" y="548680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Quality</a:t>
            </a:r>
            <a:r>
              <a:rPr lang="sv-SE" sz="3200" dirty="0" smtClean="0">
                <a:latin typeface="Arial" charset="0"/>
                <a:cs typeface="Arial" charset="0"/>
              </a:rPr>
              <a:t>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  <a:endParaRPr lang="sv-SE" sz="3200" dirty="0">
              <a:latin typeface="Arial" charset="0"/>
              <a:cs typeface="Arial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26338"/>
            <a:ext cx="985170" cy="135460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763" y="2060848"/>
            <a:ext cx="931077" cy="132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974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255713" y="557213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Towards</a:t>
            </a:r>
            <a:r>
              <a:rPr lang="sv-SE" sz="3200" dirty="0" smtClean="0">
                <a:latin typeface="Arial" charset="0"/>
                <a:cs typeface="Arial" charset="0"/>
              </a:rPr>
              <a:t> a harmonised approach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Q2014, 5 June 2014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783357"/>
            <a:ext cx="7430429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2013 </a:t>
            </a:r>
            <a:r>
              <a:rPr lang="sv-SE" dirty="0" err="1" smtClean="0"/>
              <a:t>changes</a:t>
            </a:r>
            <a:r>
              <a:rPr lang="sv-SE" dirty="0" smtClean="0"/>
              <a:t> </a:t>
            </a:r>
            <a:r>
              <a:rPr lang="sv-SE" dirty="0" smtClean="0"/>
              <a:t>in </a:t>
            </a:r>
            <a:r>
              <a:rPr lang="sv-SE" dirty="0" err="1" smtClean="0"/>
              <a:t>Official</a:t>
            </a:r>
            <a:r>
              <a:rPr lang="sv-SE" dirty="0" smtClean="0"/>
              <a:t> </a:t>
            </a:r>
            <a:r>
              <a:rPr lang="sv-SE" dirty="0" err="1" smtClean="0"/>
              <a:t>Statistics</a:t>
            </a:r>
            <a:r>
              <a:rPr lang="sv-SE" dirty="0" smtClean="0"/>
              <a:t> </a:t>
            </a:r>
            <a:r>
              <a:rPr lang="sv-SE" dirty="0" err="1" smtClean="0"/>
              <a:t>Act</a:t>
            </a:r>
            <a:r>
              <a:rPr lang="sv-SE" dirty="0" smtClean="0"/>
              <a:t> (2001:99) </a:t>
            </a:r>
          </a:p>
          <a:p>
            <a:r>
              <a:rPr lang="sv-SE" dirty="0" smtClean="0"/>
              <a:t>National </a:t>
            </a:r>
            <a:r>
              <a:rPr lang="sv-SE" dirty="0" err="1" smtClean="0"/>
              <a:t>criteria</a:t>
            </a:r>
            <a:r>
              <a:rPr lang="sv-SE" dirty="0" smtClean="0"/>
              <a:t> in </a:t>
            </a:r>
            <a:r>
              <a:rPr lang="sv-SE" dirty="0" err="1" smtClean="0"/>
              <a:t>line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European</a:t>
            </a:r>
            <a:r>
              <a:rPr lang="sv-SE" dirty="0" smtClean="0"/>
              <a:t> </a:t>
            </a:r>
            <a:r>
              <a:rPr lang="sv-SE" dirty="0" err="1" smtClean="0"/>
              <a:t>critieria</a:t>
            </a:r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”…the </a:t>
            </a:r>
            <a:r>
              <a:rPr lang="sv-SE" dirty="0" err="1" smtClean="0"/>
              <a:t>following</a:t>
            </a:r>
            <a:r>
              <a:rPr lang="sv-SE" dirty="0" smtClean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criteria</a:t>
            </a:r>
            <a:r>
              <a:rPr lang="sv-SE" dirty="0" smtClean="0"/>
              <a:t> </a:t>
            </a:r>
            <a:r>
              <a:rPr lang="sv-SE" dirty="0" err="1" smtClean="0"/>
              <a:t>shall</a:t>
            </a:r>
            <a:r>
              <a:rPr lang="sv-SE" dirty="0" smtClean="0"/>
              <a:t> </a:t>
            </a:r>
            <a:r>
              <a:rPr lang="sv-SE" dirty="0" err="1" smtClean="0"/>
              <a:t>apply</a:t>
            </a:r>
            <a:r>
              <a:rPr lang="sv-SE" dirty="0" smtClean="0"/>
              <a:t>: 	</a:t>
            </a:r>
            <a:r>
              <a:rPr lang="sv-SE" dirty="0" err="1" smtClean="0"/>
              <a:t>relevance</a:t>
            </a:r>
            <a:r>
              <a:rPr lang="sv-SE" dirty="0" smtClean="0"/>
              <a:t>…; </a:t>
            </a:r>
            <a:r>
              <a:rPr lang="sv-SE" dirty="0" err="1" smtClean="0"/>
              <a:t>accuracy</a:t>
            </a:r>
            <a:r>
              <a:rPr lang="sv-SE" dirty="0" smtClean="0"/>
              <a:t>…; </a:t>
            </a:r>
            <a:r>
              <a:rPr lang="sv-SE" dirty="0" err="1" smtClean="0"/>
              <a:t>timeliness</a:t>
            </a:r>
            <a:r>
              <a:rPr lang="sv-SE" dirty="0" smtClean="0"/>
              <a:t>…; 	</a:t>
            </a:r>
            <a:r>
              <a:rPr lang="sv-SE" dirty="0" err="1" smtClean="0"/>
              <a:t>punctuality</a:t>
            </a:r>
            <a:r>
              <a:rPr lang="sv-SE" dirty="0" smtClean="0"/>
              <a:t>…; </a:t>
            </a:r>
            <a:r>
              <a:rPr lang="sv-SE" dirty="0" err="1" smtClean="0"/>
              <a:t>accessibility</a:t>
            </a:r>
            <a:r>
              <a:rPr lang="sv-SE" dirty="0" smtClean="0"/>
              <a:t> and 	</a:t>
            </a:r>
            <a:r>
              <a:rPr lang="sv-SE" dirty="0" err="1" smtClean="0"/>
              <a:t>clarity</a:t>
            </a:r>
            <a:r>
              <a:rPr lang="sv-SE" dirty="0" smtClean="0"/>
              <a:t>…;</a:t>
            </a:r>
            <a:r>
              <a:rPr lang="sv-SE" dirty="0" err="1" smtClean="0"/>
              <a:t>comparability</a:t>
            </a:r>
            <a:r>
              <a:rPr lang="sv-SE" dirty="0" smtClean="0"/>
              <a:t>…; </a:t>
            </a:r>
            <a:r>
              <a:rPr lang="sv-SE" dirty="0" err="1" smtClean="0"/>
              <a:t>coherence</a:t>
            </a:r>
            <a:r>
              <a:rPr lang="sv-SE" dirty="0" smtClean="0"/>
              <a:t>…”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800" dirty="0" smtClean="0"/>
              <a:t>					</a:t>
            </a:r>
            <a:r>
              <a:rPr lang="sv-SE" sz="1800" dirty="0" err="1" smtClean="0"/>
              <a:t>Section</a:t>
            </a:r>
            <a:r>
              <a:rPr lang="sv-SE" sz="1800" dirty="0" smtClean="0"/>
              <a:t> 3a, </a:t>
            </a:r>
            <a:r>
              <a:rPr lang="sv-SE" sz="1800" dirty="0" err="1" smtClean="0"/>
              <a:t>Official</a:t>
            </a:r>
            <a:r>
              <a:rPr lang="sv-SE" sz="1800" dirty="0" smtClean="0"/>
              <a:t> 					</a:t>
            </a:r>
            <a:r>
              <a:rPr lang="sv-SE" sz="1800" dirty="0" err="1" smtClean="0"/>
              <a:t>Statistics</a:t>
            </a:r>
            <a:r>
              <a:rPr lang="sv-SE" sz="1800" dirty="0" smtClean="0"/>
              <a:t> </a:t>
            </a:r>
            <a:r>
              <a:rPr lang="sv-SE" sz="1800" dirty="0" err="1" smtClean="0"/>
              <a:t>Act</a:t>
            </a:r>
            <a:r>
              <a:rPr lang="sv-SE" sz="1800" dirty="0" smtClean="0"/>
              <a:t> (2001:100)</a:t>
            </a:r>
            <a:endParaRPr lang="sv-SE" sz="18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460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772816"/>
            <a:ext cx="6915150" cy="3816350"/>
          </a:xfrm>
        </p:spPr>
        <p:txBody>
          <a:bodyPr lIns="115888" tIns="57150" rIns="115888" bIns="57150"/>
          <a:lstStyle/>
          <a:p>
            <a:pPr eaLnBrk="1" hangingPunct="1"/>
            <a:r>
              <a:rPr lang="sv-SE" dirty="0" err="1" smtClean="0">
                <a:latin typeface="Arial" charset="0"/>
                <a:cs typeface="Arial" charset="0"/>
              </a:rPr>
              <a:t>Spreading</a:t>
            </a:r>
            <a:r>
              <a:rPr lang="sv-SE" dirty="0" smtClean="0">
                <a:latin typeface="Arial" charset="0"/>
                <a:cs typeface="Arial" charset="0"/>
              </a:rPr>
              <a:t> the </a:t>
            </a:r>
            <a:r>
              <a:rPr lang="sv-SE" dirty="0" err="1" smtClean="0">
                <a:latin typeface="Arial" charset="0"/>
                <a:cs typeface="Arial" charset="0"/>
              </a:rPr>
              <a:t>word</a:t>
            </a:r>
            <a:endParaRPr lang="sv-SE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v-SE" dirty="0" err="1" smtClean="0">
                <a:latin typeface="Arial" charset="0"/>
                <a:cs typeface="Arial" charset="0"/>
              </a:rPr>
              <a:t>Working</a:t>
            </a:r>
            <a:r>
              <a:rPr lang="sv-SE" dirty="0" smtClean="0">
                <a:latin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cs typeface="Arial" charset="0"/>
              </a:rPr>
              <a:t>group</a:t>
            </a:r>
            <a:r>
              <a:rPr lang="sv-SE" dirty="0" smtClean="0">
                <a:latin typeface="Arial" charset="0"/>
                <a:cs typeface="Arial" charset="0"/>
              </a:rPr>
              <a:t> on </a:t>
            </a:r>
            <a:r>
              <a:rPr lang="sv-SE" dirty="0" err="1" smtClean="0">
                <a:latin typeface="Arial" charset="0"/>
                <a:cs typeface="Arial" charset="0"/>
              </a:rPr>
              <a:t>methods</a:t>
            </a:r>
            <a:r>
              <a:rPr lang="sv-SE" dirty="0" smtClean="0">
                <a:latin typeface="Arial" charset="0"/>
                <a:cs typeface="Arial" charset="0"/>
              </a:rPr>
              <a:t> and </a:t>
            </a:r>
            <a:r>
              <a:rPr lang="sv-SE" dirty="0" err="1" smtClean="0">
                <a:latin typeface="Arial" charset="0"/>
                <a:cs typeface="Arial" charset="0"/>
              </a:rPr>
              <a:t>quality</a:t>
            </a:r>
            <a:endParaRPr lang="sv-SE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charset="0"/>
                <a:cs typeface="Arial" charset="0"/>
              </a:rPr>
              <a:t>Seminars/workshops on </a:t>
            </a:r>
            <a:r>
              <a:rPr lang="sv-SE" dirty="0" err="1" smtClean="0">
                <a:latin typeface="Arial" charset="0"/>
                <a:cs typeface="Arial" charset="0"/>
              </a:rPr>
              <a:t>aspects</a:t>
            </a:r>
            <a:r>
              <a:rPr lang="sv-SE" dirty="0" smtClean="0">
                <a:latin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cs typeface="Arial" charset="0"/>
              </a:rPr>
              <a:t>of</a:t>
            </a:r>
            <a:r>
              <a:rPr lang="sv-SE" dirty="0" smtClean="0">
                <a:latin typeface="Arial" charset="0"/>
                <a:cs typeface="Arial" charset="0"/>
              </a:rPr>
              <a:t> the </a:t>
            </a:r>
            <a:r>
              <a:rPr lang="sv-SE" dirty="0" err="1" smtClean="0">
                <a:latin typeface="Arial" charset="0"/>
                <a:cs typeface="Arial" charset="0"/>
              </a:rPr>
              <a:t>Code</a:t>
            </a:r>
            <a:endParaRPr lang="sv-SE" dirty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sv-SE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dirty="0" smtClean="0">
                <a:latin typeface="Arial" charset="0"/>
                <a:cs typeface="Arial" charset="0"/>
              </a:rPr>
              <a:t>Guide </a:t>
            </a:r>
            <a:r>
              <a:rPr lang="sv-SE" dirty="0" err="1" smtClean="0">
                <a:latin typeface="Arial" charset="0"/>
                <a:cs typeface="Arial" charset="0"/>
              </a:rPr>
              <a:t>to</a:t>
            </a:r>
            <a:r>
              <a:rPr lang="sv-SE" dirty="0" smtClean="0">
                <a:latin typeface="Arial" charset="0"/>
                <a:cs typeface="Arial" charset="0"/>
              </a:rPr>
              <a:t> implementation from the </a:t>
            </a:r>
            <a:r>
              <a:rPr lang="sv-SE" dirty="0" err="1" smtClean="0">
                <a:latin typeface="Arial" charset="0"/>
                <a:cs typeface="Arial" charset="0"/>
              </a:rPr>
              <a:t>perspective</a:t>
            </a:r>
            <a:r>
              <a:rPr lang="sv-SE" dirty="0" smtClean="0">
                <a:latin typeface="Arial" charset="0"/>
                <a:cs typeface="Arial" charset="0"/>
              </a:rPr>
              <a:t> </a:t>
            </a:r>
            <a:r>
              <a:rPr lang="sv-SE" dirty="0" err="1" smtClean="0">
                <a:latin typeface="Arial" charset="0"/>
                <a:cs typeface="Arial" charset="0"/>
              </a:rPr>
              <a:t>of</a:t>
            </a:r>
            <a:r>
              <a:rPr lang="sv-SE" dirty="0" smtClean="0">
                <a:latin typeface="Arial" charset="0"/>
                <a:cs typeface="Arial" charset="0"/>
              </a:rPr>
              <a:t> a Swedish </a:t>
            </a:r>
            <a:r>
              <a:rPr lang="sv-SE" dirty="0" err="1" smtClean="0">
                <a:latin typeface="Arial" charset="0"/>
                <a:cs typeface="Arial" charset="0"/>
              </a:rPr>
              <a:t>agency</a:t>
            </a:r>
            <a:endParaRPr lang="sv-SE" dirty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255713" y="548680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>
                <a:latin typeface="Arial" charset="0"/>
                <a:cs typeface="Arial" charset="0"/>
              </a:rPr>
              <a:t>Towards</a:t>
            </a:r>
            <a:r>
              <a:rPr lang="sv-SE" sz="3200" dirty="0">
                <a:latin typeface="Arial" charset="0"/>
                <a:cs typeface="Arial" charset="0"/>
              </a:rPr>
              <a:t> a harmonised approach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913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Skolverket/SCB 9 maj</a:t>
            </a:r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5209" r="17087" b="4538"/>
          <a:stretch/>
        </p:blipFill>
        <p:spPr bwMode="auto">
          <a:xfrm>
            <a:off x="1006793" y="116632"/>
            <a:ext cx="6336863" cy="657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921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Skolverket/SCB 9 maj</a:t>
            </a:r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4" t="7833" r="28700" b="5468"/>
          <a:stretch/>
        </p:blipFill>
        <p:spPr bwMode="auto">
          <a:xfrm>
            <a:off x="1763687" y="213315"/>
            <a:ext cx="5602257" cy="65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13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255713" y="557213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Conclusions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783357"/>
            <a:ext cx="7430429" cy="4525963"/>
          </a:xfrm>
        </p:spPr>
        <p:txBody>
          <a:bodyPr>
            <a:normAutofit lnSpcReduction="10000"/>
          </a:bodyPr>
          <a:lstStyle/>
          <a:p>
            <a:r>
              <a:rPr lang="sv-SE" dirty="0" err="1" smtClean="0"/>
              <a:t>Develop</a:t>
            </a:r>
            <a:r>
              <a:rPr lang="sv-SE" dirty="0" smtClean="0"/>
              <a:t> </a:t>
            </a:r>
            <a:r>
              <a:rPr lang="sv-SE" b="1" dirty="0" err="1" smtClean="0"/>
              <a:t>one</a:t>
            </a:r>
            <a:r>
              <a:rPr lang="sv-SE" b="1" dirty="0" smtClean="0"/>
              <a:t> </a:t>
            </a:r>
            <a:r>
              <a:rPr lang="sv-SE" b="1" dirty="0" err="1" smtClean="0"/>
              <a:t>guideline</a:t>
            </a:r>
            <a:r>
              <a:rPr lang="sv-SE" dirty="0" smtClean="0"/>
              <a:t>, </a:t>
            </a:r>
            <a:r>
              <a:rPr lang="sv-SE" dirty="0" err="1" smtClean="0"/>
              <a:t>incorporating</a:t>
            </a:r>
            <a:r>
              <a:rPr lang="sv-SE" dirty="0" smtClean="0"/>
              <a:t> existing national </a:t>
            </a:r>
            <a:r>
              <a:rPr lang="sv-SE" dirty="0" err="1" smtClean="0"/>
              <a:t>guidelines</a:t>
            </a:r>
            <a:r>
              <a:rPr lang="sv-SE" dirty="0" smtClean="0"/>
              <a:t> and </a:t>
            </a:r>
            <a:r>
              <a:rPr lang="sv-SE" dirty="0" err="1" smtClean="0"/>
              <a:t>European</a:t>
            </a:r>
            <a:r>
              <a:rPr lang="sv-SE" dirty="0" smtClean="0"/>
              <a:t> </a:t>
            </a:r>
            <a:r>
              <a:rPr lang="sv-SE" dirty="0" err="1" smtClean="0"/>
              <a:t>guidelines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Develop</a:t>
            </a:r>
            <a:r>
              <a:rPr lang="sv-SE" dirty="0" smtClean="0"/>
              <a:t>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documentation</a:t>
            </a:r>
            <a:r>
              <a:rPr lang="sv-SE" b="1" dirty="0" smtClean="0"/>
              <a:t> </a:t>
            </a:r>
            <a:r>
              <a:rPr lang="sv-SE" dirty="0" smtClean="0"/>
              <a:t>in </a:t>
            </a:r>
            <a:r>
              <a:rPr lang="sv-SE" dirty="0" err="1" smtClean="0"/>
              <a:t>line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new </a:t>
            </a:r>
            <a:r>
              <a:rPr lang="sv-SE" dirty="0" err="1" smtClean="0"/>
              <a:t>critieria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Increase</a:t>
            </a:r>
            <a:r>
              <a:rPr lang="sv-SE" dirty="0" smtClean="0"/>
              <a:t> </a:t>
            </a:r>
            <a:r>
              <a:rPr lang="sv-SE" b="1" dirty="0" err="1" smtClean="0"/>
              <a:t>follow-up</a:t>
            </a:r>
            <a:r>
              <a:rPr lang="sv-SE" dirty="0" smtClean="0"/>
              <a:t> </a:t>
            </a:r>
            <a:r>
              <a:rPr lang="sv-SE" dirty="0" err="1" smtClean="0"/>
              <a:t>efforts</a:t>
            </a:r>
            <a:r>
              <a:rPr lang="sv-SE" dirty="0" smtClean="0"/>
              <a:t>: </a:t>
            </a:r>
            <a:r>
              <a:rPr lang="sv-SE" dirty="0" err="1" smtClean="0"/>
              <a:t>self-assessment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constructive</a:t>
            </a:r>
            <a:r>
              <a:rPr lang="sv-SE" dirty="0" smtClean="0"/>
              <a:t> feedback and </a:t>
            </a:r>
            <a:r>
              <a:rPr lang="sv-SE" dirty="0" err="1" smtClean="0"/>
              <a:t>dialogue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Continue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”</a:t>
            </a:r>
            <a:r>
              <a:rPr lang="sv-SE" b="1" dirty="0" err="1" smtClean="0"/>
              <a:t>nationalise</a:t>
            </a:r>
            <a:r>
              <a:rPr lang="sv-SE" dirty="0" smtClean="0"/>
              <a:t>” the </a:t>
            </a:r>
            <a:r>
              <a:rPr lang="sv-SE" dirty="0" err="1" smtClean="0"/>
              <a:t>Code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Practice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533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557213"/>
            <a:ext cx="7431087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Spreading the word: Code </a:t>
            </a:r>
            <a:r>
              <a:rPr lang="en-GB" sz="3200" dirty="0" smtClean="0">
                <a:latin typeface="Arial" charset="0"/>
                <a:cs typeface="Arial" charset="0"/>
              </a:rPr>
              <a:t>of Practice in a decentralised syste</a:t>
            </a:r>
            <a:r>
              <a:rPr lang="en-GB" sz="3200" dirty="0">
                <a:latin typeface="Arial" charset="0"/>
                <a:cs typeface="Arial" charset="0"/>
              </a:rPr>
              <a:t>m</a:t>
            </a:r>
            <a:endParaRPr lang="en-GB" sz="3200" dirty="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System of official statistics in Sweden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Coordination in a decentralised system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Quality in a decentralised system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Towards a harmonised approach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Conclusions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endParaRPr lang="sv-SE" dirty="0" smtClean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557213"/>
            <a:ext cx="7431087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System of Official Statistics in Sweden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55713" y="1988840"/>
            <a:ext cx="7431087" cy="4137323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Since 1994, a decentralised system with 27 authorities responsible for statistics</a:t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0924" t="20609" r="17421" b="16742"/>
          <a:stretch>
            <a:fillRect/>
          </a:stretch>
        </p:blipFill>
        <p:spPr bwMode="auto">
          <a:xfrm>
            <a:off x="971600" y="1700213"/>
            <a:ext cx="7249097" cy="46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38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557213"/>
            <a:ext cx="7431087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  <a:cs typeface="Arial" charset="0"/>
              </a:rPr>
              <a:t>System of Official Statistics in Sweden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55713" y="1988840"/>
            <a:ext cx="7431087" cy="4137323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Since 1994, a decentralised system with 27 authorities responsible for statistics</a:t>
            </a:r>
          </a:p>
          <a:p>
            <a:pPr marL="0" indent="0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charset="0"/>
                <a:cs typeface="Arial" charset="0"/>
              </a:rPr>
              <a:t>	“The statistical agencies shall determine the 	content and scope of statistics within the 	statistics area(s) for which they are 	responsible”</a:t>
            </a:r>
          </a:p>
          <a:p>
            <a:pPr marL="0" indent="0">
              <a:buNone/>
            </a:pPr>
            <a:r>
              <a:rPr lang="en-GB" dirty="0" smtClean="0">
                <a:latin typeface="Arial" charset="0"/>
                <a:cs typeface="Arial" charset="0"/>
              </a:rPr>
              <a:t>			</a:t>
            </a:r>
            <a:r>
              <a:rPr lang="en-GB" sz="1800" dirty="0" smtClean="0">
                <a:latin typeface="Arial" charset="0"/>
                <a:cs typeface="Arial" charset="0"/>
              </a:rPr>
              <a:t>Section 2, Official Statistics </a:t>
            </a:r>
            <a:r>
              <a:rPr lang="en-GB" sz="1800" dirty="0" smtClean="0">
                <a:latin typeface="Arial" charset="0"/>
                <a:cs typeface="Arial" charset="0"/>
              </a:rPr>
              <a:t>Ordinance 			(2001:100)</a:t>
            </a:r>
            <a:endParaRPr lang="en-GB" sz="18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742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idx="1"/>
          </p:nvPr>
        </p:nvSpPr>
        <p:spPr>
          <a:xfrm>
            <a:off x="1285875" y="1556792"/>
            <a:ext cx="7462838" cy="3816350"/>
          </a:xfrm>
        </p:spPr>
        <p:txBody>
          <a:bodyPr lIns="115888" tIns="57150" rIns="115888" bIns="57150">
            <a:noAutofit/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2002 </a:t>
            </a:r>
            <a:r>
              <a:rPr lang="en-GB" dirty="0">
                <a:latin typeface="Arial" charset="0"/>
                <a:cs typeface="Arial" charset="0"/>
              </a:rPr>
              <a:t>Council for Official </a:t>
            </a:r>
            <a:r>
              <a:rPr lang="en-GB" dirty="0" smtClean="0">
                <a:latin typeface="Arial" charset="0"/>
                <a:cs typeface="Arial" charset="0"/>
              </a:rPr>
              <a:t>Statistics established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An advisory body, with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Arial" charset="0"/>
                <a:cs typeface="Arial" charset="0"/>
              </a:rPr>
              <a:t>	“..the task of supporting the agencies…in matters </a:t>
            </a:r>
            <a:r>
              <a:rPr lang="en-GB" dirty="0">
                <a:latin typeface="Arial" charset="0"/>
                <a:cs typeface="Arial" charset="0"/>
              </a:rPr>
              <a:t>of principle </a:t>
            </a:r>
            <a:r>
              <a:rPr lang="en-GB" dirty="0" smtClean="0">
                <a:latin typeface="Arial" charset="0"/>
                <a:cs typeface="Arial" charset="0"/>
              </a:rPr>
              <a:t>on the </a:t>
            </a:r>
            <a:r>
              <a:rPr lang="en-GB" dirty="0">
                <a:latin typeface="Arial" charset="0"/>
                <a:cs typeface="Arial" charset="0"/>
              </a:rPr>
              <a:t>availability, quality and </a:t>
            </a:r>
            <a:r>
              <a:rPr lang="en-GB" dirty="0" smtClean="0">
                <a:latin typeface="Arial" charset="0"/>
                <a:cs typeface="Arial" charset="0"/>
              </a:rPr>
              <a:t>usefulness of official statistics</a:t>
            </a:r>
            <a:r>
              <a:rPr lang="en-GB" dirty="0" smtClean="0">
                <a:latin typeface="Arial" charset="0"/>
                <a:cs typeface="Arial" charset="0"/>
              </a:rPr>
              <a:t>,”</a:t>
            </a:r>
          </a:p>
          <a:p>
            <a:pPr marL="0" indent="0"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Arial" charset="0"/>
                <a:cs typeface="Arial" charset="0"/>
              </a:rPr>
              <a:t>			</a:t>
            </a:r>
            <a:r>
              <a:rPr lang="en-GB" sz="1800" dirty="0" smtClean="0">
                <a:latin typeface="Arial" charset="0"/>
                <a:cs typeface="Arial" charset="0"/>
              </a:rPr>
              <a:t>Section 8, Ordinance (2007:762) with 			Directives for Statistics Sweden</a:t>
            </a:r>
            <a:endParaRPr lang="en-GB" sz="1800" dirty="0">
              <a:latin typeface="Arial" charset="0"/>
              <a:cs typeface="Arial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255713" y="557213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smtClean="0">
                <a:latin typeface="Arial" charset="0"/>
                <a:cs typeface="Arial" charset="0"/>
              </a:rPr>
              <a:t>Coordination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75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idx="1"/>
          </p:nvPr>
        </p:nvSpPr>
        <p:spPr>
          <a:xfrm>
            <a:off x="1285875" y="1556792"/>
            <a:ext cx="7462838" cy="3816350"/>
          </a:xfrm>
        </p:spPr>
        <p:txBody>
          <a:bodyPr lIns="115888" tIns="57150" rIns="115888" bIns="57150">
            <a:noAutofit/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2002 </a:t>
            </a:r>
            <a:r>
              <a:rPr lang="en-GB" dirty="0">
                <a:latin typeface="Arial" charset="0"/>
                <a:cs typeface="Arial" charset="0"/>
              </a:rPr>
              <a:t>Council for Official </a:t>
            </a:r>
            <a:r>
              <a:rPr lang="en-GB" dirty="0" smtClean="0">
                <a:latin typeface="Arial" charset="0"/>
                <a:cs typeface="Arial" charset="0"/>
              </a:rPr>
              <a:t>Statistics established</a:t>
            </a: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An advisory body, with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Arial" charset="0"/>
                <a:cs typeface="Arial" charset="0"/>
              </a:rPr>
              <a:t>	“..the task of supporting the agencies…in matters of principle on the availability, </a:t>
            </a:r>
            <a:r>
              <a:rPr lang="en-GB" b="1" dirty="0" smtClean="0">
                <a:latin typeface="Arial" charset="0"/>
                <a:cs typeface="Arial" charset="0"/>
              </a:rPr>
              <a:t>quality</a:t>
            </a:r>
            <a:r>
              <a:rPr lang="en-GB" dirty="0" smtClean="0">
                <a:latin typeface="Arial" charset="0"/>
                <a:cs typeface="Arial" charset="0"/>
              </a:rPr>
              <a:t> and usefulness of official statistics,”</a:t>
            </a:r>
          </a:p>
          <a:p>
            <a:pPr marL="0" indent="0"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sz="1800" dirty="0" smtClean="0">
                <a:latin typeface="Arial" charset="0"/>
                <a:cs typeface="Arial" charset="0"/>
              </a:rPr>
              <a:t>			Section </a:t>
            </a:r>
            <a:r>
              <a:rPr lang="en-GB" sz="1800" dirty="0">
                <a:latin typeface="Arial" charset="0"/>
                <a:cs typeface="Arial" charset="0"/>
              </a:rPr>
              <a:t>8, Ordinance (2007:762) with 			Directives for Statistics Sweden</a:t>
            </a:r>
          </a:p>
          <a:p>
            <a:pPr marL="0" indent="0"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255713" y="557213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smtClean="0">
                <a:latin typeface="Arial" charset="0"/>
                <a:cs typeface="Arial" charset="0"/>
              </a:rPr>
              <a:t>Coordination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134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916832"/>
            <a:ext cx="6915150" cy="3816350"/>
          </a:xfrm>
        </p:spPr>
        <p:txBody>
          <a:bodyPr lIns="115888" tIns="57150" rIns="115888" bIns="57150"/>
          <a:lstStyle/>
          <a:p>
            <a:pPr marL="0" indent="0" eaLnBrk="1" hangingPunct="1">
              <a:buNone/>
            </a:pPr>
            <a:r>
              <a:rPr lang="sv-SE" sz="2200" dirty="0" smtClean="0">
                <a:latin typeface="Arial" charset="0"/>
                <a:cs typeface="Arial" charset="0"/>
              </a:rPr>
              <a:t>	</a:t>
            </a:r>
            <a:r>
              <a:rPr lang="sv-SE" sz="2200" i="1" dirty="0" smtClean="0">
                <a:latin typeface="Arial" charset="0"/>
                <a:cs typeface="Arial" charset="0"/>
              </a:rPr>
              <a:t>”</a:t>
            </a:r>
            <a:r>
              <a:rPr lang="en-US" sz="2200" dirty="0" smtClean="0">
                <a:latin typeface="Arial" charset="0"/>
                <a:cs typeface="Arial" charset="0"/>
              </a:rPr>
              <a:t>Agencies that are responsible for official 	statistics shall produce up-to-date descriptions 	of statistics [which] shall contain a quality 	declaration….based on the quality concepts 	and guidelines prepared by Statistics Sweden 	(MIS 2001:1)”</a:t>
            </a:r>
          </a:p>
          <a:p>
            <a:pPr marL="0" indent="0" eaLnBrk="1" hangingPunct="1"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			</a:t>
            </a:r>
            <a:r>
              <a:rPr lang="en-US" sz="1800" dirty="0" smtClean="0">
                <a:latin typeface="Arial" charset="0"/>
                <a:cs typeface="Arial" charset="0"/>
              </a:rPr>
              <a:t>Statistics Sweden’s regulations for the 			official release of official statistics 				(SCB-FS 2002:16)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255713" y="548680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Quality</a:t>
            </a:r>
            <a:r>
              <a:rPr lang="sv-SE" sz="3200" dirty="0" smtClean="0">
                <a:latin typeface="Arial" charset="0"/>
                <a:cs typeface="Arial" charset="0"/>
              </a:rPr>
              <a:t>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659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772816"/>
            <a:ext cx="6915150" cy="3816350"/>
          </a:xfrm>
        </p:spPr>
        <p:txBody>
          <a:bodyPr lIns="115888" tIns="57150" rIns="115888" bIns="57150"/>
          <a:lstStyle/>
          <a:p>
            <a:pPr eaLnBrk="1" hangingPunct="1"/>
            <a:r>
              <a:rPr lang="sv-SE" sz="2200" dirty="0" smtClean="0">
                <a:latin typeface="Arial" charset="0"/>
                <a:cs typeface="Arial" charset="0"/>
              </a:rPr>
              <a:t>”Soft </a:t>
            </a:r>
            <a:r>
              <a:rPr lang="sv-SE" sz="2200" dirty="0" err="1" smtClean="0">
                <a:latin typeface="Arial" charset="0"/>
                <a:cs typeface="Arial" charset="0"/>
              </a:rPr>
              <a:t>coordination</a:t>
            </a:r>
            <a:r>
              <a:rPr lang="sv-SE" sz="2200" dirty="0" smtClean="0">
                <a:latin typeface="Arial" charset="0"/>
                <a:cs typeface="Arial" charset="0"/>
              </a:rPr>
              <a:t>”: </a:t>
            </a:r>
            <a:endParaRPr lang="sv-SE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sv-SE" sz="22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v-SE" sz="2000" dirty="0" smtClean="0">
                <a:latin typeface="Arial" charset="0"/>
                <a:cs typeface="Arial" charset="0"/>
              </a:rPr>
              <a:t>templates (</a:t>
            </a:r>
            <a:r>
              <a:rPr lang="sv-SE" sz="2000" dirty="0" err="1" smtClean="0">
                <a:latin typeface="Arial" charset="0"/>
                <a:cs typeface="Arial" charset="0"/>
              </a:rPr>
              <a:t>quality</a:t>
            </a:r>
            <a:r>
              <a:rPr lang="sv-SE" sz="2000" dirty="0" smtClean="0">
                <a:latin typeface="Arial" charset="0"/>
                <a:cs typeface="Arial" charset="0"/>
              </a:rPr>
              <a:t> </a:t>
            </a:r>
            <a:r>
              <a:rPr lang="sv-SE" sz="2000" dirty="0" err="1" smtClean="0">
                <a:latin typeface="Arial" charset="0"/>
                <a:cs typeface="Arial" charset="0"/>
              </a:rPr>
              <a:t>declaration</a:t>
            </a:r>
            <a:r>
              <a:rPr lang="sv-SE" sz="2000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v-SE" sz="2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v-SE" sz="2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v-SE" sz="2000" dirty="0" err="1" smtClean="0">
                <a:latin typeface="Arial" charset="0"/>
                <a:cs typeface="Arial" charset="0"/>
              </a:rPr>
              <a:t>recommendations</a:t>
            </a:r>
            <a:r>
              <a:rPr lang="sv-SE" sz="2000" dirty="0" smtClean="0">
                <a:latin typeface="Arial" charset="0"/>
                <a:cs typeface="Arial" charset="0"/>
              </a:rPr>
              <a:t> </a:t>
            </a:r>
            <a:r>
              <a:rPr lang="sv-SE" sz="2000" dirty="0" smtClean="0">
                <a:latin typeface="Arial" charset="0"/>
                <a:cs typeface="Arial" charset="0"/>
              </a:rPr>
              <a:t>/ </a:t>
            </a:r>
            <a:r>
              <a:rPr lang="sv-SE" sz="2000" dirty="0" err="1" smtClean="0">
                <a:latin typeface="Arial" charset="0"/>
                <a:cs typeface="Arial" charset="0"/>
              </a:rPr>
              <a:t>guidelines</a:t>
            </a:r>
            <a:endParaRPr lang="sv-SE" sz="2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v-SE" sz="2000" dirty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sv-SE" sz="2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v-SE" sz="2000" dirty="0" err="1">
                <a:latin typeface="Arial" charset="0"/>
                <a:cs typeface="Arial" charset="0"/>
              </a:rPr>
              <a:t>c</a:t>
            </a:r>
            <a:r>
              <a:rPr lang="sv-SE" sz="2000" dirty="0" err="1" smtClean="0">
                <a:latin typeface="Arial" charset="0"/>
                <a:cs typeface="Arial" charset="0"/>
              </a:rPr>
              <a:t>ooperation</a:t>
            </a:r>
            <a:r>
              <a:rPr lang="sv-SE" sz="2000" dirty="0" smtClean="0">
                <a:latin typeface="Arial" charset="0"/>
                <a:cs typeface="Arial" charset="0"/>
              </a:rPr>
              <a:t> via a </a:t>
            </a:r>
            <a:r>
              <a:rPr lang="sv-SE" sz="2000" dirty="0" err="1" smtClean="0">
                <a:latin typeface="Arial" charset="0"/>
                <a:cs typeface="Arial" charset="0"/>
              </a:rPr>
              <a:t>working</a:t>
            </a:r>
            <a:r>
              <a:rPr lang="sv-SE" sz="2000" dirty="0" smtClean="0">
                <a:latin typeface="Arial" charset="0"/>
                <a:cs typeface="Arial" charset="0"/>
              </a:rPr>
              <a:t> </a:t>
            </a:r>
            <a:r>
              <a:rPr lang="sv-SE" sz="2000" dirty="0" err="1" smtClean="0">
                <a:latin typeface="Arial" charset="0"/>
                <a:cs typeface="Arial" charset="0"/>
              </a:rPr>
              <a:t>group</a:t>
            </a:r>
            <a:r>
              <a:rPr lang="sv-SE" sz="2000" dirty="0" smtClean="0">
                <a:latin typeface="Arial" charset="0"/>
                <a:cs typeface="Arial" charset="0"/>
              </a:rPr>
              <a:t> </a:t>
            </a:r>
            <a:r>
              <a:rPr lang="sv-SE" sz="2000" dirty="0" err="1" smtClean="0">
                <a:latin typeface="Arial" charset="0"/>
                <a:cs typeface="Arial" charset="0"/>
              </a:rPr>
              <a:t>of</a:t>
            </a:r>
            <a:r>
              <a:rPr lang="sv-SE" sz="2000" dirty="0" smtClean="0">
                <a:latin typeface="Arial" charset="0"/>
                <a:cs typeface="Arial" charset="0"/>
              </a:rPr>
              <a:t> experts</a:t>
            </a:r>
            <a:endParaRPr lang="sv-SE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sv-SE" sz="2200" dirty="0">
              <a:latin typeface="Arial" charset="0"/>
              <a:cs typeface="Arial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255713" y="548680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Quality</a:t>
            </a:r>
            <a:r>
              <a:rPr lang="sv-SE" sz="3200" dirty="0" smtClean="0">
                <a:latin typeface="Arial" charset="0"/>
                <a:cs typeface="Arial" charset="0"/>
              </a:rPr>
              <a:t>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36" y="1844824"/>
            <a:ext cx="1970340" cy="27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700808"/>
            <a:ext cx="6915150" cy="3816350"/>
          </a:xfrm>
        </p:spPr>
        <p:txBody>
          <a:bodyPr lIns="115888" tIns="57150" rIns="115888" bIns="57150"/>
          <a:lstStyle/>
          <a:p>
            <a:pPr eaLnBrk="1" hangingPunct="1"/>
            <a:r>
              <a:rPr lang="sv-SE" dirty="0" err="1" smtClean="0">
                <a:latin typeface="Arial" charset="0"/>
                <a:cs typeface="Arial" charset="0"/>
              </a:rPr>
              <a:t>Varying</a:t>
            </a:r>
            <a:r>
              <a:rPr lang="sv-SE" dirty="0" smtClean="0">
                <a:latin typeface="Arial" charset="0"/>
                <a:cs typeface="Arial" charset="0"/>
              </a:rPr>
              <a:t> statistical </a:t>
            </a:r>
            <a:r>
              <a:rPr lang="sv-SE" dirty="0" err="1" smtClean="0">
                <a:latin typeface="Arial" charset="0"/>
                <a:cs typeface="Arial" charset="0"/>
              </a:rPr>
              <a:t>producers</a:t>
            </a:r>
            <a:endParaRPr lang="sv-SE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sz="2000" b="1" dirty="0">
              <a:latin typeface="Stone Sans" pitchFamily="34" charset="0"/>
              <a:cs typeface="Arial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dirty="0" smtClean="0"/>
              <a:t>Size / </a:t>
            </a:r>
            <a:r>
              <a:rPr lang="en-GB" dirty="0" smtClean="0"/>
              <a:t>resources</a:t>
            </a:r>
            <a:endParaRPr lang="en-GB" dirty="0" smtClean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255713" y="548680"/>
            <a:ext cx="743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v-SE" sz="3200" dirty="0" err="1" smtClean="0">
                <a:latin typeface="Arial" charset="0"/>
                <a:cs typeface="Arial" charset="0"/>
              </a:rPr>
              <a:t>Quality</a:t>
            </a:r>
            <a:r>
              <a:rPr lang="sv-SE" sz="3200" dirty="0" smtClean="0">
                <a:latin typeface="Arial" charset="0"/>
                <a:cs typeface="Arial" charset="0"/>
              </a:rPr>
              <a:t> in a </a:t>
            </a:r>
            <a:r>
              <a:rPr lang="sv-SE" sz="3200" dirty="0" err="1" smtClean="0">
                <a:latin typeface="Arial" charset="0"/>
                <a:cs typeface="Arial" charset="0"/>
              </a:rPr>
              <a:t>decentralised</a:t>
            </a:r>
            <a:r>
              <a:rPr lang="sv-SE" sz="3200" dirty="0" smtClean="0">
                <a:latin typeface="Arial" charset="0"/>
                <a:cs typeface="Arial" charset="0"/>
              </a:rPr>
              <a:t> system</a:t>
            </a:r>
            <a:endParaRPr lang="sv-SE" sz="3200" dirty="0">
              <a:latin typeface="Arial" charset="0"/>
              <a:cs typeface="Arial" charset="0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Q2014, 5 June 2014</a:t>
            </a:r>
            <a:endParaRPr lang="sv-SE"/>
          </a:p>
        </p:txBody>
      </p:sp>
      <p:sp>
        <p:nvSpPr>
          <p:cNvPr id="2" name="Ellips 1"/>
          <p:cNvSpPr/>
          <p:nvPr/>
        </p:nvSpPr>
        <p:spPr>
          <a:xfrm>
            <a:off x="899592" y="3284984"/>
            <a:ext cx="3028255" cy="2870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 smtClean="0"/>
              <a:t>Statistics</a:t>
            </a:r>
            <a:endParaRPr lang="sv-SE" sz="1600" dirty="0" smtClean="0"/>
          </a:p>
          <a:p>
            <a:pPr algn="ctr"/>
            <a:r>
              <a:rPr lang="sv-SE" sz="1600" dirty="0" smtClean="0"/>
              <a:t>Sweden</a:t>
            </a:r>
          </a:p>
          <a:p>
            <a:pPr algn="ctr"/>
            <a:r>
              <a:rPr lang="sv-SE" sz="1600" dirty="0" smtClean="0"/>
              <a:t>119 </a:t>
            </a:r>
            <a:r>
              <a:rPr lang="sv-SE" sz="1600" dirty="0" err="1" smtClean="0"/>
              <a:t>official</a:t>
            </a:r>
            <a:r>
              <a:rPr lang="sv-SE" sz="1600" dirty="0" smtClean="0"/>
              <a:t> statistics</a:t>
            </a:r>
          </a:p>
          <a:p>
            <a:pPr algn="ctr"/>
            <a:r>
              <a:rPr lang="sv-SE" sz="1600" dirty="0" smtClean="0"/>
              <a:t>713 </a:t>
            </a:r>
            <a:r>
              <a:rPr lang="sv-SE" sz="1600" dirty="0" err="1" smtClean="0"/>
              <a:t>staff</a:t>
            </a:r>
            <a:endParaRPr lang="sv-SE" sz="1600" dirty="0"/>
          </a:p>
        </p:txBody>
      </p:sp>
      <p:sp>
        <p:nvSpPr>
          <p:cNvPr id="7" name="Ellips 6"/>
          <p:cNvSpPr/>
          <p:nvPr/>
        </p:nvSpPr>
        <p:spPr>
          <a:xfrm>
            <a:off x="4139952" y="4072136"/>
            <a:ext cx="1440160" cy="12961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Board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Agriculture</a:t>
            </a:r>
            <a:endParaRPr lang="sv-SE" sz="1400" dirty="0" smtClean="0"/>
          </a:p>
          <a:p>
            <a:pPr algn="ctr"/>
            <a:r>
              <a:rPr lang="sv-SE" sz="1400" dirty="0" smtClean="0"/>
              <a:t>30 off stat</a:t>
            </a:r>
          </a:p>
          <a:p>
            <a:pPr algn="ctr"/>
            <a:r>
              <a:rPr lang="sv-SE" sz="1400" dirty="0" smtClean="0"/>
              <a:t>20 </a:t>
            </a:r>
            <a:r>
              <a:rPr lang="sv-SE" sz="1400" dirty="0" err="1" smtClean="0"/>
              <a:t>staff</a:t>
            </a:r>
            <a:endParaRPr lang="sv-SE" sz="1400" dirty="0"/>
          </a:p>
        </p:txBody>
      </p:sp>
      <p:sp>
        <p:nvSpPr>
          <p:cNvPr id="8" name="Ellips 7"/>
          <p:cNvSpPr/>
          <p:nvPr/>
        </p:nvSpPr>
        <p:spPr>
          <a:xfrm>
            <a:off x="7668344" y="4591000"/>
            <a:ext cx="360040" cy="3501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3" name="textruta 2"/>
          <p:cNvSpPr txBox="1"/>
          <p:nvPr/>
        </p:nvSpPr>
        <p:spPr>
          <a:xfrm>
            <a:off x="7164288" y="3501008"/>
            <a:ext cx="1484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sv-SE" sz="1400" dirty="0" smtClean="0">
                <a:latin typeface="Calibri Light" panose="020F0302020204030204" pitchFamily="34" charset="0"/>
              </a:rPr>
              <a:t>Swedish Pensions </a:t>
            </a:r>
          </a:p>
          <a:p>
            <a:pPr marL="0" lvl="2" algn="ctr"/>
            <a:r>
              <a:rPr lang="sv-SE" sz="1400" dirty="0" smtClean="0">
                <a:latin typeface="Calibri Light" panose="020F0302020204030204" pitchFamily="34" charset="0"/>
              </a:rPr>
              <a:t>Agency</a:t>
            </a:r>
          </a:p>
          <a:p>
            <a:pPr marL="0" lvl="2" algn="ctr"/>
            <a:r>
              <a:rPr lang="sv-SE" sz="1400" dirty="0" smtClean="0">
                <a:latin typeface="Calibri Light" panose="020F0302020204030204" pitchFamily="34" charset="0"/>
              </a:rPr>
              <a:t>4 off stat</a:t>
            </a:r>
          </a:p>
          <a:p>
            <a:pPr marL="0" lvl="2" algn="ctr"/>
            <a:r>
              <a:rPr lang="sv-SE" sz="1400" dirty="0" smtClean="0">
                <a:latin typeface="Calibri Light" panose="020F0302020204030204" pitchFamily="34" charset="0"/>
              </a:rPr>
              <a:t>0,5 </a:t>
            </a:r>
            <a:r>
              <a:rPr lang="sv-SE" sz="1400" dirty="0" err="1" smtClean="0">
                <a:latin typeface="Calibri Light" panose="020F0302020204030204" pitchFamily="34" charset="0"/>
              </a:rPr>
              <a:t>staff</a:t>
            </a:r>
            <a:endParaRPr lang="sv-SE" sz="1400" dirty="0">
              <a:latin typeface="Calibri Light" panose="020F0302020204030204" pitchFamily="34" charset="0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6228184" y="4509120"/>
            <a:ext cx="576064" cy="5760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10" name="textruta 9"/>
          <p:cNvSpPr txBox="1"/>
          <p:nvPr/>
        </p:nvSpPr>
        <p:spPr>
          <a:xfrm>
            <a:off x="5619876" y="3501008"/>
            <a:ext cx="1673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ctr"/>
            <a:r>
              <a:rPr lang="sv-SE" sz="1400" dirty="0" smtClean="0">
                <a:latin typeface="Calibri Light" panose="020F0302020204030204" pitchFamily="34" charset="0"/>
              </a:rPr>
              <a:t>University </a:t>
            </a:r>
            <a:r>
              <a:rPr lang="sv-SE" sz="1400" dirty="0" err="1" smtClean="0">
                <a:latin typeface="Calibri Light" panose="020F0302020204030204" pitchFamily="34" charset="0"/>
              </a:rPr>
              <a:t>of</a:t>
            </a:r>
            <a:r>
              <a:rPr lang="sv-SE" sz="1400" dirty="0" smtClean="0">
                <a:latin typeface="Calibri Light" panose="020F0302020204030204" pitchFamily="34" charset="0"/>
              </a:rPr>
              <a:t> </a:t>
            </a:r>
          </a:p>
          <a:p>
            <a:pPr marL="0" lvl="2" algn="ctr"/>
            <a:r>
              <a:rPr lang="sv-SE" sz="1400" dirty="0" smtClean="0">
                <a:latin typeface="Calibri Light" panose="020F0302020204030204" pitchFamily="34" charset="0"/>
              </a:rPr>
              <a:t>Agricultural Sciences</a:t>
            </a:r>
          </a:p>
          <a:p>
            <a:pPr marL="0" lvl="2" algn="ctr"/>
            <a:r>
              <a:rPr lang="sv-SE" sz="1400" dirty="0" smtClean="0">
                <a:latin typeface="Calibri Light" panose="020F0302020204030204" pitchFamily="34" charset="0"/>
              </a:rPr>
              <a:t>8 off stat</a:t>
            </a:r>
          </a:p>
          <a:p>
            <a:pPr marL="0" lvl="2" algn="ctr"/>
            <a:r>
              <a:rPr lang="sv-SE" sz="1400" dirty="0" smtClean="0">
                <a:latin typeface="Calibri Light" panose="020F0302020204030204" pitchFamily="34" charset="0"/>
              </a:rPr>
              <a:t>27 </a:t>
            </a:r>
            <a:r>
              <a:rPr lang="sv-SE" sz="1400" dirty="0" err="1" smtClean="0">
                <a:latin typeface="Calibri Light" panose="020F0302020204030204" pitchFamily="34" charset="0"/>
              </a:rPr>
              <a:t>staff</a:t>
            </a:r>
            <a:endParaRPr lang="sv-SE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10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B">
  <a:themeElements>
    <a:clrScheme name="Temafärger-SC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50F"/>
      </a:accent1>
      <a:accent2>
        <a:srgbClr val="9A9A9A"/>
      </a:accent2>
      <a:accent3>
        <a:srgbClr val="F0F0F0"/>
      </a:accent3>
      <a:accent4>
        <a:srgbClr val="0493AC"/>
      </a:accent4>
      <a:accent5>
        <a:srgbClr val="9AB23B"/>
      </a:accent5>
      <a:accent6>
        <a:srgbClr val="71277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SCB</Template>
  <TotalTime>3499</TotalTime>
  <Words>470</Words>
  <Application>Microsoft Office PowerPoint</Application>
  <PresentationFormat>Bildspel på skärmen (4:3)</PresentationFormat>
  <Paragraphs>145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SCB</vt:lpstr>
      <vt:lpstr>Spreading the word: implementing the ES Code of Practice in a decentralised system</vt:lpstr>
      <vt:lpstr>Spreading the word: Code of Practice in a decentralised system</vt:lpstr>
      <vt:lpstr>System of Official Statistics in Sweden</vt:lpstr>
      <vt:lpstr>System of Official Statistics in Sweden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Official Statistics of Sweden</dc:title>
  <dc:creator>scbgulu</dc:creator>
  <cp:lastModifiedBy>Krüger Cathy S-S</cp:lastModifiedBy>
  <cp:revision>229</cp:revision>
  <cp:lastPrinted>2014-03-16T20:10:50Z</cp:lastPrinted>
  <dcterms:created xsi:type="dcterms:W3CDTF">2006-06-07T13:53:32Z</dcterms:created>
  <dcterms:modified xsi:type="dcterms:W3CDTF">2014-05-15T08:45:35Z</dcterms:modified>
</cp:coreProperties>
</file>