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>
          <p15:clr>
            <a:srgbClr val="A4A3A4"/>
          </p15:clr>
        </p15:guide>
        <p15:guide id="2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193">
          <p15:clr>
            <a:srgbClr val="A4A3A4"/>
          </p15:clr>
        </p15:guide>
        <p15:guide id="2" pos="23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CEE"/>
    <a:srgbClr val="0091D4"/>
    <a:srgbClr val="75B6E5"/>
    <a:srgbClr val="26A3DD"/>
    <a:srgbClr val="102D69"/>
    <a:srgbClr val="CFE2F6"/>
    <a:srgbClr val="0F78C8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752" y="108"/>
      </p:cViewPr>
      <p:guideLst>
        <p:guide orient="horz" pos="4060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58" y="-84"/>
      </p:cViewPr>
      <p:guideLst>
        <p:guide orient="horz" pos="5193"/>
        <p:guide pos="23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‹#›</a:t>
            </a:fld>
            <a:endParaRPr lang="da-DK"/>
          </a:p>
        </p:txBody>
      </p:sp>
      <p:pic>
        <p:nvPicPr>
          <p:cNvPr id="409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‹#›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0525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227461" y="8676456"/>
            <a:ext cx="403077" cy="321941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8593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Rektangel 3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5B6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26A3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C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91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47200"/>
            <a:ext cx="931500" cy="4968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4" name="Rektangel 13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Klik for at redigere i master</a:t>
            </a:r>
            <a:endParaRPr lang="en-GB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Klik for at redigere i master</a:t>
            </a:r>
          </a:p>
          <a:p>
            <a:pPr lvl="1"/>
            <a:r>
              <a:rPr lang="en-GB" noProof="0" smtClean="0"/>
              <a:t>Andet niveau</a:t>
            </a:r>
          </a:p>
          <a:p>
            <a:pPr lvl="2"/>
            <a:r>
              <a:rPr lang="en-GB" noProof="0" smtClean="0"/>
              <a:t>Tredje niveau</a:t>
            </a:r>
          </a:p>
          <a:p>
            <a:pPr lvl="3"/>
            <a:r>
              <a:rPr lang="en-GB" noProof="0" smtClean="0"/>
              <a:t>Fjerde niveau</a:t>
            </a:r>
          </a:p>
          <a:p>
            <a:pPr lvl="4"/>
            <a:r>
              <a:rPr lang="en-GB" noProof="0" smtClean="0"/>
              <a:t>Femte niveau</a:t>
            </a:r>
            <a:endParaRPr lang="en-GB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June 5, 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152128"/>
          </a:xfrm>
        </p:spPr>
        <p:txBody>
          <a:bodyPr/>
          <a:lstStyle/>
          <a:p>
            <a:r>
              <a:rPr lang="en-GB" dirty="0" smtClean="0"/>
              <a:t>It’s confidential</a:t>
            </a:r>
            <a:endParaRPr lang="en-GB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6264696" cy="18428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to avoid the Brickwall of Confidentiality when linking micro data</a:t>
            </a:r>
          </a:p>
          <a:p>
            <a:endParaRPr lang="en-US" sz="1600" dirty="0" smtClean="0"/>
          </a:p>
          <a:p>
            <a:r>
              <a:rPr lang="en-US" sz="1600" dirty="0" smtClean="0"/>
              <a:t>European Conference on Quality in Official Statistics, Vienna </a:t>
            </a:r>
            <a:r>
              <a:rPr lang="en-US" sz="1600" dirty="0" smtClean="0"/>
              <a:t>2014</a:t>
            </a:r>
          </a:p>
          <a:p>
            <a:endParaRPr lang="en-US" sz="1600" dirty="0" smtClean="0"/>
          </a:p>
          <a:p>
            <a:r>
              <a:rPr lang="de-AT" sz="1600" dirty="0" smtClean="0"/>
              <a:t>Jon </a:t>
            </a:r>
            <a:r>
              <a:rPr lang="de-AT" sz="1600" dirty="0" err="1" smtClean="0"/>
              <a:t>Mortensen</a:t>
            </a:r>
            <a:r>
              <a:rPr lang="de-AT" sz="1600" dirty="0" smtClean="0"/>
              <a:t> (jmo@dst.dk) </a:t>
            </a:r>
            <a:r>
              <a:rPr lang="de-AT" sz="1600" dirty="0" err="1" smtClean="0"/>
              <a:t>and</a:t>
            </a:r>
            <a:r>
              <a:rPr lang="de-AT" sz="1600" dirty="0" smtClean="0"/>
              <a:t> </a:t>
            </a:r>
            <a:r>
              <a:rPr lang="de-AT" sz="1600" dirty="0" err="1" smtClean="0"/>
              <a:t>Søren</a:t>
            </a:r>
            <a:r>
              <a:rPr lang="de-AT" sz="1600" dirty="0" smtClean="0"/>
              <a:t> </a:t>
            </a:r>
            <a:r>
              <a:rPr lang="de-AT" sz="1600" dirty="0" err="1" smtClean="0"/>
              <a:t>Burman</a:t>
            </a:r>
            <a:r>
              <a:rPr lang="de-AT" sz="1600" dirty="0" smtClean="0"/>
              <a:t> (sbu@dst.dk)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endParaRPr lang="en-US" dirty="0" smtClean="0"/>
          </a:p>
          <a:p>
            <a:r>
              <a:rPr lang="en-US" dirty="0" smtClean="0"/>
              <a:t>The Brickwall of Confidentiality</a:t>
            </a:r>
          </a:p>
          <a:p>
            <a:endParaRPr lang="en-US" dirty="0" smtClean="0"/>
          </a:p>
          <a:p>
            <a:r>
              <a:rPr lang="en-US" dirty="0" smtClean="0"/>
              <a:t>Challenges with confidentiality </a:t>
            </a:r>
          </a:p>
          <a:p>
            <a:endParaRPr lang="en-US" dirty="0" smtClean="0"/>
          </a:p>
          <a:p>
            <a:r>
              <a:rPr lang="en-US" dirty="0" smtClean="0"/>
              <a:t>The TEC and S-TEC pilot studies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265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paper is a specific response to developments toward very (we say, overly) detailed tables in the Trade by Enterprise Characteristics (TEC) and its service equivalent S-TEC  </a:t>
            </a:r>
          </a:p>
          <a:p>
            <a:endParaRPr lang="en-US" dirty="0" smtClean="0"/>
          </a:p>
          <a:p>
            <a:r>
              <a:rPr lang="en-US" dirty="0" smtClean="0"/>
              <a:t>But we think the conclusions are generalizable to issues other than trade</a:t>
            </a:r>
          </a:p>
          <a:p>
            <a:endParaRPr lang="en-US" dirty="0"/>
          </a:p>
          <a:p>
            <a:r>
              <a:rPr lang="en-US" dirty="0" smtClean="0"/>
              <a:t>Written </a:t>
            </a:r>
            <a:r>
              <a:rPr lang="en-US" dirty="0"/>
              <a:t>by two compilers as ”a voice from the floor</a:t>
            </a:r>
            <a:r>
              <a:rPr lang="en-US" dirty="0" smtClean="0"/>
              <a:t>” so basically “air venting” from two middle-aged grumpy men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Background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57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disclosure /confidentiality dilemma: </a:t>
            </a:r>
          </a:p>
          <a:p>
            <a:pPr lvl="1"/>
            <a:r>
              <a:rPr lang="en-US" dirty="0" smtClean="0"/>
              <a:t>Access to high-quality data &gt;&lt; maintain confidentiality</a:t>
            </a:r>
          </a:p>
          <a:p>
            <a:endParaRPr lang="en-US" dirty="0" smtClean="0"/>
          </a:p>
          <a:p>
            <a:r>
              <a:rPr lang="en-US" dirty="0" smtClean="0"/>
              <a:t>Why confidentiality?  </a:t>
            </a:r>
          </a:p>
          <a:p>
            <a:pPr lvl="1"/>
            <a:r>
              <a:rPr lang="en-US" dirty="0" smtClean="0"/>
              <a:t>Legal and ethical concerns, and </a:t>
            </a:r>
            <a:r>
              <a:rPr lang="en-US" b="1" dirty="0" smtClean="0"/>
              <a:t>Trust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Bottom line: The brickwall ensures that disclosed data is of high quality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</p:spPr>
        <p:txBody>
          <a:bodyPr/>
          <a:lstStyle/>
          <a:p>
            <a:r>
              <a:rPr lang="en-US" dirty="0" smtClean="0">
                <a:ea typeface="Calibri"/>
                <a:cs typeface="Times New Roman"/>
              </a:rPr>
              <a:t>The Brickwall of Confidentiality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33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”risky” cells is relatively easy</a:t>
            </a:r>
          </a:p>
          <a:p>
            <a:endParaRPr lang="en-US" dirty="0" smtClean="0"/>
          </a:p>
          <a:p>
            <a:r>
              <a:rPr lang="en-US" dirty="0" smtClean="0"/>
              <a:t>Ensuring that they are sufficiently concealed is the challenge</a:t>
            </a:r>
          </a:p>
          <a:p>
            <a:pPr lvl="1"/>
            <a:r>
              <a:rPr lang="en-US" dirty="0" smtClean="0"/>
              <a:t>Number of ways to suppress a single cell is V-1 * H-1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difficulty of applying optimal secondary confidentiality increases with level of detail</a:t>
            </a:r>
          </a:p>
          <a:p>
            <a:pPr lvl="1"/>
            <a:r>
              <a:rPr lang="en-US" dirty="0" smtClean="0"/>
              <a:t>Automated process is often not up to the task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with confidentiality 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18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leap in the detail level </a:t>
            </a:r>
            <a:r>
              <a:rPr lang="en-US" dirty="0" smtClean="0"/>
              <a:t>compared to the established TEC tables</a:t>
            </a:r>
          </a:p>
          <a:p>
            <a:pPr lvl="1"/>
            <a:r>
              <a:rPr lang="en-US" dirty="0" smtClean="0"/>
              <a:t>More dimensions and higher detail level</a:t>
            </a:r>
          </a:p>
          <a:p>
            <a:endParaRPr lang="en-US" dirty="0" smtClean="0"/>
          </a:p>
          <a:p>
            <a:r>
              <a:rPr lang="en-US" dirty="0" smtClean="0"/>
              <a:t>Pilot tables suffer from extensive confidentiality issues</a:t>
            </a:r>
          </a:p>
          <a:p>
            <a:pPr lvl="1"/>
            <a:r>
              <a:rPr lang="en-US" dirty="0" smtClean="0"/>
              <a:t>Sometimes more than half of the trade value is suppressed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the end: Many hours used in producing and subsequently “destroying” the tables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TEC and S-TEC pilot studies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927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More information from existing data is a win-win, but</a:t>
            </a:r>
            <a:r>
              <a:rPr lang="en-US" sz="2800" dirty="0" smtClean="0"/>
              <a:t>…</a:t>
            </a:r>
            <a:br>
              <a:rPr lang="en-US" sz="2800" dirty="0" smtClean="0"/>
            </a:br>
            <a:endParaRPr lang="en-US" sz="2800" dirty="0"/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2800" dirty="0"/>
              <a:t>…highly disaggregated, multidimensional tables are neither cost-effective nor useful due to </a:t>
            </a:r>
            <a:r>
              <a:rPr lang="en-US" sz="2800" dirty="0" smtClean="0"/>
              <a:t>confidentiality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da-DK" sz="2800" dirty="0"/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dirty="0"/>
              <a:t>We suggest</a:t>
            </a:r>
            <a:r>
              <a:rPr lang="en-US" sz="2800" dirty="0" smtClean="0"/>
              <a:t>: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en-US" sz="2400" dirty="0"/>
              <a:t>Less detailed, preferably two-dimensional </a:t>
            </a:r>
            <a:r>
              <a:rPr lang="en-US" sz="2400" dirty="0" smtClean="0"/>
              <a:t>tables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/>
              <a:t>Cross-border </a:t>
            </a:r>
            <a:r>
              <a:rPr lang="en-US" sz="2400" dirty="0"/>
              <a:t>access to micro-data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01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lue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DstBlue</Template>
  <TotalTime>0</TotalTime>
  <Words>287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Lucida Sans</vt:lpstr>
      <vt:lpstr>Lucida Sans Unicode</vt:lpstr>
      <vt:lpstr>Times New Roman</vt:lpstr>
      <vt:lpstr>Wingdings</vt:lpstr>
      <vt:lpstr>DstBlue</vt:lpstr>
      <vt:lpstr>It’s confidential</vt:lpstr>
      <vt:lpstr>Outline</vt:lpstr>
      <vt:lpstr>Background</vt:lpstr>
      <vt:lpstr>The Brickwall of Confidentiality</vt:lpstr>
      <vt:lpstr>Challenges with confidentiality </vt:lpstr>
      <vt:lpstr>The TEC and S-TEC pilot studies</vt:lpstr>
      <vt:lpstr>Conclusion</vt:lpstr>
    </vt:vector>
  </TitlesOfParts>
  <Company>Danmarks Statistik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confidential</dc:title>
  <dc:creator>Søren Burman</dc:creator>
  <cp:lastModifiedBy>XXX</cp:lastModifiedBy>
  <cp:revision>11</cp:revision>
  <dcterms:created xsi:type="dcterms:W3CDTF">2014-05-15T11:00:35Z</dcterms:created>
  <dcterms:modified xsi:type="dcterms:W3CDTF">2014-06-04T22:05:36Z</dcterms:modified>
</cp:coreProperties>
</file>