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8" r:id="rId5"/>
    <p:sldId id="267" r:id="rId6"/>
    <p:sldId id="269" r:id="rId7"/>
    <p:sldId id="262" r:id="rId8"/>
    <p:sldId id="263" r:id="rId9"/>
    <p:sldId id="264" r:id="rId10"/>
    <p:sldId id="270" r:id="rId11"/>
    <p:sldId id="265" r:id="rId12"/>
    <p:sldId id="266" r:id="rId13"/>
  </p:sldIdLst>
  <p:sldSz cx="9144000" cy="6858000" type="screen4x3"/>
  <p:notesSz cx="9942513" cy="681037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03" autoAdjust="0"/>
  </p:normalViewPr>
  <p:slideViewPr>
    <p:cSldViewPr snapToGrid="0" snapToObjects="1" showGuides="1">
      <p:cViewPr>
        <p:scale>
          <a:sx n="110" d="100"/>
          <a:sy n="110" d="100"/>
        </p:scale>
        <p:origin x="-804" y="-174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407FA-9BCB-4AE4-91D1-40CD78F87421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68674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31790" y="6468674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763AD-CCDC-4AC6-876C-997BA59308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082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7EA73-0B1F-438B-81A0-F1AE0F7EEE50}" type="datetimeFigureOut">
              <a:rPr lang="it-IT" smtClean="0"/>
              <a:t>30/05/2014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4252" y="3234929"/>
            <a:ext cx="7954010" cy="30646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68674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1790" y="6468674"/>
            <a:ext cx="4308423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E110-28DD-4636-9F9C-24B1F2C6F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784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Morning</a:t>
            </a:r>
            <a:r>
              <a:rPr lang="it-IT" dirty="0" smtClean="0"/>
              <a:t>,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baseline="0" dirty="0" smtClean="0"/>
              <a:t> Edoardo Patruno, i come from Rome and i work </a:t>
            </a:r>
            <a:r>
              <a:rPr lang="it-IT" baseline="0" dirty="0" err="1" smtClean="0"/>
              <a:t>at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Italian</a:t>
            </a:r>
            <a:r>
              <a:rPr lang="it-IT" baseline="0" dirty="0" smtClean="0"/>
              <a:t>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Institute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quality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 of </a:t>
            </a:r>
            <a:r>
              <a:rPr lang="it-IT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it-IT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DARCAP.</a:t>
            </a:r>
            <a:endParaRPr lang="it-IT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bring you the greetings of 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Giovanna D’Angiolini, the DARCAP Project Manager, Maria Teresa Saccoccio,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database end </a:t>
            </a:r>
            <a:r>
              <a:rPr lang="it-IT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supervisior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</a:t>
            </a:r>
          </a:p>
          <a:p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Carmine De Rosa and Enrico Valente, the web </a:t>
            </a:r>
            <a:r>
              <a:rPr lang="it-IT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</a:t>
            </a:r>
            <a:r>
              <a:rPr lang="it-IT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it-IT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85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48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84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2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84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58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99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88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91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80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5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DE110-28DD-4636-9F9C-24B1F2C6F56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56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6120ED-1530-4412-8982-21C36964ADAC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49DC4-FE57-4030-9F9E-DD451B1F3802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3F3BA-E9CF-45E6-908C-CAA79C15D2BF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941467-D2E3-45AA-8405-8051FFB597AB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92505-A764-42ED-B955-DEDE5178808D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8EA030-DB4F-4DAD-8E11-4CE3134224D0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F903C-8815-4D72-A3F3-BA9B00B046DC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5AA49-A7CA-4AE1-B6B7-2F5CDDD3BD02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448985-5DBF-4343-A5ED-A4A682C37863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65B5A6-B17B-4A7C-BC61-6F05F318644F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CC2A0D-F42C-4905-9FDF-87E1E51E7214}" type="datetime1">
              <a:rPr lang="it-IT" smtClean="0"/>
              <a:t>30/05/2014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31277" y="905606"/>
            <a:ext cx="75517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05150"/>
                </a:solidFill>
              </a:rPr>
              <a:t>DARCAP: </a:t>
            </a:r>
            <a:endParaRPr lang="en-US" sz="2800" dirty="0" smtClean="0">
              <a:solidFill>
                <a:srgbClr val="505150"/>
              </a:solidFill>
            </a:endParaRPr>
          </a:p>
          <a:p>
            <a:pPr algn="ctr"/>
            <a:r>
              <a:rPr lang="en-US" sz="2800" dirty="0" smtClean="0">
                <a:solidFill>
                  <a:srgbClr val="505150"/>
                </a:solidFill>
              </a:rPr>
              <a:t>a </a:t>
            </a:r>
            <a:r>
              <a:rPr lang="en-US" sz="2800" dirty="0">
                <a:solidFill>
                  <a:srgbClr val="505150"/>
                </a:solidFill>
              </a:rPr>
              <a:t>tool for documenting the information content and the quality of the available administrative </a:t>
            </a:r>
            <a:r>
              <a:rPr lang="en-US" sz="2800" smtClean="0">
                <a:solidFill>
                  <a:srgbClr val="505150"/>
                </a:solidFill>
              </a:rPr>
              <a:t>data sources</a:t>
            </a:r>
            <a:endParaRPr lang="it-IT" sz="28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Edoardo Patruno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Vienna 2-5 June 2014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1026" name="Picture 2" descr="D:\Documenti Edoardo\DARCAP\Progettazione WEB\Loghi\LOGOCOMPLE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76" y="3990355"/>
            <a:ext cx="4481765" cy="1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tonda angolo diagonale rettangolo 16"/>
          <p:cNvSpPr/>
          <p:nvPr/>
        </p:nvSpPr>
        <p:spPr>
          <a:xfrm>
            <a:off x="1082688" y="1725144"/>
            <a:ext cx="6298772" cy="4429851"/>
          </a:xfrm>
          <a:prstGeom prst="round2Diag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699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7643" y="637414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87977" y="433501"/>
            <a:ext cx="212962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DARCAP-INNOVA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76946" y="2166220"/>
            <a:ext cx="582415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/>
              <a:t>receiving </a:t>
            </a:r>
            <a:r>
              <a:rPr lang="en-US" dirty="0" smtClean="0"/>
              <a:t>a communication of innovation, ISTAT: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759406" y="2774776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Examines the </a:t>
            </a:r>
            <a:r>
              <a:rPr lang="it-IT" dirty="0" smtClean="0"/>
              <a:t>attached documentation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759406" y="31413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Identifies </a:t>
            </a:r>
            <a:r>
              <a:rPr lang="en-US" dirty="0"/>
              <a:t>the involved </a:t>
            </a:r>
            <a:r>
              <a:rPr lang="en-US" dirty="0" smtClean="0"/>
              <a:t>administrative data sources and administrative </a:t>
            </a:r>
            <a:r>
              <a:rPr lang="en-US" dirty="0"/>
              <a:t>forms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1759406" y="3769693"/>
            <a:ext cx="505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Proposes a </a:t>
            </a:r>
            <a:r>
              <a:rPr lang="en-US" dirty="0"/>
              <a:t>technical </a:t>
            </a:r>
            <a:r>
              <a:rPr lang="en-US" dirty="0" smtClean="0"/>
              <a:t>statistical evaluation and formulates recommendations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759406" y="4416109"/>
            <a:ext cx="5259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Analyses </a:t>
            </a:r>
            <a:r>
              <a:rPr lang="en-US" dirty="0"/>
              <a:t>the new </a:t>
            </a:r>
            <a:r>
              <a:rPr lang="en-US" dirty="0" smtClean="0"/>
              <a:t>information contents for </a:t>
            </a:r>
            <a:r>
              <a:rPr lang="en-US" dirty="0"/>
              <a:t>each </a:t>
            </a:r>
            <a:r>
              <a:rPr lang="en-US" dirty="0" smtClean="0"/>
              <a:t>involved administrative </a:t>
            </a:r>
            <a:r>
              <a:rPr lang="en-US" dirty="0"/>
              <a:t>data </a:t>
            </a:r>
            <a:r>
              <a:rPr lang="en-US" dirty="0" smtClean="0"/>
              <a:t>source or administrative form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759406" y="5338409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Produces </a:t>
            </a:r>
            <a:r>
              <a:rPr lang="it-IT" dirty="0"/>
              <a:t>a detailed documentation</a:t>
            </a:r>
          </a:p>
        </p:txBody>
      </p:sp>
      <p:pic>
        <p:nvPicPr>
          <p:cNvPr id="16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86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tonda angolo diagonale rettangolo 16"/>
          <p:cNvSpPr/>
          <p:nvPr/>
        </p:nvSpPr>
        <p:spPr>
          <a:xfrm>
            <a:off x="537679" y="1162707"/>
            <a:ext cx="7929864" cy="4812227"/>
          </a:xfrm>
          <a:prstGeom prst="round2Diag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731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1600" y="6345795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1949" y="507853"/>
            <a:ext cx="768463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Structured Documentation </a:t>
            </a:r>
            <a:r>
              <a:rPr lang="en-US" b="1" dirty="0" smtClean="0"/>
              <a:t>about </a:t>
            </a:r>
            <a:r>
              <a:rPr lang="en-US" b="1" dirty="0"/>
              <a:t>the </a:t>
            </a:r>
            <a:r>
              <a:rPr lang="en-US" b="1" dirty="0" smtClean="0"/>
              <a:t>information content of </a:t>
            </a:r>
            <a:r>
              <a:rPr lang="en-US" b="1" dirty="0"/>
              <a:t>administrative data sources and administrative </a:t>
            </a:r>
            <a:r>
              <a:rPr lang="en-US" b="1" dirty="0" smtClean="0"/>
              <a:t>forms</a:t>
            </a:r>
            <a:endParaRPr lang="en-US" b="1" dirty="0"/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912548" y="4194687"/>
            <a:ext cx="2115493" cy="700593"/>
            <a:chOff x="748" y="890"/>
            <a:chExt cx="809" cy="576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748" y="890"/>
              <a:ext cx="771" cy="57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786" y="985"/>
              <a:ext cx="771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800" b="1" dirty="0" smtClean="0"/>
                <a:t>Student</a:t>
              </a:r>
              <a:endParaRPr lang="it-IT" altLang="it-IT" sz="1800" b="1" dirty="0"/>
            </a:p>
          </p:txBody>
        </p:sp>
      </p:grp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3788310" y="1927441"/>
            <a:ext cx="2109981" cy="529215"/>
            <a:chOff x="794" y="890"/>
            <a:chExt cx="771" cy="576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794" y="890"/>
              <a:ext cx="771" cy="57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794" y="980"/>
              <a:ext cx="77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800" b="1" dirty="0" smtClean="0"/>
                <a:t>Enrolment </a:t>
              </a:r>
              <a:endParaRPr lang="it-IT" altLang="it-IT" sz="1800" b="1" dirty="0"/>
            </a:p>
          </p:txBody>
        </p:sp>
      </p:grpSp>
      <p:grpSp>
        <p:nvGrpSpPr>
          <p:cNvPr id="34" name="Group 59"/>
          <p:cNvGrpSpPr>
            <a:grpSpLocks/>
          </p:cNvGrpSpPr>
          <p:nvPr/>
        </p:nvGrpSpPr>
        <p:grpSpPr bwMode="auto">
          <a:xfrm>
            <a:off x="3788310" y="2689311"/>
            <a:ext cx="2109981" cy="653750"/>
            <a:chOff x="748" y="890"/>
            <a:chExt cx="771" cy="576"/>
          </a:xfrm>
        </p:grpSpPr>
        <p:sp>
          <p:nvSpPr>
            <p:cNvPr id="35" name="AutoShape 60"/>
            <p:cNvSpPr>
              <a:spLocks noChangeArrowheads="1"/>
            </p:cNvSpPr>
            <p:nvPr/>
          </p:nvSpPr>
          <p:spPr bwMode="auto">
            <a:xfrm>
              <a:off x="748" y="890"/>
              <a:ext cx="771" cy="57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sp>
          <p:nvSpPr>
            <p:cNvPr id="36" name="Text Box 61"/>
            <p:cNvSpPr txBox="1">
              <a:spLocks noChangeArrowheads="1"/>
            </p:cNvSpPr>
            <p:nvPr/>
          </p:nvSpPr>
          <p:spPr bwMode="auto">
            <a:xfrm>
              <a:off x="748" y="981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800" b="1" dirty="0"/>
                <a:t>New career start</a:t>
              </a:r>
              <a:endParaRPr lang="it-IT" altLang="it-IT" sz="1800" dirty="0"/>
            </a:p>
          </p:txBody>
        </p:sp>
      </p:grpSp>
      <p:grpSp>
        <p:nvGrpSpPr>
          <p:cNvPr id="37" name="Group 62"/>
          <p:cNvGrpSpPr>
            <a:grpSpLocks/>
          </p:cNvGrpSpPr>
          <p:nvPr/>
        </p:nvGrpSpPr>
        <p:grpSpPr bwMode="auto">
          <a:xfrm>
            <a:off x="3808414" y="3513341"/>
            <a:ext cx="2089150" cy="675482"/>
            <a:chOff x="719" y="885"/>
            <a:chExt cx="771" cy="576"/>
          </a:xfrm>
        </p:grpSpPr>
        <p:sp>
          <p:nvSpPr>
            <p:cNvPr id="38" name="AutoShape 63"/>
            <p:cNvSpPr>
              <a:spLocks noChangeArrowheads="1"/>
            </p:cNvSpPr>
            <p:nvPr/>
          </p:nvSpPr>
          <p:spPr bwMode="auto">
            <a:xfrm>
              <a:off x="719" y="885"/>
              <a:ext cx="771" cy="57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719" y="975"/>
              <a:ext cx="7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" hangingPunct="1"/>
              <a:r>
                <a:rPr lang="it-IT" altLang="it-IT" sz="1800" b="1" dirty="0" smtClean="0"/>
                <a:t>Course transfer</a:t>
              </a:r>
              <a:r>
                <a:rPr lang="it-IT" altLang="it-IT" sz="1800" dirty="0" smtClean="0"/>
                <a:t> </a:t>
              </a:r>
              <a:endParaRPr lang="it-IT" altLang="it-IT" sz="1800" dirty="0"/>
            </a:p>
          </p:txBody>
        </p:sp>
      </p:grpSp>
      <p:grpSp>
        <p:nvGrpSpPr>
          <p:cNvPr id="40" name="Group 65"/>
          <p:cNvGrpSpPr>
            <a:grpSpLocks/>
          </p:cNvGrpSpPr>
          <p:nvPr/>
        </p:nvGrpSpPr>
        <p:grpSpPr bwMode="auto">
          <a:xfrm>
            <a:off x="3807198" y="4381500"/>
            <a:ext cx="2089714" cy="557777"/>
            <a:chOff x="643" y="720"/>
            <a:chExt cx="844" cy="576"/>
          </a:xfrm>
        </p:grpSpPr>
        <p:sp>
          <p:nvSpPr>
            <p:cNvPr id="41" name="AutoShape 66"/>
            <p:cNvSpPr>
              <a:spLocks noChangeArrowheads="1"/>
            </p:cNvSpPr>
            <p:nvPr/>
          </p:nvSpPr>
          <p:spPr bwMode="auto">
            <a:xfrm>
              <a:off x="643" y="720"/>
              <a:ext cx="844" cy="57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sp>
          <p:nvSpPr>
            <p:cNvPr id="42" name="Text Box 67"/>
            <p:cNvSpPr txBox="1">
              <a:spLocks noChangeArrowheads="1"/>
            </p:cNvSpPr>
            <p:nvPr/>
          </p:nvSpPr>
          <p:spPr bwMode="auto">
            <a:xfrm>
              <a:off x="643" y="878"/>
              <a:ext cx="77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800" b="1" dirty="0"/>
                <a:t>Closing </a:t>
              </a:r>
              <a:r>
                <a:rPr lang="it-IT" altLang="it-IT" sz="1800" b="1" dirty="0" smtClean="0"/>
                <a:t>career</a:t>
              </a:r>
              <a:r>
                <a:rPr lang="it-IT" altLang="it-IT" sz="1800" dirty="0" smtClean="0"/>
                <a:t> </a:t>
              </a:r>
              <a:endParaRPr lang="it-IT" altLang="it-IT" sz="1800" dirty="0"/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 bwMode="auto">
          <a:xfrm>
            <a:off x="3788310" y="5031305"/>
            <a:ext cx="2109981" cy="511176"/>
            <a:chOff x="748" y="890"/>
            <a:chExt cx="771" cy="576"/>
          </a:xfrm>
        </p:grpSpPr>
        <p:sp>
          <p:nvSpPr>
            <p:cNvPr id="45" name="AutoShape 92"/>
            <p:cNvSpPr>
              <a:spLocks noChangeArrowheads="1"/>
            </p:cNvSpPr>
            <p:nvPr/>
          </p:nvSpPr>
          <p:spPr bwMode="auto">
            <a:xfrm>
              <a:off x="748" y="890"/>
              <a:ext cx="771" cy="57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it-IT" altLang="it-IT" dirty="0"/>
            </a:p>
          </p:txBody>
        </p:sp>
        <p:sp>
          <p:nvSpPr>
            <p:cNvPr id="46" name="Text Box 93"/>
            <p:cNvSpPr txBox="1">
              <a:spLocks noChangeArrowheads="1"/>
            </p:cNvSpPr>
            <p:nvPr/>
          </p:nvSpPr>
          <p:spPr bwMode="auto">
            <a:xfrm>
              <a:off x="748" y="981"/>
              <a:ext cx="7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altLang="it-IT" sz="1800" b="1" dirty="0"/>
                <a:t>………</a:t>
              </a:r>
            </a:p>
          </p:txBody>
        </p:sp>
      </p:grpSp>
      <p:sp>
        <p:nvSpPr>
          <p:cNvPr id="47" name="AutoShape 94"/>
          <p:cNvSpPr>
            <a:spLocks noChangeArrowheads="1"/>
          </p:cNvSpPr>
          <p:nvPr/>
        </p:nvSpPr>
        <p:spPr bwMode="auto">
          <a:xfrm>
            <a:off x="912549" y="1927441"/>
            <a:ext cx="2209592" cy="1585900"/>
          </a:xfrm>
          <a:prstGeom prst="wedgeRectCallout">
            <a:avLst>
              <a:gd name="adj1" fmla="val -5742"/>
              <a:gd name="adj2" fmla="val 94859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 smtClean="0"/>
              <a:t>Student tax Code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 smtClean="0"/>
              <a:t>Sex</a:t>
            </a:r>
            <a:endParaRPr lang="it-IT" altLang="it-IT" sz="1600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/>
              <a:t>Date of </a:t>
            </a:r>
            <a:r>
              <a:rPr lang="it-IT" altLang="it-IT" sz="1600" b="1" dirty="0" smtClean="0"/>
              <a:t>birth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 smtClean="0"/>
              <a:t>Residence town-code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600" b="1" dirty="0" smtClean="0"/>
              <a:t>……………</a:t>
            </a:r>
            <a:endParaRPr lang="it-IT" altLang="it-IT" sz="1600" b="1" dirty="0"/>
          </a:p>
          <a:p>
            <a:pPr eaLnBrk="1" hangingPunct="1"/>
            <a:endParaRPr lang="it-IT" altLang="it-IT" sz="1800" dirty="0"/>
          </a:p>
        </p:txBody>
      </p:sp>
      <p:sp>
        <p:nvSpPr>
          <p:cNvPr id="48" name="Rectangle 95"/>
          <p:cNvSpPr>
            <a:spLocks noChangeArrowheads="1"/>
          </p:cNvSpPr>
          <p:nvPr/>
        </p:nvSpPr>
        <p:spPr bwMode="auto">
          <a:xfrm>
            <a:off x="1228842" y="1447005"/>
            <a:ext cx="1773002" cy="361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chemeClr val="bg1"/>
                </a:solidFill>
              </a:rPr>
              <a:t>Populations</a:t>
            </a:r>
          </a:p>
        </p:txBody>
      </p:sp>
      <p:sp>
        <p:nvSpPr>
          <p:cNvPr id="49" name="Rectangle 96"/>
          <p:cNvSpPr>
            <a:spLocks noChangeArrowheads="1"/>
          </p:cNvSpPr>
          <p:nvPr/>
        </p:nvSpPr>
        <p:spPr bwMode="auto">
          <a:xfrm>
            <a:off x="3788310" y="1460627"/>
            <a:ext cx="2109981" cy="3619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b="1" dirty="0" smtClean="0">
                <a:solidFill>
                  <a:schemeClr val="bg1"/>
                </a:solidFill>
              </a:rPr>
              <a:t>Events</a:t>
            </a:r>
            <a:endParaRPr lang="it-IT" altLang="it-IT" b="1" dirty="0">
              <a:solidFill>
                <a:schemeClr val="bg1"/>
              </a:solidFill>
            </a:endParaRPr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6283613" y="1601917"/>
            <a:ext cx="2183929" cy="2024004"/>
          </a:xfrm>
          <a:prstGeom prst="wedgeRectCallout">
            <a:avLst>
              <a:gd name="adj1" fmla="val -69989"/>
              <a:gd name="adj2" fmla="val -21514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/>
              <a:t>Student tax </a:t>
            </a:r>
            <a:r>
              <a:rPr lang="it-IT" altLang="it-IT" sz="1800" b="1" dirty="0" smtClean="0"/>
              <a:t>code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/>
              <a:t>Event </a:t>
            </a:r>
            <a:r>
              <a:rPr lang="it-IT" altLang="it-IT" sz="1800" b="1" dirty="0" smtClean="0"/>
              <a:t>Date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/>
              <a:t>Enrolment type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/>
              <a:t>Enrolment </a:t>
            </a:r>
            <a:r>
              <a:rPr lang="it-IT" altLang="it-IT" sz="1800" b="1" dirty="0"/>
              <a:t>test </a:t>
            </a:r>
            <a:r>
              <a:rPr lang="it-IT" altLang="it-IT" sz="1800" b="1" dirty="0" smtClean="0"/>
              <a:t>result</a:t>
            </a:r>
            <a:endParaRPr lang="it-IT" altLang="it-IT" sz="1800" b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/>
              <a:t>………</a:t>
            </a:r>
            <a:r>
              <a:rPr lang="it-IT" altLang="it-IT" dirty="0" smtClean="0"/>
              <a:t> </a:t>
            </a:r>
            <a:endParaRPr lang="it-IT" altLang="it-IT" dirty="0"/>
          </a:p>
        </p:txBody>
      </p:sp>
      <p:sp>
        <p:nvSpPr>
          <p:cNvPr id="51" name="AutoShape 98"/>
          <p:cNvSpPr>
            <a:spLocks noChangeArrowheads="1"/>
          </p:cNvSpPr>
          <p:nvPr/>
        </p:nvSpPr>
        <p:spPr bwMode="auto">
          <a:xfrm>
            <a:off x="6283615" y="3864568"/>
            <a:ext cx="2102504" cy="1939332"/>
          </a:xfrm>
          <a:prstGeom prst="wedgeRectCallout">
            <a:avLst>
              <a:gd name="adj1" fmla="val -69371"/>
              <a:gd name="adj2" fmla="val -684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/>
              <a:t>Student tax code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/>
              <a:t>Event </a:t>
            </a:r>
            <a:r>
              <a:rPr lang="it-IT" altLang="it-IT" sz="1800" b="1" dirty="0" smtClean="0"/>
              <a:t>Date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/>
              <a:t>Reason for closing career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/>
              <a:t>……….</a:t>
            </a:r>
            <a:endParaRPr lang="it-IT" altLang="it-IT" sz="1800" b="1" dirty="0"/>
          </a:p>
          <a:p>
            <a:pPr algn="ctr" eaLnBrk="1" hangingPunct="1"/>
            <a:endParaRPr lang="it-IT" alt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928673" y="4534501"/>
            <a:ext cx="859637" cy="752392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2928673" y="2192048"/>
            <a:ext cx="859637" cy="2352935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endCxn id="36" idx="1"/>
          </p:cNvCxnSpPr>
          <p:nvPr/>
        </p:nvCxnSpPr>
        <p:spPr>
          <a:xfrm flipV="1">
            <a:off x="2928673" y="3021861"/>
            <a:ext cx="859637" cy="1512640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39" idx="1"/>
          </p:cNvCxnSpPr>
          <p:nvPr/>
        </p:nvCxnSpPr>
        <p:spPr>
          <a:xfrm flipV="1">
            <a:off x="2928673" y="3857532"/>
            <a:ext cx="879741" cy="687451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endCxn id="42" idx="1"/>
          </p:cNvCxnSpPr>
          <p:nvPr/>
        </p:nvCxnSpPr>
        <p:spPr>
          <a:xfrm>
            <a:off x="2928673" y="4544983"/>
            <a:ext cx="878525" cy="173991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4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patruno\Desktop\Q2014\Immagini\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7" y="246980"/>
            <a:ext cx="7474573" cy="58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2196" y="6435705"/>
            <a:ext cx="6525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0283" y="637414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03804" y="632421"/>
            <a:ext cx="58323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‘’The future belongs to those who prepare for it today’’</a:t>
            </a:r>
          </a:p>
          <a:p>
            <a:pPr algn="r"/>
            <a:r>
              <a:rPr lang="it-IT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Malcom X</a:t>
            </a:r>
            <a:endParaRPr lang="it-IT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30808" y="4470399"/>
            <a:ext cx="447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Thank You!</a:t>
            </a:r>
            <a:endParaRPr lang="it-IT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32038" y="1278752"/>
            <a:ext cx="6619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Authors:</a:t>
            </a:r>
          </a:p>
          <a:p>
            <a:r>
              <a:rPr lang="it-IT" sz="16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Giovanna </a:t>
            </a:r>
            <a:r>
              <a:rPr lang="it-IT" sz="1600" dirty="0">
                <a:solidFill>
                  <a:schemeClr val="bg1"/>
                </a:solidFill>
                <a:latin typeface="Britannic Bold" panose="020B0903060703020204" pitchFamily="34" charset="0"/>
              </a:rPr>
              <a:t>D’Angiolini, </a:t>
            </a:r>
            <a:r>
              <a:rPr lang="it-IT" sz="16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Edoardo </a:t>
            </a:r>
            <a:r>
              <a:rPr lang="it-IT" sz="1600" dirty="0">
                <a:solidFill>
                  <a:schemeClr val="bg1"/>
                </a:solidFill>
                <a:latin typeface="Britannic Bold" panose="020B0903060703020204" pitchFamily="34" charset="0"/>
              </a:rPr>
              <a:t>Patruno, </a:t>
            </a:r>
            <a:r>
              <a:rPr lang="it-IT" sz="16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Teresa </a:t>
            </a:r>
            <a:r>
              <a:rPr lang="it-IT" sz="1600" dirty="0">
                <a:solidFill>
                  <a:schemeClr val="bg1"/>
                </a:solidFill>
                <a:latin typeface="Britannic Bold" panose="020B0903060703020204" pitchFamily="34" charset="0"/>
              </a:rPr>
              <a:t>Saccoccio – Istituto Nazionale di Statistica (Italy)</a:t>
            </a:r>
          </a:p>
          <a:p>
            <a:r>
              <a:rPr lang="it-IT" sz="1600" dirty="0">
                <a:solidFill>
                  <a:schemeClr val="bg1"/>
                </a:solidFill>
                <a:latin typeface="Britannic Bold" panose="020B0903060703020204" pitchFamily="34" charset="0"/>
              </a:rPr>
              <a:t>Carmine De Rosa, Enrico Valente – Top-Network (Italy)</a:t>
            </a:r>
          </a:p>
        </p:txBody>
      </p:sp>
      <p:pic>
        <p:nvPicPr>
          <p:cNvPr id="3076" name="Picture 4" descr="C:\Users\epatruno\Desktop\Q2014\Immagini\INCHI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43" y="3408965"/>
            <a:ext cx="1747866" cy="176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2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7469" y="1998694"/>
            <a:ext cx="51228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structured </a:t>
            </a:r>
            <a:r>
              <a:rPr lang="en-US" dirty="0" smtClean="0"/>
              <a:t>DOCUMENTATION </a:t>
            </a:r>
            <a:r>
              <a:rPr lang="en-US" dirty="0"/>
              <a:t>of the main </a:t>
            </a:r>
            <a:r>
              <a:rPr lang="en-US" dirty="0" smtClean="0"/>
              <a:t>features and the information content </a:t>
            </a:r>
            <a:r>
              <a:rPr lang="en-US" dirty="0"/>
              <a:t>of the existing </a:t>
            </a:r>
            <a:r>
              <a:rPr lang="en-US" dirty="0" smtClean="0"/>
              <a:t>versions of administrative data sources </a:t>
            </a:r>
            <a:r>
              <a:rPr lang="it-IT" dirty="0" smtClean="0"/>
              <a:t>and administrative forms 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COMMUNICATIONS </a:t>
            </a:r>
            <a:r>
              <a:rPr lang="en-US" dirty="0"/>
              <a:t>(occasional or periodic</a:t>
            </a:r>
            <a:r>
              <a:rPr lang="en-US" dirty="0" smtClean="0"/>
              <a:t>) of </a:t>
            </a:r>
            <a:r>
              <a:rPr lang="en-US" dirty="0"/>
              <a:t>innovations </a:t>
            </a:r>
            <a:r>
              <a:rPr lang="en-US" dirty="0" smtClean="0"/>
              <a:t>which involve administrative data </a:t>
            </a:r>
            <a:r>
              <a:rPr lang="en-US" dirty="0"/>
              <a:t>sources and </a:t>
            </a:r>
            <a:r>
              <a:rPr lang="en-US" dirty="0" smtClean="0"/>
              <a:t>administrative forms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structured </a:t>
            </a:r>
            <a:r>
              <a:rPr lang="en-US" dirty="0" smtClean="0"/>
              <a:t>DOCUMENTATION of </a:t>
            </a:r>
            <a:r>
              <a:rPr lang="en-US" dirty="0"/>
              <a:t>the </a:t>
            </a:r>
            <a:r>
              <a:rPr lang="en-US" dirty="0" smtClean="0"/>
              <a:t>main </a:t>
            </a:r>
            <a:r>
              <a:rPr lang="en-US" dirty="0"/>
              <a:t>features </a:t>
            </a:r>
            <a:r>
              <a:rPr lang="en-US" dirty="0" smtClean="0"/>
              <a:t>and the information content </a:t>
            </a:r>
            <a:r>
              <a:rPr lang="en-US" dirty="0"/>
              <a:t>of the new </a:t>
            </a:r>
            <a:r>
              <a:rPr lang="en-US" dirty="0" smtClean="0"/>
              <a:t>designed versions </a:t>
            </a:r>
            <a:r>
              <a:rPr lang="en-US" dirty="0"/>
              <a:t>of administrative data sources and </a:t>
            </a:r>
            <a:r>
              <a:rPr lang="en-US" dirty="0" smtClean="0"/>
              <a:t>administrative forms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287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</a:t>
            </a:r>
            <a:r>
              <a:rPr lang="it-IT" sz="1000" baseline="0" dirty="0" smtClean="0">
                <a:solidFill>
                  <a:srgbClr val="7F7F7F"/>
                </a:solidFill>
              </a:rPr>
              <a:t> Edoardo Patruno – Vienna</a:t>
            </a:r>
            <a:r>
              <a:rPr lang="it-IT" sz="1000" dirty="0">
                <a:solidFill>
                  <a:srgbClr val="7F7F7F"/>
                </a:solidFill>
              </a:rPr>
              <a:t>, 2-5 June 2014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DARCAP features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7643" y="637414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29435" y="1231322"/>
            <a:ext cx="7149002" cy="5355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DARCAP </a:t>
            </a:r>
            <a:r>
              <a:rPr lang="it-IT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it-IT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Documenting Public Administration </a:t>
            </a:r>
            <a:r>
              <a:rPr lang="it-IT" alt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ARChives</a:t>
            </a:r>
            <a:r>
              <a:rPr lang="it-IT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alt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</a:t>
            </a:r>
            <a:r>
              <a:rPr lang="en-US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web-based system which manages:</a:t>
            </a:r>
            <a:r>
              <a:rPr lang="it-IT" alt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alt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61" y="2458765"/>
            <a:ext cx="2857500" cy="2857500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71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07" y="1920671"/>
            <a:ext cx="2934730" cy="29347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2196" y="6435705"/>
            <a:ext cx="6534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7977" y="593325"/>
            <a:ext cx="75384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404040"/>
                </a:solidFill>
              </a:rPr>
              <a:t>DARCAP SYSTEM COMPONENTS</a:t>
            </a:r>
            <a:endParaRPr lang="it-IT" sz="2400" b="1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1600" y="637414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8169" y="1359241"/>
            <a:ext cx="64514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DARCAP encompasses three main subsystems, namely: 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80593" y="2045184"/>
            <a:ext cx="3757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DARCAP- INNOVA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30529" y="4274117"/>
            <a:ext cx="567815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DARCAP-CONSULTAZIONE</a:t>
            </a:r>
            <a:endParaRPr lang="it-IT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962972" y="3099141"/>
            <a:ext cx="50457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DARCAP-DOCUMENTA</a:t>
            </a:r>
            <a:endParaRPr lang="it-IT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0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" y="1309815"/>
            <a:ext cx="7519219" cy="48122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2197" y="6435705"/>
            <a:ext cx="6715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8734" y="557782"/>
            <a:ext cx="75384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404040"/>
                </a:solidFill>
              </a:rPr>
              <a:t>DARCAP- INNOVA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9580" y="637414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05997" y="3520991"/>
            <a:ext cx="6854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DARCAP- </a:t>
            </a:r>
            <a:r>
              <a:rPr lang="en-US" dirty="0" smtClean="0">
                <a:solidFill>
                  <a:schemeClr val="bg1"/>
                </a:solidFill>
              </a:rPr>
              <a:t>INNOVA: the </a:t>
            </a:r>
            <a:r>
              <a:rPr lang="en-US" smtClean="0">
                <a:solidFill>
                  <a:schemeClr val="bg1"/>
                </a:solidFill>
              </a:rPr>
              <a:t>public administrations </a:t>
            </a:r>
            <a:r>
              <a:rPr lang="en-US" dirty="0" smtClean="0">
                <a:solidFill>
                  <a:schemeClr val="bg1"/>
                </a:solidFill>
              </a:rPr>
              <a:t>notify to ISTAT each </a:t>
            </a:r>
            <a:r>
              <a:rPr lang="en-US" dirty="0">
                <a:solidFill>
                  <a:schemeClr val="bg1"/>
                </a:solidFill>
              </a:rPr>
              <a:t>time they plan any change or innovation in their managed administrative data sources and administrative </a:t>
            </a:r>
            <a:r>
              <a:rPr lang="en-US" dirty="0" smtClean="0">
                <a:solidFill>
                  <a:schemeClr val="bg1"/>
                </a:solidFill>
              </a:rPr>
              <a:t>forms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the most important data sources, </a:t>
            </a:r>
            <a:r>
              <a:rPr lang="en-US" dirty="0" smtClean="0">
                <a:solidFill>
                  <a:schemeClr val="bg1"/>
                </a:solidFill>
              </a:rPr>
              <a:t>ISTAT can </a:t>
            </a:r>
            <a:r>
              <a:rPr lang="en-US" dirty="0">
                <a:solidFill>
                  <a:schemeClr val="bg1"/>
                </a:solidFill>
              </a:rPr>
              <a:t>give feedback and formulate recommendations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2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" y="1293341"/>
            <a:ext cx="4318888" cy="39894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2196" y="6435705"/>
            <a:ext cx="6608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7977" y="593325"/>
            <a:ext cx="75384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404040"/>
                </a:solidFill>
              </a:rPr>
              <a:t>DARCAP-DOCUMENTA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1600" y="6312594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830368" y="2133872"/>
            <a:ext cx="40253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DARCAP-DOCUMENTA provides ISTAT experts with functionalities for documenting the information content and the quality of the administrative data sources. </a:t>
            </a:r>
          </a:p>
          <a:p>
            <a:r>
              <a:rPr lang="en-US" dirty="0"/>
              <a:t>This </a:t>
            </a:r>
            <a:r>
              <a:rPr lang="en-US" dirty="0" smtClean="0"/>
              <a:t>is possible through the results of INVESTIGATIONS on administrative data sources and their related administrative forms.</a:t>
            </a:r>
          </a:p>
          <a:p>
            <a:endParaRPr lang="en-US" dirty="0" smtClean="0"/>
          </a:p>
          <a:p>
            <a:r>
              <a:rPr lang="en-US" dirty="0" smtClean="0"/>
              <a:t>An investigation is an analysis and documentation activity undertaken by ISTAT, in collaboration with the owner institution</a:t>
            </a:r>
            <a:endParaRPr lang="en-US" dirty="0"/>
          </a:p>
        </p:txBody>
      </p:sp>
      <p:pic>
        <p:nvPicPr>
          <p:cNvPr id="7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2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2196" y="6435705"/>
            <a:ext cx="6665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7977" y="577050"/>
            <a:ext cx="753846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404040"/>
                </a:solidFill>
              </a:rPr>
              <a:t>DARCAP- </a:t>
            </a:r>
            <a:r>
              <a:rPr lang="it-IT" sz="2400" b="1" dirty="0" smtClean="0">
                <a:solidFill>
                  <a:srgbClr val="404040"/>
                </a:solidFill>
              </a:rPr>
              <a:t>CONSULTAZIONE</a:t>
            </a:r>
            <a:endParaRPr lang="it-IT" sz="2400" b="1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352" y="6326966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56864" y="1761005"/>
            <a:ext cx="2772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DARCAP- CONSULTAZIONE</a:t>
            </a:r>
          </a:p>
          <a:p>
            <a:r>
              <a:rPr lang="en-US" dirty="0" smtClean="0"/>
              <a:t>provides </a:t>
            </a:r>
            <a:r>
              <a:rPr lang="en-US" dirty="0"/>
              <a:t>the statisticians with the collected </a:t>
            </a:r>
            <a:r>
              <a:rPr lang="en-US" dirty="0" smtClean="0"/>
              <a:t>information about </a:t>
            </a:r>
            <a:r>
              <a:rPr lang="en-US" dirty="0"/>
              <a:t>available administrative data sources and </a:t>
            </a:r>
            <a:r>
              <a:rPr lang="en-US" dirty="0" smtClean="0"/>
              <a:t>forms</a:t>
            </a:r>
            <a:r>
              <a:rPr lang="en-US" dirty="0"/>
              <a:t>, which </a:t>
            </a:r>
            <a:r>
              <a:rPr lang="en-US" dirty="0" smtClean="0"/>
              <a:t>includes </a:t>
            </a:r>
            <a:r>
              <a:rPr lang="en-US" dirty="0"/>
              <a:t>a specification of their information content and a </a:t>
            </a:r>
            <a:r>
              <a:rPr lang="en-US" dirty="0" smtClean="0"/>
              <a:t>first </a:t>
            </a:r>
            <a:r>
              <a:rPr lang="en-US" dirty="0"/>
              <a:t>evaluation of their quality</a:t>
            </a:r>
            <a:endParaRPr lang="it-IT" dirty="0"/>
          </a:p>
        </p:txBody>
      </p:sp>
      <p:pic>
        <p:nvPicPr>
          <p:cNvPr id="7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patruno\Desktop\Q2014\Immagini\3D-Slide-Man-Education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9" y="2025565"/>
            <a:ext cx="4333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00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patruno\Desktop\Q2014\Immagini\Sharing-3D-Designs-with-Authent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35" y="3819525"/>
            <a:ext cx="2867738" cy="21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patruno\Desktop\Q2014\Immagini\9160850948_06bd7aa2f7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7" y="1150122"/>
            <a:ext cx="1948077" cy="28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2196" y="6435705"/>
            <a:ext cx="6567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3571" y="569214"/>
            <a:ext cx="80911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04040"/>
                </a:solidFill>
              </a:rPr>
              <a:t>DARCAP-INNOVA and DARCAP-DOCUMENTA share</a:t>
            </a:r>
            <a:r>
              <a:rPr lang="en-US" sz="2400" b="1" dirty="0">
                <a:solidFill>
                  <a:srgbClr val="404040"/>
                </a:solidFill>
              </a:rPr>
              <a:t>:</a:t>
            </a:r>
            <a:endParaRPr lang="it-IT" sz="2400" b="1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7643" y="637414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3753676" y="1265988"/>
            <a:ext cx="488781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80000"/>
              </a:lnSpc>
              <a:buFont typeface="+mj-lt"/>
              <a:buAutoNum type="arabicPeriod"/>
            </a:pPr>
            <a:r>
              <a:rPr lang="en-US" altLang="it-IT" dirty="0" smtClean="0"/>
              <a:t>A </a:t>
            </a:r>
            <a:r>
              <a:rPr lang="en-US" altLang="it-IT" dirty="0" smtClean="0">
                <a:solidFill>
                  <a:srgbClr val="FF0000"/>
                </a:solidFill>
              </a:rPr>
              <a:t>REGISTER</a:t>
            </a:r>
            <a:r>
              <a:rPr lang="en-US" altLang="it-IT" dirty="0" smtClean="0"/>
              <a:t> of </a:t>
            </a:r>
            <a:r>
              <a:rPr lang="en-US" altLang="it-IT" dirty="0" smtClean="0">
                <a:solidFill>
                  <a:srgbClr val="FF0000"/>
                </a:solidFill>
              </a:rPr>
              <a:t>administrative data sources</a:t>
            </a:r>
            <a:r>
              <a:rPr lang="en-US" altLang="it-IT" dirty="0" smtClean="0"/>
              <a:t> and </a:t>
            </a:r>
            <a:r>
              <a:rPr lang="en-US" altLang="it-IT" dirty="0" smtClean="0">
                <a:solidFill>
                  <a:srgbClr val="FF0000"/>
                </a:solidFill>
              </a:rPr>
              <a:t>administrative forms</a:t>
            </a:r>
          </a:p>
          <a:p>
            <a:pPr lvl="1">
              <a:lnSpc>
                <a:spcPct val="80000"/>
              </a:lnSpc>
            </a:pPr>
            <a:endParaRPr lang="en-US" altLang="it-IT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it-IT" dirty="0"/>
              <a:t>Here are </a:t>
            </a:r>
            <a:r>
              <a:rPr lang="en-US" altLang="it-IT" dirty="0" smtClean="0"/>
              <a:t>managed the </a:t>
            </a:r>
            <a:r>
              <a:rPr lang="en-US" altLang="it-IT" dirty="0"/>
              <a:t>different </a:t>
            </a:r>
            <a:r>
              <a:rPr lang="en-US" altLang="it-IT" dirty="0" smtClean="0"/>
              <a:t>versions of existing administrative data </a:t>
            </a:r>
            <a:r>
              <a:rPr lang="en-US" altLang="it-IT" dirty="0"/>
              <a:t>sources (with their feed and diffusion datasets) and </a:t>
            </a:r>
            <a:r>
              <a:rPr lang="en-US" altLang="it-IT" dirty="0" smtClean="0"/>
              <a:t>administrative forms and </a:t>
            </a:r>
            <a:r>
              <a:rPr lang="en-US" altLang="it-IT" dirty="0"/>
              <a:t>are </a:t>
            </a:r>
            <a:r>
              <a:rPr lang="en-US" altLang="it-IT" dirty="0" smtClean="0"/>
              <a:t>listed the </a:t>
            </a:r>
            <a:r>
              <a:rPr lang="en-US" altLang="it-IT" dirty="0"/>
              <a:t>designed </a:t>
            </a:r>
            <a:r>
              <a:rPr lang="en-US" altLang="it-IT" dirty="0" smtClean="0"/>
              <a:t>versions of administrative </a:t>
            </a:r>
            <a:r>
              <a:rPr lang="en-US" altLang="it-IT" dirty="0"/>
              <a:t>data sources and </a:t>
            </a:r>
            <a:r>
              <a:rPr lang="en-US" altLang="it-IT" dirty="0" smtClean="0"/>
              <a:t>forms </a:t>
            </a:r>
            <a:endParaRPr lang="it-IT" altLang="it-IT" dirty="0"/>
          </a:p>
        </p:txBody>
      </p:sp>
      <p:sp>
        <p:nvSpPr>
          <p:cNvPr id="5" name="Rettangolo 4"/>
          <p:cNvSpPr/>
          <p:nvPr/>
        </p:nvSpPr>
        <p:spPr>
          <a:xfrm>
            <a:off x="648239" y="3700531"/>
            <a:ext cx="5686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repository of </a:t>
            </a:r>
            <a:r>
              <a:rPr lang="en-US" dirty="0" smtClean="0">
                <a:solidFill>
                  <a:srgbClr val="FF0000"/>
                </a:solidFill>
              </a:rPr>
              <a:t>STRUCTURED DOCUMENTATION about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information </a:t>
            </a:r>
            <a:r>
              <a:rPr lang="en-US" dirty="0">
                <a:solidFill>
                  <a:srgbClr val="FF0000"/>
                </a:solidFill>
              </a:rPr>
              <a:t>content </a:t>
            </a:r>
            <a:r>
              <a:rPr lang="en-US" dirty="0" smtClean="0">
                <a:solidFill>
                  <a:srgbClr val="FF0000"/>
                </a:solidFill>
              </a:rPr>
              <a:t>of administrative </a:t>
            </a:r>
            <a:r>
              <a:rPr lang="en-US" dirty="0">
                <a:solidFill>
                  <a:srgbClr val="FF0000"/>
                </a:solidFill>
              </a:rPr>
              <a:t>data sources and </a:t>
            </a:r>
            <a:r>
              <a:rPr lang="en-US" dirty="0" smtClean="0">
                <a:solidFill>
                  <a:srgbClr val="FF0000"/>
                </a:solidFill>
              </a:rPr>
              <a:t>administrative forms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 </a:t>
            </a:r>
            <a:r>
              <a:rPr lang="en-US" dirty="0" smtClean="0"/>
              <a:t>is </a:t>
            </a:r>
            <a:r>
              <a:rPr lang="en-US" dirty="0"/>
              <a:t>managed the </a:t>
            </a:r>
            <a:r>
              <a:rPr lang="en-US" dirty="0" smtClean="0"/>
              <a:t>documentation </a:t>
            </a:r>
            <a:r>
              <a:rPr lang="en-US" dirty="0"/>
              <a:t>of the </a:t>
            </a:r>
            <a:r>
              <a:rPr lang="en-US" dirty="0" smtClean="0"/>
              <a:t>information content for each version of administrative </a:t>
            </a:r>
            <a:r>
              <a:rPr lang="en-US" dirty="0"/>
              <a:t>data </a:t>
            </a:r>
            <a:r>
              <a:rPr lang="en-US" dirty="0" smtClean="0"/>
              <a:t>sources or forms</a:t>
            </a:r>
            <a:endParaRPr lang="it-IT" dirty="0"/>
          </a:p>
        </p:txBody>
      </p:sp>
      <p:pic>
        <p:nvPicPr>
          <p:cNvPr id="9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9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rrotonda angolo diagonale rettangolo 51"/>
          <p:cNvSpPr/>
          <p:nvPr/>
        </p:nvSpPr>
        <p:spPr>
          <a:xfrm>
            <a:off x="6425513" y="3822357"/>
            <a:ext cx="2372497" cy="1606378"/>
          </a:xfrm>
          <a:prstGeom prst="round2Diag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43" name="Arrotonda angolo diagonale rettangolo 1042"/>
          <p:cNvSpPr/>
          <p:nvPr/>
        </p:nvSpPr>
        <p:spPr>
          <a:xfrm>
            <a:off x="6425514" y="1729946"/>
            <a:ext cx="2372497" cy="1606378"/>
          </a:xfrm>
          <a:prstGeom prst="round2Diag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Arrotonda angolo diagonale rettangolo 14"/>
          <p:cNvSpPr/>
          <p:nvPr/>
        </p:nvSpPr>
        <p:spPr>
          <a:xfrm>
            <a:off x="537679" y="1861751"/>
            <a:ext cx="5467705" cy="4108578"/>
          </a:xfrm>
          <a:prstGeom prst="round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6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1600" y="6339661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738550" y="986474"/>
            <a:ext cx="77340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INVESTIGATION</a:t>
            </a:r>
            <a:r>
              <a:rPr lang="en-US" b="1" dirty="0"/>
              <a:t> activities and documentation </a:t>
            </a:r>
            <a:endParaRPr lang="en-US" b="1" dirty="0" smtClean="0"/>
          </a:p>
          <a:p>
            <a:r>
              <a:rPr lang="en-US" b="1" dirty="0" smtClean="0"/>
              <a:t>of </a:t>
            </a:r>
            <a:r>
              <a:rPr lang="en-US" b="1" dirty="0"/>
              <a:t>the </a:t>
            </a:r>
            <a:r>
              <a:rPr lang="en-US" b="1" dirty="0" smtClean="0"/>
              <a:t>existing administrative data sources </a:t>
            </a:r>
            <a:r>
              <a:rPr lang="en-US" b="1" dirty="0"/>
              <a:t>and </a:t>
            </a:r>
            <a:r>
              <a:rPr lang="en-US" b="1" dirty="0" smtClean="0"/>
              <a:t>administrative forms</a:t>
            </a:r>
            <a:endParaRPr lang="it-IT" b="1" dirty="0"/>
          </a:p>
        </p:txBody>
      </p:sp>
      <p:sp>
        <p:nvSpPr>
          <p:cNvPr id="16" name="Rettangolo 15"/>
          <p:cNvSpPr/>
          <p:nvPr/>
        </p:nvSpPr>
        <p:spPr>
          <a:xfrm>
            <a:off x="787977" y="479152"/>
            <a:ext cx="273235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DARCAP-DOCUMENTA</a:t>
            </a:r>
          </a:p>
        </p:txBody>
      </p:sp>
      <p:sp>
        <p:nvSpPr>
          <p:cNvPr id="18" name="Cilindro 17"/>
          <p:cNvSpPr/>
          <p:nvPr/>
        </p:nvSpPr>
        <p:spPr>
          <a:xfrm>
            <a:off x="873211" y="2627686"/>
            <a:ext cx="1878228" cy="284161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873212" y="3099281"/>
            <a:ext cx="1878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Repository of </a:t>
            </a:r>
            <a:r>
              <a:rPr lang="en-US" sz="1400" dirty="0" smtClean="0"/>
              <a:t>information concerning the administrative data source’s quality collected </a:t>
            </a:r>
            <a:r>
              <a:rPr lang="en-US" sz="1400" dirty="0"/>
              <a:t>trough a dedicated </a:t>
            </a:r>
            <a:r>
              <a:rPr lang="en-US" sz="1400" dirty="0">
                <a:solidFill>
                  <a:srgbClr val="FF0000"/>
                </a:solidFill>
              </a:rPr>
              <a:t>QUESTIONNAIRE</a:t>
            </a:r>
          </a:p>
          <a:p>
            <a:r>
              <a:rPr lang="en-US" sz="1400" dirty="0" smtClean="0"/>
              <a:t>during the </a:t>
            </a:r>
            <a:r>
              <a:rPr lang="en-US" sz="1400" dirty="0" smtClean="0">
                <a:solidFill>
                  <a:srgbClr val="FF0000"/>
                </a:solidFill>
              </a:rPr>
              <a:t>INVESTIGATIONS</a:t>
            </a:r>
          </a:p>
        </p:txBody>
      </p:sp>
      <p:sp>
        <p:nvSpPr>
          <p:cNvPr id="20" name="Cilindro 19"/>
          <p:cNvSpPr/>
          <p:nvPr/>
        </p:nvSpPr>
        <p:spPr>
          <a:xfrm>
            <a:off x="3130379" y="2115750"/>
            <a:ext cx="2376616" cy="112172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ilindro 21"/>
          <p:cNvSpPr/>
          <p:nvPr/>
        </p:nvSpPr>
        <p:spPr>
          <a:xfrm>
            <a:off x="3271531" y="3822357"/>
            <a:ext cx="2321959" cy="2034746"/>
          </a:xfrm>
          <a:prstGeom prst="can">
            <a:avLst>
              <a:gd name="adj" fmla="val 160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130378" y="2443196"/>
            <a:ext cx="2660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REGISTER </a:t>
            </a:r>
            <a:r>
              <a:rPr lang="en-US" sz="1400" dirty="0" smtClean="0">
                <a:solidFill>
                  <a:srgbClr val="FF0000"/>
                </a:solidFill>
              </a:rPr>
              <a:t>of administrative data sources </a:t>
            </a:r>
            <a:r>
              <a:rPr lang="en-US" sz="1400" dirty="0">
                <a:solidFill>
                  <a:srgbClr val="FF0000"/>
                </a:solidFill>
              </a:rPr>
              <a:t>and forms</a:t>
            </a:r>
          </a:p>
          <a:p>
            <a:r>
              <a:rPr lang="en-US" sz="1400" dirty="0" smtClean="0"/>
              <a:t>(EXISTING or DESIGNED)</a:t>
            </a:r>
            <a:endParaRPr lang="it-IT" sz="1400" dirty="0"/>
          </a:p>
        </p:txBody>
      </p:sp>
      <p:sp>
        <p:nvSpPr>
          <p:cNvPr id="25" name="Rettangolo 24"/>
          <p:cNvSpPr/>
          <p:nvPr/>
        </p:nvSpPr>
        <p:spPr>
          <a:xfrm>
            <a:off x="3271611" y="4170472"/>
            <a:ext cx="24548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Repository </a:t>
            </a:r>
            <a:r>
              <a:rPr lang="en-US" sz="1400" dirty="0">
                <a:solidFill>
                  <a:srgbClr val="FF0000"/>
                </a:solidFill>
              </a:rPr>
              <a:t>of STRUCTURED DOCUMENTATION </a:t>
            </a:r>
            <a:r>
              <a:rPr lang="en-US" sz="1400" dirty="0" smtClean="0">
                <a:solidFill>
                  <a:srgbClr val="FF0000"/>
                </a:solidFill>
              </a:rPr>
              <a:t>about </a:t>
            </a:r>
            <a:r>
              <a:rPr lang="en-US" sz="1400" dirty="0">
                <a:solidFill>
                  <a:srgbClr val="FF0000"/>
                </a:solidFill>
              </a:rPr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information content of </a:t>
            </a:r>
            <a:r>
              <a:rPr lang="en-US" sz="1400" dirty="0">
                <a:solidFill>
                  <a:srgbClr val="FF0000"/>
                </a:solidFill>
              </a:rPr>
              <a:t>the </a:t>
            </a:r>
            <a:r>
              <a:rPr lang="en-US" sz="1400" dirty="0" smtClean="0">
                <a:solidFill>
                  <a:srgbClr val="FF0000"/>
                </a:solidFill>
              </a:rPr>
              <a:t>administrative </a:t>
            </a:r>
            <a:r>
              <a:rPr lang="en-US" sz="1400" dirty="0">
                <a:solidFill>
                  <a:srgbClr val="FF0000"/>
                </a:solidFill>
              </a:rPr>
              <a:t>data sources and forms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(</a:t>
            </a:r>
            <a:r>
              <a:rPr lang="en-US" sz="1400" dirty="0"/>
              <a:t>EXISTING </a:t>
            </a:r>
            <a:r>
              <a:rPr lang="en-US" sz="1400" dirty="0" smtClean="0"/>
              <a:t>or DESIGNED)</a:t>
            </a:r>
            <a:endParaRPr lang="it-IT" sz="1400" dirty="0"/>
          </a:p>
        </p:txBody>
      </p:sp>
      <p:sp>
        <p:nvSpPr>
          <p:cNvPr id="26" name="Rettangolo 25"/>
          <p:cNvSpPr/>
          <p:nvPr/>
        </p:nvSpPr>
        <p:spPr>
          <a:xfrm>
            <a:off x="6425841" y="1840637"/>
            <a:ext cx="2438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ISTAT documents the results of </a:t>
            </a:r>
            <a:r>
              <a:rPr lang="en-US" sz="1400" dirty="0" smtClean="0"/>
              <a:t>INVESTIGATIONS</a:t>
            </a:r>
            <a:endParaRPr lang="en-US" sz="1400" dirty="0"/>
          </a:p>
          <a:p>
            <a:r>
              <a:rPr lang="en-US" sz="1400" dirty="0" smtClean="0"/>
              <a:t>on </a:t>
            </a:r>
            <a:r>
              <a:rPr lang="en-US" sz="1400" dirty="0"/>
              <a:t>the existing administrative data </a:t>
            </a:r>
            <a:r>
              <a:rPr lang="en-US" sz="1400" dirty="0" smtClean="0"/>
              <a:t>sources’ versions </a:t>
            </a:r>
            <a:r>
              <a:rPr lang="en-US" sz="1400" dirty="0"/>
              <a:t>and </a:t>
            </a:r>
            <a:r>
              <a:rPr lang="en-US" sz="1400" dirty="0" smtClean="0"/>
              <a:t>their related forms’ versions</a:t>
            </a:r>
            <a:endParaRPr lang="en-US" sz="1400" dirty="0"/>
          </a:p>
        </p:txBody>
      </p:sp>
      <p:sp>
        <p:nvSpPr>
          <p:cNvPr id="28" name="Rettangolo 27"/>
          <p:cNvSpPr/>
          <p:nvPr/>
        </p:nvSpPr>
        <p:spPr>
          <a:xfrm>
            <a:off x="6614984" y="3933048"/>
            <a:ext cx="1857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ISTAT documents the </a:t>
            </a:r>
            <a:r>
              <a:rPr lang="en-US" sz="1400" dirty="0"/>
              <a:t>existing administrative data sources’ versions and </a:t>
            </a:r>
            <a:r>
              <a:rPr lang="en-US" sz="1400" dirty="0" smtClean="0"/>
              <a:t>administrative forms</a:t>
            </a:r>
            <a:r>
              <a:rPr lang="en-US" sz="1400" dirty="0"/>
              <a:t>’ </a:t>
            </a:r>
            <a:r>
              <a:rPr lang="en-US" sz="1400" dirty="0" smtClean="0"/>
              <a:t>versions</a:t>
            </a:r>
            <a:endParaRPr lang="en-US" sz="1400" dirty="0"/>
          </a:p>
        </p:txBody>
      </p:sp>
      <p:cxnSp>
        <p:nvCxnSpPr>
          <p:cNvPr id="30" name="Connettore 2 29"/>
          <p:cNvCxnSpPr/>
          <p:nvPr/>
        </p:nvCxnSpPr>
        <p:spPr>
          <a:xfrm flipH="1" flipV="1">
            <a:off x="5506994" y="2443197"/>
            <a:ext cx="918520" cy="547138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4" name="Connettore 2 1023"/>
          <p:cNvCxnSpPr/>
          <p:nvPr/>
        </p:nvCxnSpPr>
        <p:spPr>
          <a:xfrm flipH="1">
            <a:off x="2751439" y="2990335"/>
            <a:ext cx="3674075" cy="1046206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Connettore 2 1026"/>
          <p:cNvCxnSpPr/>
          <p:nvPr/>
        </p:nvCxnSpPr>
        <p:spPr>
          <a:xfrm flipH="1">
            <a:off x="5593490" y="2990335"/>
            <a:ext cx="832024" cy="1248806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Connettore 2 1030"/>
          <p:cNvCxnSpPr>
            <a:stCxn id="52" idx="2"/>
          </p:cNvCxnSpPr>
          <p:nvPr/>
        </p:nvCxnSpPr>
        <p:spPr>
          <a:xfrm flipH="1" flipV="1">
            <a:off x="5506993" y="2771963"/>
            <a:ext cx="918520" cy="1853583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Connettore 2 1032"/>
          <p:cNvCxnSpPr>
            <a:stCxn id="52" idx="2"/>
            <a:endCxn id="22" idx="4"/>
          </p:cNvCxnSpPr>
          <p:nvPr/>
        </p:nvCxnSpPr>
        <p:spPr>
          <a:xfrm flipH="1">
            <a:off x="5593490" y="4625546"/>
            <a:ext cx="832023" cy="214184"/>
          </a:xfrm>
          <a:prstGeom prst="straightConnector1">
            <a:avLst/>
          </a:prstGeom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60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043" grpId="0" animBg="1"/>
      <p:bldP spid="18" grpId="0" animBg="1"/>
      <p:bldP spid="19" grpId="0"/>
      <p:bldP spid="20" grpId="0" animBg="1"/>
      <p:bldP spid="22" grpId="0" animBg="1"/>
      <p:bldP spid="21" grpId="0"/>
      <p:bldP spid="25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tonda angolo diagonale rettangolo 16"/>
          <p:cNvSpPr/>
          <p:nvPr/>
        </p:nvSpPr>
        <p:spPr>
          <a:xfrm>
            <a:off x="1253120" y="1601612"/>
            <a:ext cx="6298772" cy="4477911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66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DARCAP (Documenting Public Administration Archives), Edoardo Patruno – Vienna, 2-5 June 2014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7643" y="6354033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784733" y="886702"/>
            <a:ext cx="750270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COMMUNICATION </a:t>
            </a:r>
            <a:r>
              <a:rPr lang="en-US" b="1" dirty="0" smtClean="0"/>
              <a:t>OF </a:t>
            </a:r>
            <a:r>
              <a:rPr lang="en-US" b="1" dirty="0"/>
              <a:t>INNOVATIONS </a:t>
            </a:r>
            <a:r>
              <a:rPr lang="en-US" b="1" dirty="0" smtClean="0"/>
              <a:t>involving administrative </a:t>
            </a:r>
            <a:r>
              <a:rPr lang="en-US" b="1" dirty="0"/>
              <a:t>data sources and </a:t>
            </a:r>
            <a:r>
              <a:rPr lang="en-US" b="1" dirty="0" smtClean="0"/>
              <a:t>administrative forms</a:t>
            </a:r>
            <a:endParaRPr lang="en-US" b="1" dirty="0"/>
          </a:p>
        </p:txBody>
      </p:sp>
      <p:sp>
        <p:nvSpPr>
          <p:cNvPr id="20" name="Cilindro 19"/>
          <p:cNvSpPr/>
          <p:nvPr/>
        </p:nvSpPr>
        <p:spPr>
          <a:xfrm>
            <a:off x="1894567" y="2087826"/>
            <a:ext cx="1804087" cy="135462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Cilindro 21"/>
          <p:cNvSpPr/>
          <p:nvPr/>
        </p:nvSpPr>
        <p:spPr>
          <a:xfrm>
            <a:off x="1580407" y="3656544"/>
            <a:ext cx="2432405" cy="2129975"/>
          </a:xfrm>
          <a:prstGeom prst="can">
            <a:avLst>
              <a:gd name="adj" fmla="val 176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rgbClr val="FF0000"/>
                </a:solidFill>
              </a:rPr>
              <a:t>Repository of STRUCTURED DOCUMENTATION </a:t>
            </a:r>
            <a:r>
              <a:rPr lang="en-US" sz="1400" dirty="0" smtClean="0">
                <a:solidFill>
                  <a:srgbClr val="FF0000"/>
                </a:solidFill>
              </a:rPr>
              <a:t>about </a:t>
            </a:r>
            <a:r>
              <a:rPr lang="en-US" sz="1400" dirty="0">
                <a:solidFill>
                  <a:srgbClr val="FF0000"/>
                </a:solidFill>
              </a:rPr>
              <a:t>the information content of the administrative data sources and forms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(EXISTING or DESIGNED)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3" name="Cilindro 22"/>
          <p:cNvSpPr/>
          <p:nvPr/>
        </p:nvSpPr>
        <p:spPr>
          <a:xfrm>
            <a:off x="4194806" y="1783714"/>
            <a:ext cx="3258683" cy="103190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ilindro 23"/>
          <p:cNvSpPr/>
          <p:nvPr/>
        </p:nvSpPr>
        <p:spPr>
          <a:xfrm>
            <a:off x="4536845" y="4435738"/>
            <a:ext cx="2685535" cy="109184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400" dirty="0">
                <a:solidFill>
                  <a:srgbClr val="FF0000"/>
                </a:solidFill>
              </a:rPr>
              <a:t>REGISTER </a:t>
            </a:r>
            <a:r>
              <a:rPr lang="en-US" sz="1400" dirty="0">
                <a:solidFill>
                  <a:srgbClr val="FF0000"/>
                </a:solidFill>
              </a:rPr>
              <a:t>of administrative data sources and forms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(EXISTING or DESIGNED)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84733" y="433501"/>
            <a:ext cx="212962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DARCAP-INNOVA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194807" y="2076022"/>
            <a:ext cx="3258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register of INNOVATION PROJECTS </a:t>
            </a:r>
            <a:r>
              <a:rPr lang="it-IT" sz="1400" dirty="0" smtClean="0"/>
              <a:t>involving administrative data sources and administrative forms. </a:t>
            </a:r>
            <a:endParaRPr lang="it-IT" sz="1400" dirty="0"/>
          </a:p>
        </p:txBody>
      </p:sp>
      <p:sp>
        <p:nvSpPr>
          <p:cNvPr id="28" name="Rettangolo 27"/>
          <p:cNvSpPr/>
          <p:nvPr/>
        </p:nvSpPr>
        <p:spPr>
          <a:xfrm>
            <a:off x="2011328" y="2445354"/>
            <a:ext cx="1857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Repository of documents </a:t>
            </a:r>
            <a:r>
              <a:rPr lang="en-US" sz="1400" dirty="0" smtClean="0"/>
              <a:t>concerning </a:t>
            </a:r>
            <a:r>
              <a:rPr lang="en-US" sz="1400" dirty="0"/>
              <a:t>the innovations</a:t>
            </a:r>
            <a:endParaRPr lang="it-IT" sz="1400" dirty="0"/>
          </a:p>
        </p:txBody>
      </p:sp>
      <p:sp>
        <p:nvSpPr>
          <p:cNvPr id="19" name="Cilindro 18"/>
          <p:cNvSpPr/>
          <p:nvPr/>
        </p:nvSpPr>
        <p:spPr>
          <a:xfrm>
            <a:off x="4536845" y="3140593"/>
            <a:ext cx="2685535" cy="103190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36845" y="3433832"/>
            <a:ext cx="2724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Documentation </a:t>
            </a:r>
            <a:r>
              <a:rPr lang="en-US" sz="1400" dirty="0"/>
              <a:t>of the </a:t>
            </a:r>
            <a:r>
              <a:rPr lang="en-US" sz="1400" dirty="0" smtClean="0"/>
              <a:t>technical </a:t>
            </a:r>
            <a:r>
              <a:rPr lang="en-US" sz="1400" dirty="0"/>
              <a:t>statistical </a:t>
            </a:r>
            <a:r>
              <a:rPr lang="en-US" sz="1400" dirty="0" smtClean="0"/>
              <a:t>evaluations and released recommendations</a:t>
            </a:r>
            <a:endParaRPr lang="it-IT" sz="1400" dirty="0"/>
          </a:p>
        </p:txBody>
      </p:sp>
      <p:pic>
        <p:nvPicPr>
          <p:cNvPr id="18" name="Picture 3" descr="D:\Documenti Edoardo\DARCAP\Progettazione WEB\Loghi\LOGO_sol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" y="28293"/>
            <a:ext cx="636014" cy="5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96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6" grpId="0"/>
      <p:bldP spid="28" grpId="0"/>
      <p:bldP spid="19" grpId="0" animBg="1"/>
      <p:bldP spid="7" grpId="0"/>
    </p:bld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913</Words>
  <Application>Microsoft Office PowerPoint</Application>
  <PresentationFormat>Presentazione su schermo (4:3)</PresentationFormat>
  <Paragraphs>131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Edoardo EP. Patruno</cp:lastModifiedBy>
  <cp:revision>136</cp:revision>
  <cp:lastPrinted>2014-05-30T08:27:34Z</cp:lastPrinted>
  <dcterms:created xsi:type="dcterms:W3CDTF">2012-12-11T11:00:35Z</dcterms:created>
  <dcterms:modified xsi:type="dcterms:W3CDTF">2014-05-30T10:59:03Z</dcterms:modified>
</cp:coreProperties>
</file>