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3" r:id="rId4"/>
    <p:sldId id="284" r:id="rId5"/>
    <p:sldId id="285" r:id="rId6"/>
    <p:sldId id="287" r:id="rId7"/>
    <p:sldId id="289" r:id="rId8"/>
    <p:sldId id="286" r:id="rId9"/>
    <p:sldId id="290" r:id="rId10"/>
    <p:sldId id="294" r:id="rId11"/>
    <p:sldId id="293" r:id="rId12"/>
    <p:sldId id="295" r:id="rId13"/>
    <p:sldId id="296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 snapToGrid="0" snapToObjects="1" showGuides="1">
      <p:cViewPr>
        <p:scale>
          <a:sx n="70" d="100"/>
          <a:sy n="70" d="100"/>
        </p:scale>
        <p:origin x="-1164" y="-780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2E305-44EE-4399-B244-A9DC303B7209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7C816-57AD-4AFC-ABA1-6CCCD5943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55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7C816-57AD-4AFC-ABA1-6CCCD594321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37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805A9-93E9-4C6E-B95B-9F59F155E1DE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82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7C816-57AD-4AFC-ABA1-6CCCD594321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50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19/05/2014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958" y="1626695"/>
            <a:ext cx="755173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/>
              <a:t>Istat’s</a:t>
            </a:r>
            <a:r>
              <a:rPr lang="en-US" sz="2800" b="1" i="1" dirty="0"/>
              <a:t> new strategy and tools for enhancing statistical utilization of the available administrative databases</a:t>
            </a:r>
            <a:endParaRPr lang="it-IT" sz="2800" dirty="0"/>
          </a:p>
          <a:p>
            <a:endParaRPr lang="it-IT" sz="2800" dirty="0" smtClean="0">
              <a:solidFill>
                <a:srgbClr val="505150"/>
              </a:solidFill>
            </a:endParaRPr>
          </a:p>
          <a:p>
            <a:r>
              <a:rPr lang="it-IT" sz="2200" dirty="0" smtClean="0">
                <a:solidFill>
                  <a:srgbClr val="505150"/>
                </a:solidFill>
              </a:rPr>
              <a:t>Giovanna D’Angiolini</a:t>
            </a:r>
          </a:p>
          <a:p>
            <a:r>
              <a:rPr lang="it-IT" sz="2200" dirty="0" smtClean="0">
                <a:solidFill>
                  <a:srgbClr val="505150"/>
                </a:solidFill>
              </a:rPr>
              <a:t>Pierina De Salvo</a:t>
            </a:r>
          </a:p>
          <a:p>
            <a:r>
              <a:rPr lang="it-IT" sz="2200" dirty="0" smtClean="0">
                <a:solidFill>
                  <a:srgbClr val="505150"/>
                </a:solidFill>
              </a:rPr>
              <a:t>Andrea </a:t>
            </a:r>
            <a:r>
              <a:rPr lang="it-IT" sz="2200" dirty="0" err="1" smtClean="0">
                <a:solidFill>
                  <a:srgbClr val="505150"/>
                </a:solidFill>
              </a:rPr>
              <a:t>Passacantilli</a:t>
            </a:r>
            <a:endParaRPr lang="it-IT" sz="2200" dirty="0" smtClean="0">
              <a:solidFill>
                <a:srgbClr val="505150"/>
              </a:solidFill>
            </a:endParaRPr>
          </a:p>
          <a:p>
            <a:endParaRPr lang="it-IT" sz="2200" dirty="0">
              <a:solidFill>
                <a:srgbClr val="505150"/>
              </a:solidFill>
            </a:endParaRPr>
          </a:p>
          <a:p>
            <a:r>
              <a:rPr lang="it-IT" dirty="0" smtClean="0">
                <a:solidFill>
                  <a:srgbClr val="505150"/>
                </a:solidFill>
              </a:rPr>
              <a:t>Speaker: Andrea </a:t>
            </a:r>
            <a:r>
              <a:rPr lang="it-IT" dirty="0" err="1" smtClean="0">
                <a:solidFill>
                  <a:srgbClr val="505150"/>
                </a:solidFill>
              </a:rPr>
              <a:t>Passacantilli</a:t>
            </a:r>
            <a:endParaRPr lang="it-IT" dirty="0" smtClean="0">
              <a:solidFill>
                <a:srgbClr val="505150"/>
              </a:solidFill>
            </a:endParaRPr>
          </a:p>
          <a:p>
            <a:endParaRPr lang="it-IT" sz="1000" dirty="0">
              <a:solidFill>
                <a:srgbClr val="505150"/>
              </a:solidFill>
            </a:endParaRPr>
          </a:p>
          <a:p>
            <a:r>
              <a:rPr lang="it-IT" sz="1400" dirty="0" smtClean="0">
                <a:solidFill>
                  <a:srgbClr val="505150"/>
                </a:solidFill>
              </a:rPr>
              <a:t>Q2014 - Vienna, 2-5 </a:t>
            </a:r>
            <a:r>
              <a:rPr lang="it-IT" sz="1400" dirty="0" err="1" smtClean="0">
                <a:solidFill>
                  <a:srgbClr val="505150"/>
                </a:solidFill>
              </a:rPr>
              <a:t>June</a:t>
            </a:r>
            <a:r>
              <a:rPr lang="it-IT" sz="1400" dirty="0" smtClean="0">
                <a:solidFill>
                  <a:srgbClr val="505150"/>
                </a:solidFill>
              </a:rPr>
              <a:t> 2014</a:t>
            </a:r>
            <a:endParaRPr lang="it-IT" sz="1400" dirty="0">
              <a:solidFill>
                <a:srgbClr val="5051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err="1" smtClean="0"/>
              <a:t>Italian</a:t>
            </a:r>
            <a:r>
              <a:rPr lang="it-IT" sz="1000" i="1" dirty="0" smtClean="0"/>
              <a:t> National </a:t>
            </a:r>
            <a:r>
              <a:rPr lang="it-IT" sz="1000" i="1" dirty="0" err="1" smtClean="0"/>
              <a:t>Institute</a:t>
            </a:r>
            <a:r>
              <a:rPr lang="it-IT" sz="1000" i="1" dirty="0" smtClean="0"/>
              <a:t> of </a:t>
            </a:r>
            <a:r>
              <a:rPr lang="it-IT" sz="1000" i="1" dirty="0" err="1" smtClean="0"/>
              <a:t>Statistics</a:t>
            </a:r>
            <a:r>
              <a:rPr lang="it-IT" sz="1000" i="1" dirty="0" smtClean="0"/>
              <a:t>- Vienna, 2-5 </a:t>
            </a:r>
            <a:r>
              <a:rPr lang="it-IT" sz="1000" i="1" dirty="0" err="1" smtClean="0"/>
              <a:t>June</a:t>
            </a:r>
            <a:r>
              <a:rPr lang="it-IT" sz="1000" i="1" dirty="0" smtClean="0"/>
              <a:t> 2014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4492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b="1" i="1" dirty="0" smtClean="0"/>
              <a:t>Quantitative </a:t>
            </a:r>
            <a:r>
              <a:rPr lang="it-IT" sz="3800" b="1" i="1" dirty="0" err="1" smtClean="0"/>
              <a:t>indicators</a:t>
            </a:r>
            <a:r>
              <a:rPr lang="it-IT" sz="3800" b="1" i="1" dirty="0" smtClean="0"/>
              <a:t> and </a:t>
            </a:r>
            <a:r>
              <a:rPr lang="it-IT" sz="3800" b="1" i="1" dirty="0" err="1" smtClean="0"/>
              <a:t>possible</a:t>
            </a:r>
            <a:r>
              <a:rPr lang="it-IT" sz="3800" b="1" i="1" dirty="0" smtClean="0"/>
              <a:t> </a:t>
            </a:r>
            <a:r>
              <a:rPr lang="it-IT" sz="3800" b="1" i="1" dirty="0" err="1" smtClean="0"/>
              <a:t>errors</a:t>
            </a:r>
            <a:endParaRPr lang="it-IT" sz="38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i="1" dirty="0"/>
              <a:t>In order to define such quantitative indicators, first we have discriminated between possible errors, on one side, and ways of checking them, on the other side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 </a:t>
            </a:r>
            <a:r>
              <a:rPr lang="en-US" sz="2600" i="1" dirty="0"/>
              <a:t>The possible errors are defined in terms of those objects that may be present in an administrative data source’s </a:t>
            </a:r>
            <a:r>
              <a:rPr lang="en-US" sz="2600" i="1" dirty="0" smtClean="0"/>
              <a:t>ontology</a:t>
            </a:r>
            <a:r>
              <a:rPr lang="en-US" sz="2600" dirty="0" smtClean="0"/>
              <a:t>…</a:t>
            </a:r>
            <a:r>
              <a:rPr lang="en-US" sz="2600" b="1" dirty="0" smtClean="0"/>
              <a:t>an example</a:t>
            </a:r>
            <a:r>
              <a:rPr lang="en-US" sz="2600" dirty="0" smtClean="0"/>
              <a:t>!</a:t>
            </a:r>
            <a:endParaRPr lang="it-IT" sz="2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err="1" smtClean="0"/>
              <a:t>Italian</a:t>
            </a:r>
            <a:r>
              <a:rPr lang="it-IT" sz="1000" i="1" dirty="0" smtClean="0"/>
              <a:t> National </a:t>
            </a:r>
            <a:r>
              <a:rPr lang="it-IT" sz="1000" i="1" dirty="0" err="1" smtClean="0"/>
              <a:t>Institute</a:t>
            </a:r>
            <a:r>
              <a:rPr lang="it-IT" sz="1000" i="1" dirty="0" smtClean="0"/>
              <a:t> of </a:t>
            </a:r>
            <a:r>
              <a:rPr lang="it-IT" sz="1000" i="1" dirty="0" err="1" smtClean="0"/>
              <a:t>Statistics</a:t>
            </a:r>
            <a:r>
              <a:rPr lang="it-IT" sz="1000" i="1" dirty="0" smtClean="0"/>
              <a:t>- Vienna, 2-5 </a:t>
            </a:r>
            <a:r>
              <a:rPr lang="it-IT" sz="1000" i="1" dirty="0" err="1" smtClean="0"/>
              <a:t>June</a:t>
            </a:r>
            <a:r>
              <a:rPr lang="it-IT" sz="1000" i="1" dirty="0" smtClean="0"/>
              <a:t> 2014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161220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2"/>
          <p:cNvSpPr txBox="1">
            <a:spLocks noChangeArrowheads="1"/>
          </p:cNvSpPr>
          <p:nvPr/>
        </p:nvSpPr>
        <p:spPr bwMode="auto">
          <a:xfrm>
            <a:off x="5292725" y="1125538"/>
            <a:ext cx="2517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/>
              <a:t>Student (</a:t>
            </a:r>
            <a:r>
              <a:rPr lang="it-IT" sz="1400"/>
              <a:t>Rossi 1/1/2012_t</a:t>
            </a:r>
            <a:r>
              <a:rPr lang="it-IT"/>
              <a:t>)</a:t>
            </a:r>
          </a:p>
        </p:txBody>
      </p:sp>
      <p:sp>
        <p:nvSpPr>
          <p:cNvPr id="43010" name="Oval 3"/>
          <p:cNvSpPr>
            <a:spLocks noChangeArrowheads="1"/>
          </p:cNvSpPr>
          <p:nvPr/>
        </p:nvSpPr>
        <p:spPr bwMode="auto">
          <a:xfrm>
            <a:off x="3924300" y="115888"/>
            <a:ext cx="4679950" cy="649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3200"/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4213225" y="260350"/>
            <a:ext cx="3103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/>
              <a:t>Enrollment (</a:t>
            </a:r>
            <a:r>
              <a:rPr lang="it-IT" sz="1400"/>
              <a:t>Enrollment</a:t>
            </a:r>
            <a:r>
              <a:rPr lang="it-IT" sz="1400" baseline="-10000"/>
              <a:t>i</a:t>
            </a:r>
            <a:r>
              <a:rPr lang="it-IT" sz="1400"/>
              <a:t> 1/1/2012</a:t>
            </a:r>
            <a:r>
              <a:rPr lang="it-IT"/>
              <a:t>)</a:t>
            </a:r>
          </a:p>
        </p:txBody>
      </p:sp>
      <p:sp>
        <p:nvSpPr>
          <p:cNvPr id="43012" name="Oval 5"/>
          <p:cNvSpPr>
            <a:spLocks noChangeArrowheads="1"/>
          </p:cNvSpPr>
          <p:nvPr/>
        </p:nvSpPr>
        <p:spPr bwMode="auto">
          <a:xfrm>
            <a:off x="5076825" y="908050"/>
            <a:ext cx="3024188" cy="151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3200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6011863" y="3284538"/>
            <a:ext cx="2808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/>
              <a:t>Career (</a:t>
            </a:r>
            <a:r>
              <a:rPr lang="it-IT" sz="1400"/>
              <a:t>Career</a:t>
            </a:r>
            <a:r>
              <a:rPr lang="it-IT" sz="1400" baseline="-10000"/>
              <a:t>m</a:t>
            </a:r>
            <a:r>
              <a:rPr lang="it-IT" sz="1400"/>
              <a:t>1/1/2012_t</a:t>
            </a:r>
            <a:r>
              <a:rPr lang="it-IT"/>
              <a:t>)</a:t>
            </a:r>
          </a:p>
        </p:txBody>
      </p:sp>
      <p:sp>
        <p:nvSpPr>
          <p:cNvPr id="43014" name="Oval 7"/>
          <p:cNvSpPr>
            <a:spLocks noChangeArrowheads="1"/>
          </p:cNvSpPr>
          <p:nvPr/>
        </p:nvSpPr>
        <p:spPr bwMode="auto">
          <a:xfrm>
            <a:off x="5938838" y="3213100"/>
            <a:ext cx="2879725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3200"/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>
            <a:off x="8820150" y="0"/>
            <a:ext cx="0" cy="674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16" name="Oval 9"/>
          <p:cNvSpPr>
            <a:spLocks noChangeArrowheads="1"/>
          </p:cNvSpPr>
          <p:nvPr/>
        </p:nvSpPr>
        <p:spPr bwMode="auto">
          <a:xfrm>
            <a:off x="5003800" y="4652963"/>
            <a:ext cx="3671888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3200"/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5076825" y="4724400"/>
            <a:ext cx="3529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/>
              <a:t>Examinations (</a:t>
            </a:r>
            <a:r>
              <a:rPr lang="it-IT" sz="1400"/>
              <a:t>Examination</a:t>
            </a:r>
            <a:r>
              <a:rPr lang="it-IT" sz="1400" baseline="-10000"/>
              <a:t>j </a:t>
            </a:r>
            <a:r>
              <a:rPr lang="it-IT" sz="1400"/>
              <a:t>1/1/2013</a:t>
            </a:r>
            <a:r>
              <a:rPr lang="it-IT"/>
              <a:t>)</a:t>
            </a:r>
          </a:p>
        </p:txBody>
      </p:sp>
      <p:sp>
        <p:nvSpPr>
          <p:cNvPr id="43018" name="Oval 11"/>
          <p:cNvSpPr>
            <a:spLocks noChangeArrowheads="1"/>
          </p:cNvSpPr>
          <p:nvPr/>
        </p:nvSpPr>
        <p:spPr bwMode="auto">
          <a:xfrm>
            <a:off x="5580063" y="5300663"/>
            <a:ext cx="2881312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3200"/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5795963" y="5373688"/>
            <a:ext cx="2606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/>
              <a:t>Degree (</a:t>
            </a:r>
            <a:r>
              <a:rPr lang="it-IT" sz="1400"/>
              <a:t>Deegree</a:t>
            </a:r>
            <a:r>
              <a:rPr lang="it-IT" sz="1400" baseline="-10000"/>
              <a:t>k </a:t>
            </a:r>
            <a:r>
              <a:rPr lang="it-IT" sz="1400"/>
              <a:t>1/1/2012</a:t>
            </a:r>
            <a:r>
              <a:rPr lang="it-IT"/>
              <a:t>)</a:t>
            </a:r>
          </a:p>
        </p:txBody>
      </p:sp>
      <p:sp>
        <p:nvSpPr>
          <p:cNvPr id="43020" name="Line 13"/>
          <p:cNvSpPr>
            <a:spLocks noChangeShapeType="1"/>
          </p:cNvSpPr>
          <p:nvPr/>
        </p:nvSpPr>
        <p:spPr bwMode="auto">
          <a:xfrm>
            <a:off x="4860925" y="6921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21" name="AutoShape 14"/>
          <p:cNvSpPr>
            <a:spLocks noChangeArrowheads="1"/>
          </p:cNvSpPr>
          <p:nvPr/>
        </p:nvSpPr>
        <p:spPr bwMode="auto">
          <a:xfrm>
            <a:off x="755650" y="4365625"/>
            <a:ext cx="1800225" cy="1152525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t-IT"/>
              <a:t>Examinations</a:t>
            </a:r>
          </a:p>
          <a:p>
            <a:pPr algn="ctr"/>
            <a:r>
              <a:rPr lang="it-IT" sz="1400"/>
              <a:t>and their features</a:t>
            </a:r>
          </a:p>
        </p:txBody>
      </p:sp>
      <p:sp>
        <p:nvSpPr>
          <p:cNvPr id="43022" name="AutoShape 15"/>
          <p:cNvSpPr>
            <a:spLocks noChangeArrowheads="1"/>
          </p:cNvSpPr>
          <p:nvPr/>
        </p:nvSpPr>
        <p:spPr bwMode="auto">
          <a:xfrm>
            <a:off x="8820150" y="908050"/>
            <a:ext cx="323850" cy="609600"/>
          </a:xfrm>
          <a:prstGeom prst="wedgeRectCallout">
            <a:avLst>
              <a:gd name="adj1" fmla="val -47060"/>
              <a:gd name="adj2" fmla="val 85676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it-IT"/>
              <a:t>t</a:t>
            </a:r>
          </a:p>
        </p:txBody>
      </p:sp>
      <p:sp>
        <p:nvSpPr>
          <p:cNvPr id="43023" name="AutoShape 16"/>
          <p:cNvSpPr>
            <a:spLocks noChangeArrowheads="1"/>
          </p:cNvSpPr>
          <p:nvPr/>
        </p:nvSpPr>
        <p:spPr bwMode="auto">
          <a:xfrm>
            <a:off x="179388" y="1628775"/>
            <a:ext cx="2663825" cy="1439863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t-IT"/>
              <a:t> </a:t>
            </a:r>
          </a:p>
          <a:p>
            <a:pPr algn="ctr"/>
            <a:endParaRPr lang="it-IT" sz="1400"/>
          </a:p>
        </p:txBody>
      </p:sp>
      <p:sp>
        <p:nvSpPr>
          <p:cNvPr id="43024" name="AutoShape 17"/>
          <p:cNvSpPr>
            <a:spLocks noChangeArrowheads="1"/>
          </p:cNvSpPr>
          <p:nvPr/>
        </p:nvSpPr>
        <p:spPr bwMode="auto">
          <a:xfrm>
            <a:off x="828675" y="3141663"/>
            <a:ext cx="1800225" cy="107950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t-IT"/>
              <a:t>Careers </a:t>
            </a:r>
          </a:p>
          <a:p>
            <a:pPr algn="ctr"/>
            <a:r>
              <a:rPr lang="it-IT" sz="1400"/>
              <a:t>and their features</a:t>
            </a:r>
          </a:p>
        </p:txBody>
      </p:sp>
      <p:sp>
        <p:nvSpPr>
          <p:cNvPr id="43025" name="AutoShape 18"/>
          <p:cNvSpPr>
            <a:spLocks noChangeArrowheads="1"/>
          </p:cNvSpPr>
          <p:nvPr/>
        </p:nvSpPr>
        <p:spPr bwMode="auto">
          <a:xfrm>
            <a:off x="1116013" y="476250"/>
            <a:ext cx="1727200" cy="1081088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t-IT" sz="1700"/>
              <a:t>ENROLLMENTS</a:t>
            </a:r>
            <a:r>
              <a:rPr lang="it-IT"/>
              <a:t> </a:t>
            </a:r>
          </a:p>
          <a:p>
            <a:pPr algn="ctr"/>
            <a:r>
              <a:rPr lang="it-IT" sz="1400"/>
              <a:t>and their features</a:t>
            </a:r>
          </a:p>
        </p:txBody>
      </p:sp>
      <p:sp>
        <p:nvSpPr>
          <p:cNvPr id="43026" name="AutoShape 19"/>
          <p:cNvSpPr>
            <a:spLocks noChangeArrowheads="1"/>
          </p:cNvSpPr>
          <p:nvPr/>
        </p:nvSpPr>
        <p:spPr bwMode="auto">
          <a:xfrm>
            <a:off x="179388" y="5661025"/>
            <a:ext cx="1800225" cy="1008063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t-IT"/>
              <a:t>Degrees </a:t>
            </a:r>
          </a:p>
          <a:p>
            <a:pPr algn="ctr"/>
            <a:r>
              <a:rPr lang="it-IT" sz="1400"/>
              <a:t>and their features</a:t>
            </a:r>
          </a:p>
        </p:txBody>
      </p:sp>
      <p:sp>
        <p:nvSpPr>
          <p:cNvPr id="43027" name="Rectangle 20"/>
          <p:cNvSpPr>
            <a:spLocks noChangeArrowheads="1"/>
          </p:cNvSpPr>
          <p:nvPr/>
        </p:nvSpPr>
        <p:spPr bwMode="auto">
          <a:xfrm>
            <a:off x="107950" y="115888"/>
            <a:ext cx="2808288" cy="662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3200"/>
          </a:p>
        </p:txBody>
      </p:sp>
      <p:sp>
        <p:nvSpPr>
          <p:cNvPr id="43028" name="Line 21"/>
          <p:cNvSpPr>
            <a:spLocks noChangeShapeType="1"/>
          </p:cNvSpPr>
          <p:nvPr/>
        </p:nvSpPr>
        <p:spPr bwMode="auto">
          <a:xfrm flipH="1">
            <a:off x="684213" y="1196975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29" name="Line 22"/>
          <p:cNvSpPr>
            <a:spLocks noChangeShapeType="1"/>
          </p:cNvSpPr>
          <p:nvPr/>
        </p:nvSpPr>
        <p:spPr bwMode="auto">
          <a:xfrm>
            <a:off x="684213" y="2997200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30" name="Line 23"/>
          <p:cNvSpPr>
            <a:spLocks noChangeShapeType="1"/>
          </p:cNvSpPr>
          <p:nvPr/>
        </p:nvSpPr>
        <p:spPr bwMode="auto">
          <a:xfrm>
            <a:off x="684213" y="2997200"/>
            <a:ext cx="144462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31" name="Line 24"/>
          <p:cNvSpPr>
            <a:spLocks noChangeShapeType="1"/>
          </p:cNvSpPr>
          <p:nvPr/>
        </p:nvSpPr>
        <p:spPr bwMode="auto">
          <a:xfrm flipH="1">
            <a:off x="611188" y="2997200"/>
            <a:ext cx="73025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32" name="Text Box 25"/>
          <p:cNvSpPr txBox="1">
            <a:spLocks noChangeArrowheads="1"/>
          </p:cNvSpPr>
          <p:nvPr/>
        </p:nvSpPr>
        <p:spPr bwMode="auto">
          <a:xfrm>
            <a:off x="87313" y="136525"/>
            <a:ext cx="264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b="1"/>
              <a:t>STUDENTS REGISTRY</a:t>
            </a:r>
          </a:p>
        </p:txBody>
      </p:sp>
      <p:sp>
        <p:nvSpPr>
          <p:cNvPr id="44058" name="AutoShape 26"/>
          <p:cNvSpPr>
            <a:spLocks noChangeArrowheads="1"/>
          </p:cNvSpPr>
          <p:nvPr/>
        </p:nvSpPr>
        <p:spPr bwMode="auto">
          <a:xfrm rot="9979721">
            <a:off x="2916238" y="500063"/>
            <a:ext cx="1265237" cy="485775"/>
          </a:xfrm>
          <a:custGeom>
            <a:avLst/>
            <a:gdLst>
              <a:gd name="T0" fmla="*/ 64954573 w 21600"/>
              <a:gd name="T1" fmla="*/ 0 h 21600"/>
              <a:gd name="T2" fmla="*/ 0 w 21600"/>
              <a:gd name="T3" fmla="*/ 5462450 h 21600"/>
              <a:gd name="T4" fmla="*/ 64954573 w 21600"/>
              <a:gd name="T5" fmla="*/ 10924877 h 21600"/>
              <a:gd name="T6" fmla="*/ 74112253 w 21600"/>
              <a:gd name="T7" fmla="*/ 5462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588 h 21600"/>
              <a:gd name="T14" fmla="*/ 20065 w 21600"/>
              <a:gd name="T15" fmla="*/ 170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931" y="0"/>
                </a:moveTo>
                <a:lnTo>
                  <a:pt x="18931" y="4588"/>
                </a:lnTo>
                <a:lnTo>
                  <a:pt x="3375" y="4588"/>
                </a:lnTo>
                <a:lnTo>
                  <a:pt x="3375" y="17012"/>
                </a:lnTo>
                <a:lnTo>
                  <a:pt x="18931" y="17012"/>
                </a:lnTo>
                <a:lnTo>
                  <a:pt x="18931" y="21600"/>
                </a:lnTo>
                <a:lnTo>
                  <a:pt x="21600" y="10800"/>
                </a:lnTo>
                <a:lnTo>
                  <a:pt x="18931" y="0"/>
                </a:lnTo>
                <a:close/>
              </a:path>
              <a:path w="21600" h="21600">
                <a:moveTo>
                  <a:pt x="1350" y="4588"/>
                </a:moveTo>
                <a:lnTo>
                  <a:pt x="1350" y="17012"/>
                </a:lnTo>
                <a:lnTo>
                  <a:pt x="2700" y="17012"/>
                </a:lnTo>
                <a:lnTo>
                  <a:pt x="2700" y="4588"/>
                </a:lnTo>
                <a:lnTo>
                  <a:pt x="1350" y="4588"/>
                </a:lnTo>
                <a:close/>
              </a:path>
              <a:path w="21600" h="21600">
                <a:moveTo>
                  <a:pt x="0" y="4588"/>
                </a:moveTo>
                <a:lnTo>
                  <a:pt x="0" y="17012"/>
                </a:lnTo>
                <a:lnTo>
                  <a:pt x="675" y="17012"/>
                </a:lnTo>
                <a:lnTo>
                  <a:pt x="675" y="4588"/>
                </a:lnTo>
                <a:lnTo>
                  <a:pt x="0" y="4588"/>
                </a:lnTo>
                <a:close/>
              </a:path>
            </a:pathLst>
          </a:custGeom>
          <a:noFill/>
          <a:ln w="38100">
            <a:solidFill>
              <a:srgbClr val="990033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44059" name="AutoShape 27"/>
          <p:cNvSpPr>
            <a:spLocks noChangeArrowheads="1"/>
          </p:cNvSpPr>
          <p:nvPr/>
        </p:nvSpPr>
        <p:spPr bwMode="auto">
          <a:xfrm rot="10033348">
            <a:off x="2835275" y="1779588"/>
            <a:ext cx="2449513" cy="485775"/>
          </a:xfrm>
          <a:custGeom>
            <a:avLst/>
            <a:gdLst>
              <a:gd name="T0" fmla="*/ 243458798 w 21600"/>
              <a:gd name="T1" fmla="*/ 0 h 21600"/>
              <a:gd name="T2" fmla="*/ 0 w 21600"/>
              <a:gd name="T3" fmla="*/ 5462450 h 21600"/>
              <a:gd name="T4" fmla="*/ 243458798 w 21600"/>
              <a:gd name="T5" fmla="*/ 10924877 h 21600"/>
              <a:gd name="T6" fmla="*/ 277783053 w 21600"/>
              <a:gd name="T7" fmla="*/ 5462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588 h 21600"/>
              <a:gd name="T14" fmla="*/ 20065 w 21600"/>
              <a:gd name="T15" fmla="*/ 170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931" y="0"/>
                </a:moveTo>
                <a:lnTo>
                  <a:pt x="18931" y="4588"/>
                </a:lnTo>
                <a:lnTo>
                  <a:pt x="3375" y="4588"/>
                </a:lnTo>
                <a:lnTo>
                  <a:pt x="3375" y="17012"/>
                </a:lnTo>
                <a:lnTo>
                  <a:pt x="18931" y="17012"/>
                </a:lnTo>
                <a:lnTo>
                  <a:pt x="18931" y="21600"/>
                </a:lnTo>
                <a:lnTo>
                  <a:pt x="21600" y="10800"/>
                </a:lnTo>
                <a:lnTo>
                  <a:pt x="18931" y="0"/>
                </a:lnTo>
                <a:close/>
              </a:path>
              <a:path w="21600" h="21600">
                <a:moveTo>
                  <a:pt x="1350" y="4588"/>
                </a:moveTo>
                <a:lnTo>
                  <a:pt x="1350" y="17012"/>
                </a:lnTo>
                <a:lnTo>
                  <a:pt x="2700" y="17012"/>
                </a:lnTo>
                <a:lnTo>
                  <a:pt x="2700" y="4588"/>
                </a:lnTo>
                <a:lnTo>
                  <a:pt x="1350" y="4588"/>
                </a:lnTo>
                <a:close/>
              </a:path>
              <a:path w="21600" h="21600">
                <a:moveTo>
                  <a:pt x="0" y="4588"/>
                </a:moveTo>
                <a:lnTo>
                  <a:pt x="0" y="17012"/>
                </a:lnTo>
                <a:lnTo>
                  <a:pt x="675" y="17012"/>
                </a:lnTo>
                <a:lnTo>
                  <a:pt x="675" y="4588"/>
                </a:lnTo>
                <a:lnTo>
                  <a:pt x="0" y="4588"/>
                </a:lnTo>
                <a:close/>
              </a:path>
            </a:pathLst>
          </a:custGeom>
          <a:noFill/>
          <a:ln w="38100">
            <a:solidFill>
              <a:srgbClr val="990033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44060" name="AutoShape 28"/>
          <p:cNvSpPr>
            <a:spLocks noChangeArrowheads="1"/>
          </p:cNvSpPr>
          <p:nvPr/>
        </p:nvSpPr>
        <p:spPr bwMode="auto">
          <a:xfrm rot="10384852">
            <a:off x="1619250" y="5589588"/>
            <a:ext cx="4032250" cy="485775"/>
          </a:xfrm>
          <a:custGeom>
            <a:avLst/>
            <a:gdLst>
              <a:gd name="T0" fmla="*/ 659722023 w 21600"/>
              <a:gd name="T1" fmla="*/ 0 h 21600"/>
              <a:gd name="T2" fmla="*/ 0 w 21600"/>
              <a:gd name="T3" fmla="*/ 5462450 h 21600"/>
              <a:gd name="T4" fmla="*/ 659722023 w 21600"/>
              <a:gd name="T5" fmla="*/ 10924877 h 21600"/>
              <a:gd name="T6" fmla="*/ 752733336 w 21600"/>
              <a:gd name="T7" fmla="*/ 5462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588 h 21600"/>
              <a:gd name="T14" fmla="*/ 20065 w 21600"/>
              <a:gd name="T15" fmla="*/ 170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931" y="0"/>
                </a:moveTo>
                <a:lnTo>
                  <a:pt x="18931" y="4588"/>
                </a:lnTo>
                <a:lnTo>
                  <a:pt x="3375" y="4588"/>
                </a:lnTo>
                <a:lnTo>
                  <a:pt x="3375" y="17012"/>
                </a:lnTo>
                <a:lnTo>
                  <a:pt x="18931" y="17012"/>
                </a:lnTo>
                <a:lnTo>
                  <a:pt x="18931" y="21600"/>
                </a:lnTo>
                <a:lnTo>
                  <a:pt x="21600" y="10800"/>
                </a:lnTo>
                <a:lnTo>
                  <a:pt x="18931" y="0"/>
                </a:lnTo>
                <a:close/>
              </a:path>
              <a:path w="21600" h="21600">
                <a:moveTo>
                  <a:pt x="1350" y="4588"/>
                </a:moveTo>
                <a:lnTo>
                  <a:pt x="1350" y="17012"/>
                </a:lnTo>
                <a:lnTo>
                  <a:pt x="2700" y="17012"/>
                </a:lnTo>
                <a:lnTo>
                  <a:pt x="2700" y="4588"/>
                </a:lnTo>
                <a:lnTo>
                  <a:pt x="1350" y="4588"/>
                </a:lnTo>
                <a:close/>
              </a:path>
              <a:path w="21600" h="21600">
                <a:moveTo>
                  <a:pt x="0" y="4588"/>
                </a:moveTo>
                <a:lnTo>
                  <a:pt x="0" y="17012"/>
                </a:lnTo>
                <a:lnTo>
                  <a:pt x="675" y="17012"/>
                </a:lnTo>
                <a:lnTo>
                  <a:pt x="675" y="4588"/>
                </a:lnTo>
                <a:lnTo>
                  <a:pt x="0" y="4588"/>
                </a:lnTo>
                <a:close/>
              </a:path>
            </a:pathLst>
          </a:custGeom>
          <a:noFill/>
          <a:ln w="38100">
            <a:solidFill>
              <a:srgbClr val="990033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44061" name="AutoShape 29"/>
          <p:cNvSpPr>
            <a:spLocks noChangeArrowheads="1"/>
          </p:cNvSpPr>
          <p:nvPr/>
        </p:nvSpPr>
        <p:spPr bwMode="auto">
          <a:xfrm rot="10578122">
            <a:off x="2409825" y="4732338"/>
            <a:ext cx="2520950" cy="485775"/>
          </a:xfrm>
          <a:custGeom>
            <a:avLst/>
            <a:gdLst>
              <a:gd name="T0" fmla="*/ 385648797 w 21600"/>
              <a:gd name="T1" fmla="*/ 0 h 21600"/>
              <a:gd name="T2" fmla="*/ 0 w 21600"/>
              <a:gd name="T3" fmla="*/ 5462450 h 21600"/>
              <a:gd name="T4" fmla="*/ 385648797 w 21600"/>
              <a:gd name="T5" fmla="*/ 10924877 h 21600"/>
              <a:gd name="T6" fmla="*/ 440019748 w 21600"/>
              <a:gd name="T7" fmla="*/ 5462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588 h 21600"/>
              <a:gd name="T14" fmla="*/ 20065 w 21600"/>
              <a:gd name="T15" fmla="*/ 170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931" y="0"/>
                </a:moveTo>
                <a:lnTo>
                  <a:pt x="18931" y="4588"/>
                </a:lnTo>
                <a:lnTo>
                  <a:pt x="3375" y="4588"/>
                </a:lnTo>
                <a:lnTo>
                  <a:pt x="3375" y="17012"/>
                </a:lnTo>
                <a:lnTo>
                  <a:pt x="18931" y="17012"/>
                </a:lnTo>
                <a:lnTo>
                  <a:pt x="18931" y="21600"/>
                </a:lnTo>
                <a:lnTo>
                  <a:pt x="21600" y="10800"/>
                </a:lnTo>
                <a:lnTo>
                  <a:pt x="18931" y="0"/>
                </a:lnTo>
                <a:close/>
              </a:path>
              <a:path w="21600" h="21600">
                <a:moveTo>
                  <a:pt x="1350" y="4588"/>
                </a:moveTo>
                <a:lnTo>
                  <a:pt x="1350" y="17012"/>
                </a:lnTo>
                <a:lnTo>
                  <a:pt x="2700" y="17012"/>
                </a:lnTo>
                <a:lnTo>
                  <a:pt x="2700" y="4588"/>
                </a:lnTo>
                <a:lnTo>
                  <a:pt x="1350" y="4588"/>
                </a:lnTo>
                <a:close/>
              </a:path>
              <a:path w="21600" h="21600">
                <a:moveTo>
                  <a:pt x="0" y="4588"/>
                </a:moveTo>
                <a:lnTo>
                  <a:pt x="0" y="17012"/>
                </a:lnTo>
                <a:lnTo>
                  <a:pt x="675" y="17012"/>
                </a:lnTo>
                <a:lnTo>
                  <a:pt x="675" y="4588"/>
                </a:lnTo>
                <a:lnTo>
                  <a:pt x="0" y="4588"/>
                </a:lnTo>
                <a:close/>
              </a:path>
            </a:pathLst>
          </a:custGeom>
          <a:noFill/>
          <a:ln w="38100">
            <a:solidFill>
              <a:srgbClr val="990033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44062" name="AutoShape 30"/>
          <p:cNvSpPr>
            <a:spLocks noChangeArrowheads="1"/>
          </p:cNvSpPr>
          <p:nvPr/>
        </p:nvSpPr>
        <p:spPr bwMode="auto">
          <a:xfrm rot="10615479">
            <a:off x="2411413" y="3357563"/>
            <a:ext cx="3543300" cy="485775"/>
          </a:xfrm>
          <a:custGeom>
            <a:avLst/>
            <a:gdLst>
              <a:gd name="T0" fmla="*/ 509426967 w 21600"/>
              <a:gd name="T1" fmla="*/ 0 h 21600"/>
              <a:gd name="T2" fmla="*/ 0 w 21600"/>
              <a:gd name="T3" fmla="*/ 5462450 h 21600"/>
              <a:gd name="T4" fmla="*/ 509426967 w 21600"/>
              <a:gd name="T5" fmla="*/ 10924877 h 21600"/>
              <a:gd name="T6" fmla="*/ 581248838 w 21600"/>
              <a:gd name="T7" fmla="*/ 5462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588 h 21600"/>
              <a:gd name="T14" fmla="*/ 20065 w 21600"/>
              <a:gd name="T15" fmla="*/ 170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931" y="0"/>
                </a:moveTo>
                <a:lnTo>
                  <a:pt x="18931" y="4588"/>
                </a:lnTo>
                <a:lnTo>
                  <a:pt x="3375" y="4588"/>
                </a:lnTo>
                <a:lnTo>
                  <a:pt x="3375" y="17012"/>
                </a:lnTo>
                <a:lnTo>
                  <a:pt x="18931" y="17012"/>
                </a:lnTo>
                <a:lnTo>
                  <a:pt x="18931" y="21600"/>
                </a:lnTo>
                <a:lnTo>
                  <a:pt x="21600" y="10800"/>
                </a:lnTo>
                <a:lnTo>
                  <a:pt x="18931" y="0"/>
                </a:lnTo>
                <a:close/>
              </a:path>
              <a:path w="21600" h="21600">
                <a:moveTo>
                  <a:pt x="1350" y="4588"/>
                </a:moveTo>
                <a:lnTo>
                  <a:pt x="1350" y="17012"/>
                </a:lnTo>
                <a:lnTo>
                  <a:pt x="2700" y="17012"/>
                </a:lnTo>
                <a:lnTo>
                  <a:pt x="2700" y="4588"/>
                </a:lnTo>
                <a:lnTo>
                  <a:pt x="1350" y="4588"/>
                </a:lnTo>
                <a:close/>
              </a:path>
              <a:path w="21600" h="21600">
                <a:moveTo>
                  <a:pt x="0" y="4588"/>
                </a:moveTo>
                <a:lnTo>
                  <a:pt x="0" y="17012"/>
                </a:lnTo>
                <a:lnTo>
                  <a:pt x="675" y="17012"/>
                </a:lnTo>
                <a:lnTo>
                  <a:pt x="675" y="4588"/>
                </a:lnTo>
                <a:lnTo>
                  <a:pt x="0" y="4588"/>
                </a:lnTo>
                <a:close/>
              </a:path>
            </a:pathLst>
          </a:custGeom>
          <a:noFill/>
          <a:ln w="38100">
            <a:solidFill>
              <a:srgbClr val="990033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43038" name="Text Box 31"/>
          <p:cNvSpPr txBox="1">
            <a:spLocks noChangeArrowheads="1"/>
          </p:cNvSpPr>
          <p:nvPr/>
        </p:nvSpPr>
        <p:spPr bwMode="auto">
          <a:xfrm>
            <a:off x="5292725" y="1484313"/>
            <a:ext cx="259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b="1"/>
              <a:t>Student (</a:t>
            </a:r>
            <a:r>
              <a:rPr lang="it-IT" sz="1400" b="1"/>
              <a:t>Verdi 1/1/2010_t</a:t>
            </a:r>
            <a:r>
              <a:rPr lang="it-IT" b="1"/>
              <a:t>)</a:t>
            </a:r>
          </a:p>
        </p:txBody>
      </p:sp>
      <p:sp>
        <p:nvSpPr>
          <p:cNvPr id="43039" name="Text Box 32"/>
          <p:cNvSpPr txBox="1">
            <a:spLocks noChangeArrowheads="1"/>
          </p:cNvSpPr>
          <p:nvPr/>
        </p:nvSpPr>
        <p:spPr bwMode="auto">
          <a:xfrm>
            <a:off x="179388" y="2133600"/>
            <a:ext cx="2517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/>
              <a:t>Student (</a:t>
            </a:r>
            <a:r>
              <a:rPr lang="it-IT" sz="1400"/>
              <a:t>Rossi 1/1/2012_t</a:t>
            </a:r>
            <a:r>
              <a:rPr lang="it-IT"/>
              <a:t>)</a:t>
            </a:r>
          </a:p>
        </p:txBody>
      </p:sp>
      <p:sp>
        <p:nvSpPr>
          <p:cNvPr id="43040" name="Text Box 33"/>
          <p:cNvSpPr txBox="1">
            <a:spLocks noChangeArrowheads="1"/>
          </p:cNvSpPr>
          <p:nvPr/>
        </p:nvSpPr>
        <p:spPr bwMode="auto">
          <a:xfrm>
            <a:off x="900113" y="1628775"/>
            <a:ext cx="141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/>
              <a:t>STUDENTS</a:t>
            </a:r>
          </a:p>
        </p:txBody>
      </p:sp>
      <p:sp>
        <p:nvSpPr>
          <p:cNvPr id="43041" name="Text Box 34"/>
          <p:cNvSpPr txBox="1">
            <a:spLocks noChangeArrowheads="1"/>
          </p:cNvSpPr>
          <p:nvPr/>
        </p:nvSpPr>
        <p:spPr bwMode="auto">
          <a:xfrm>
            <a:off x="107950" y="249237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b="1" i="1"/>
              <a:t>Student (</a:t>
            </a:r>
            <a:r>
              <a:rPr lang="it-IT" sz="1400" b="1" i="1"/>
              <a:t>Bianchi 1/1/2012_t</a:t>
            </a:r>
            <a:r>
              <a:rPr lang="it-IT" b="1" i="1"/>
              <a:t>)</a:t>
            </a:r>
          </a:p>
        </p:txBody>
      </p:sp>
      <p:sp>
        <p:nvSpPr>
          <p:cNvPr id="43042" name="AutoShape 35"/>
          <p:cNvSpPr>
            <a:spLocks noChangeArrowheads="1"/>
          </p:cNvSpPr>
          <p:nvPr/>
        </p:nvSpPr>
        <p:spPr bwMode="auto">
          <a:xfrm>
            <a:off x="3779838" y="2492375"/>
            <a:ext cx="1511300" cy="649288"/>
          </a:xfrm>
          <a:prstGeom prst="wedgeRectCallout">
            <a:avLst>
              <a:gd name="adj1" fmla="val -105463"/>
              <a:gd name="adj2" fmla="val -22125"/>
            </a:avLst>
          </a:prstGeom>
          <a:noFill/>
          <a:ln w="3810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it-IT" b="1">
                <a:solidFill>
                  <a:srgbClr val="990033"/>
                </a:solidFill>
              </a:rPr>
              <a:t>wrong inclusion </a:t>
            </a:r>
          </a:p>
        </p:txBody>
      </p:sp>
      <p:sp>
        <p:nvSpPr>
          <p:cNvPr id="43043" name="AutoShape 36"/>
          <p:cNvSpPr>
            <a:spLocks noChangeArrowheads="1"/>
          </p:cNvSpPr>
          <p:nvPr/>
        </p:nvSpPr>
        <p:spPr bwMode="auto">
          <a:xfrm>
            <a:off x="7019925" y="2492375"/>
            <a:ext cx="1439863" cy="649288"/>
          </a:xfrm>
          <a:prstGeom prst="wedgeRectCallout">
            <a:avLst>
              <a:gd name="adj1" fmla="val -73153"/>
              <a:gd name="adj2" fmla="val -153912"/>
            </a:avLst>
          </a:prstGeom>
          <a:noFill/>
          <a:ln w="3810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it-IT" b="1">
                <a:solidFill>
                  <a:srgbClr val="990033"/>
                </a:solidFill>
              </a:rPr>
              <a:t>wrong exclusion</a:t>
            </a:r>
          </a:p>
        </p:txBody>
      </p:sp>
    </p:spTree>
    <p:extLst>
      <p:ext uri="{BB962C8B-B14F-4D97-AF65-F5344CB8AC3E}">
        <p14:creationId xmlns:p14="http://schemas.microsoft.com/office/powerpoint/2010/main" val="4277713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 smtClean="0"/>
              <a:t>Quality check methods</a:t>
            </a:r>
            <a:endParaRPr lang="it-IT" sz="3800" b="1" dirty="0"/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/>
              <a:t>Q</a:t>
            </a:r>
            <a:r>
              <a:rPr lang="en-US" sz="2800" i="1" dirty="0" smtClean="0"/>
              <a:t>uality </a:t>
            </a:r>
            <a:r>
              <a:rPr lang="en-US" sz="2800" i="1" dirty="0"/>
              <a:t>indicators’ frame concerning the collectives’ coverage and the elements’ </a:t>
            </a:r>
            <a:r>
              <a:rPr lang="en-US" sz="2800" i="1" dirty="0" smtClean="0"/>
              <a:t>identification</a:t>
            </a:r>
          </a:p>
          <a:p>
            <a:r>
              <a:rPr lang="en-US" sz="2800" dirty="0" smtClean="0"/>
              <a:t>Searching </a:t>
            </a:r>
            <a:r>
              <a:rPr lang="en-US" sz="2800" b="1" dirty="0"/>
              <a:t>evident </a:t>
            </a:r>
            <a:r>
              <a:rPr lang="en-US" sz="2800" b="1" dirty="0" smtClean="0"/>
              <a:t>errors </a:t>
            </a:r>
            <a:r>
              <a:rPr lang="en-US" sz="2800" dirty="0" smtClean="0"/>
              <a:t>(</a:t>
            </a:r>
            <a:r>
              <a:rPr lang="en-US" sz="2400" dirty="0" smtClean="0"/>
              <a:t>duplicate </a:t>
            </a:r>
            <a:r>
              <a:rPr lang="en-US" sz="2400" dirty="0"/>
              <a:t>identification </a:t>
            </a:r>
            <a:r>
              <a:rPr lang="en-US" sz="2400" dirty="0" smtClean="0"/>
              <a:t>codes)</a:t>
            </a:r>
          </a:p>
          <a:p>
            <a:r>
              <a:rPr lang="en-US" sz="2800" b="1" dirty="0"/>
              <a:t>Linking</a:t>
            </a:r>
            <a:r>
              <a:rPr lang="en-US" sz="2800" dirty="0"/>
              <a:t> with other data sources</a:t>
            </a:r>
          </a:p>
          <a:p>
            <a:r>
              <a:rPr lang="en-US" sz="2800" dirty="0"/>
              <a:t>Using </a:t>
            </a:r>
            <a:r>
              <a:rPr lang="en-US" sz="2800" b="1" dirty="0"/>
              <a:t>logical constraints </a:t>
            </a:r>
            <a:endParaRPr lang="it-IT" sz="2800" b="1" dirty="0"/>
          </a:p>
          <a:p>
            <a:r>
              <a:rPr lang="en-US" sz="2800" dirty="0"/>
              <a:t>Calculating </a:t>
            </a:r>
            <a:r>
              <a:rPr lang="en-US" sz="2800" b="1" dirty="0"/>
              <a:t>time lags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i="1" dirty="0"/>
              <a:t>T</a:t>
            </a:r>
            <a:r>
              <a:rPr lang="en-US" sz="2800" i="1" dirty="0" smtClean="0"/>
              <a:t>wo </a:t>
            </a:r>
            <a:r>
              <a:rPr lang="en-US" sz="2800" i="1" dirty="0"/>
              <a:t>other quality indicators’ </a:t>
            </a:r>
            <a:r>
              <a:rPr lang="en-US" sz="2800" i="1" dirty="0" smtClean="0"/>
              <a:t>frames: </a:t>
            </a:r>
            <a:r>
              <a:rPr lang="en-US" sz="2800" dirty="0"/>
              <a:t>the possible errors on </a:t>
            </a:r>
            <a:r>
              <a:rPr lang="en-US" sz="2800" b="1" dirty="0"/>
              <a:t>characteristics</a:t>
            </a:r>
            <a:r>
              <a:rPr lang="en-US" sz="2800" dirty="0"/>
              <a:t> and </a:t>
            </a:r>
            <a:r>
              <a:rPr lang="en-US" sz="2800" b="1" dirty="0"/>
              <a:t>relationships</a:t>
            </a:r>
            <a:endParaRPr lang="en-US" sz="2800" b="1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err="1" smtClean="0"/>
              <a:t>Italian</a:t>
            </a:r>
            <a:r>
              <a:rPr lang="it-IT" sz="1000" i="1" dirty="0" smtClean="0"/>
              <a:t> National </a:t>
            </a:r>
            <a:r>
              <a:rPr lang="it-IT" sz="1000" i="1" dirty="0" err="1" smtClean="0"/>
              <a:t>Institute</a:t>
            </a:r>
            <a:r>
              <a:rPr lang="it-IT" sz="1000" i="1" dirty="0" smtClean="0"/>
              <a:t> of </a:t>
            </a:r>
            <a:r>
              <a:rPr lang="it-IT" sz="1000" i="1" dirty="0" err="1" smtClean="0"/>
              <a:t>Statistics</a:t>
            </a:r>
            <a:r>
              <a:rPr lang="it-IT" sz="1000" i="1" dirty="0" smtClean="0"/>
              <a:t>- Vienna, 2-5 </a:t>
            </a:r>
            <a:r>
              <a:rPr lang="it-IT" sz="1000" i="1" dirty="0" err="1" smtClean="0"/>
              <a:t>June</a:t>
            </a:r>
            <a:r>
              <a:rPr lang="it-IT" sz="1000" i="1" dirty="0" smtClean="0"/>
              <a:t> 2014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2965762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34705" y="507636"/>
            <a:ext cx="7538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i="1" dirty="0" err="1">
                <a:latin typeface="+mj-lt"/>
                <a:ea typeface="+mj-ea"/>
                <a:cs typeface="+mj-cs"/>
              </a:rPr>
              <a:t>Conclusions</a:t>
            </a:r>
            <a:endParaRPr lang="it-IT" sz="3000" b="1" i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87977" y="4839305"/>
            <a:ext cx="752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29687" y="1213150"/>
            <a:ext cx="7643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</a:t>
            </a:r>
            <a:r>
              <a:rPr lang="en-GB" dirty="0" smtClean="0"/>
              <a:t>e </a:t>
            </a:r>
            <a:r>
              <a:rPr lang="en-GB" dirty="0"/>
              <a:t>are now ready to start the investigation activity and the supervision activity on innovation projects concerning administrative data sources at operating </a:t>
            </a:r>
            <a:r>
              <a:rPr lang="en-GB" dirty="0" smtClean="0"/>
              <a:t>speed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5051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are now carrying on our work of specifying indicators in the Data </a:t>
            </a:r>
            <a:r>
              <a:rPr lang="en-GB" dirty="0" err="1"/>
              <a:t>hyperdimension</a:t>
            </a:r>
            <a:r>
              <a:rPr lang="en-GB" dirty="0"/>
              <a:t> </a:t>
            </a:r>
            <a:endParaRPr lang="it-IT" dirty="0">
              <a:solidFill>
                <a:srgbClr val="505150"/>
              </a:solidFill>
            </a:endParaRPr>
          </a:p>
        </p:txBody>
      </p:sp>
      <p:pic>
        <p:nvPicPr>
          <p:cNvPr id="7" name="Immagine 6" descr="shutterstock_7835524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5499" y="2967476"/>
            <a:ext cx="2933700" cy="293370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665495" y="3434473"/>
            <a:ext cx="47100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plan to integrate the existing </a:t>
            </a:r>
            <a:r>
              <a:rPr lang="en-GB" dirty="0" smtClean="0"/>
              <a:t>indicators, such as the BLUE-ETS indicators, in </a:t>
            </a:r>
            <a:r>
              <a:rPr lang="en-GB" dirty="0"/>
              <a:t>our indicators’ framework </a:t>
            </a:r>
            <a:endParaRPr lang="en-GB" dirty="0" smtClean="0"/>
          </a:p>
          <a:p>
            <a:endParaRPr lang="en-GB" dirty="0">
              <a:solidFill>
                <a:srgbClr val="5051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are aiming to provide foundations </a:t>
            </a:r>
            <a:r>
              <a:rPr lang="en-GB" dirty="0"/>
              <a:t>for future research aimed at building a generalized probabilistic frame for the quality assessment activity</a:t>
            </a:r>
            <a:endParaRPr lang="it-IT" dirty="0">
              <a:solidFill>
                <a:srgbClr val="50515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err="1" smtClean="0"/>
              <a:t>Italian</a:t>
            </a:r>
            <a:r>
              <a:rPr lang="it-IT" sz="1000" i="1" dirty="0" smtClean="0"/>
              <a:t> National </a:t>
            </a:r>
            <a:r>
              <a:rPr lang="it-IT" sz="1000" i="1" dirty="0" err="1" smtClean="0"/>
              <a:t>Institute</a:t>
            </a:r>
            <a:r>
              <a:rPr lang="it-IT" sz="1000" i="1" dirty="0" smtClean="0"/>
              <a:t> of </a:t>
            </a:r>
            <a:r>
              <a:rPr lang="it-IT" sz="1000" i="1" dirty="0" err="1" smtClean="0"/>
              <a:t>Statistics</a:t>
            </a:r>
            <a:r>
              <a:rPr lang="it-IT" sz="1000" i="1" dirty="0" smtClean="0"/>
              <a:t>- Vienna, 2-5 </a:t>
            </a:r>
            <a:r>
              <a:rPr lang="it-IT" sz="1000" i="1" dirty="0" err="1" smtClean="0"/>
              <a:t>June</a:t>
            </a:r>
            <a:r>
              <a:rPr lang="it-IT" sz="1000" i="1" dirty="0" smtClean="0"/>
              <a:t> 2014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38911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88999" y="1454650"/>
            <a:ext cx="7643480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400" dirty="0"/>
              <a:t>The </a:t>
            </a:r>
            <a:r>
              <a:rPr lang="it-IT" sz="2400" dirty="0" err="1"/>
              <a:t>administrative</a:t>
            </a:r>
            <a:r>
              <a:rPr lang="it-IT" sz="2400" dirty="0"/>
              <a:t> data </a:t>
            </a:r>
            <a:r>
              <a:rPr lang="it-IT" sz="2400" dirty="0" err="1" smtClean="0"/>
              <a:t>sources</a:t>
            </a:r>
            <a:r>
              <a:rPr lang="it-IT" sz="2400" dirty="0" smtClean="0"/>
              <a:t> </a:t>
            </a:r>
            <a:r>
              <a:rPr lang="it-IT" sz="2400" dirty="0" err="1"/>
              <a:t>owned</a:t>
            </a:r>
            <a:r>
              <a:rPr lang="it-IT" sz="2400" dirty="0"/>
              <a:t> by public </a:t>
            </a:r>
            <a:r>
              <a:rPr lang="it-IT" sz="2400" dirty="0" err="1"/>
              <a:t>institutions</a:t>
            </a:r>
            <a:r>
              <a:rPr lang="it-IT" sz="2400" dirty="0"/>
              <a:t> set up an </a:t>
            </a:r>
            <a:r>
              <a:rPr lang="it-IT" sz="2400" dirty="0" err="1"/>
              <a:t>important</a:t>
            </a:r>
            <a:r>
              <a:rPr lang="it-IT" sz="2400" dirty="0"/>
              <a:t> information </a:t>
            </a:r>
            <a:r>
              <a:rPr lang="it-IT" sz="2400" dirty="0" err="1"/>
              <a:t>asset</a:t>
            </a:r>
            <a:r>
              <a:rPr lang="it-IT" sz="2400" dirty="0"/>
              <a:t> for </a:t>
            </a:r>
            <a:r>
              <a:rPr lang="it-IT" sz="2400" dirty="0" err="1"/>
              <a:t>official</a:t>
            </a:r>
            <a:r>
              <a:rPr lang="it-IT" sz="2400" dirty="0"/>
              <a:t> </a:t>
            </a:r>
            <a:r>
              <a:rPr lang="it-IT" sz="2400" dirty="0" err="1"/>
              <a:t>statistics</a:t>
            </a:r>
            <a:r>
              <a:rPr lang="it-IT" sz="2400" dirty="0"/>
              <a:t> 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400" dirty="0"/>
              <a:t>By </a:t>
            </a:r>
            <a:r>
              <a:rPr lang="it-IT" sz="2400" dirty="0" err="1"/>
              <a:t>means</a:t>
            </a:r>
            <a:r>
              <a:rPr lang="it-IT" sz="2400" dirty="0"/>
              <a:t> of </a:t>
            </a:r>
            <a:r>
              <a:rPr lang="it-IT" sz="2400" dirty="0" err="1"/>
              <a:t>properly</a:t>
            </a:r>
            <a:r>
              <a:rPr lang="it-IT" sz="2400" dirty="0"/>
              <a:t> </a:t>
            </a:r>
            <a:r>
              <a:rPr lang="it-IT" sz="2400" dirty="0" err="1"/>
              <a:t>exploiting</a:t>
            </a:r>
            <a:r>
              <a:rPr lang="it-IT" sz="2400" dirty="0"/>
              <a:t> </a:t>
            </a:r>
            <a:r>
              <a:rPr lang="it-IT" sz="2400" dirty="0" err="1"/>
              <a:t>these</a:t>
            </a:r>
            <a:r>
              <a:rPr lang="it-IT" sz="2400" dirty="0"/>
              <a:t> data </a:t>
            </a:r>
            <a:r>
              <a:rPr lang="it-IT" sz="2400" dirty="0" err="1"/>
              <a:t>repositories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possible</a:t>
            </a:r>
            <a:r>
              <a:rPr lang="it-IT" sz="2400" dirty="0"/>
              <a:t> to:</a:t>
            </a:r>
          </a:p>
          <a:p>
            <a:pPr>
              <a:lnSpc>
                <a:spcPct val="90000"/>
              </a:lnSpc>
            </a:pPr>
            <a:endParaRPr lang="it-IT" sz="2400" dirty="0"/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2400" dirty="0"/>
              <a:t>reduce the </a:t>
            </a:r>
            <a:r>
              <a:rPr lang="it-IT" sz="2400" dirty="0" err="1"/>
              <a:t>costs</a:t>
            </a:r>
            <a:r>
              <a:rPr lang="it-IT" sz="2400" dirty="0"/>
              <a:t> of </a:t>
            </a:r>
            <a:r>
              <a:rPr lang="it-IT" sz="2400" dirty="0" err="1"/>
              <a:t>producing</a:t>
            </a:r>
            <a:r>
              <a:rPr lang="it-IT" sz="2400" dirty="0"/>
              <a:t> </a:t>
            </a:r>
            <a:r>
              <a:rPr lang="it-IT" sz="2400" dirty="0" err="1"/>
              <a:t>statistical</a:t>
            </a:r>
            <a:r>
              <a:rPr lang="it-IT" sz="2400" dirty="0"/>
              <a:t> data </a:t>
            </a:r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2400" dirty="0"/>
              <a:t>reduce the </a:t>
            </a:r>
            <a:r>
              <a:rPr lang="it-IT" sz="2400" dirty="0" err="1"/>
              <a:t>need</a:t>
            </a:r>
            <a:r>
              <a:rPr lang="it-IT" sz="2400" dirty="0"/>
              <a:t> for </a:t>
            </a:r>
            <a:r>
              <a:rPr lang="it-IT" sz="2400" dirty="0" err="1"/>
              <a:t>surveys</a:t>
            </a:r>
            <a:r>
              <a:rPr lang="it-IT" sz="2400" dirty="0"/>
              <a:t> and </a:t>
            </a:r>
            <a:r>
              <a:rPr lang="it-IT" sz="2400" dirty="0" err="1"/>
              <a:t>therefore</a:t>
            </a:r>
            <a:r>
              <a:rPr lang="it-IT" sz="2400" dirty="0"/>
              <a:t> the </a:t>
            </a:r>
            <a:r>
              <a:rPr lang="it-IT" sz="2400" dirty="0" err="1"/>
              <a:t>burden</a:t>
            </a:r>
            <a:r>
              <a:rPr lang="it-IT" sz="2400" dirty="0"/>
              <a:t> on </a:t>
            </a:r>
            <a:r>
              <a:rPr lang="it-IT" sz="2400" dirty="0" err="1"/>
              <a:t>respondents</a:t>
            </a:r>
            <a:r>
              <a:rPr lang="it-IT" sz="2400" dirty="0"/>
              <a:t> (</a:t>
            </a:r>
            <a:r>
              <a:rPr lang="it-IT" sz="2400" dirty="0" err="1"/>
              <a:t>people</a:t>
            </a:r>
            <a:r>
              <a:rPr lang="it-IT" sz="2400" dirty="0"/>
              <a:t>, </a:t>
            </a:r>
            <a:r>
              <a:rPr lang="it-IT" sz="2400" dirty="0" err="1"/>
              <a:t>firms</a:t>
            </a:r>
            <a:r>
              <a:rPr lang="it-IT" sz="2400" dirty="0"/>
              <a:t>, </a:t>
            </a:r>
            <a:r>
              <a:rPr lang="it-IT" sz="2400" dirty="0" err="1"/>
              <a:t>other</a:t>
            </a:r>
            <a:r>
              <a:rPr lang="it-IT" sz="2400" dirty="0"/>
              <a:t> </a:t>
            </a:r>
            <a:r>
              <a:rPr lang="it-IT" sz="2400" dirty="0" err="1"/>
              <a:t>organizations</a:t>
            </a:r>
            <a:r>
              <a:rPr lang="it-IT" sz="2400" dirty="0" smtClean="0"/>
              <a:t>)</a:t>
            </a:r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2400" dirty="0" err="1"/>
              <a:t>improve</a:t>
            </a:r>
            <a:r>
              <a:rPr lang="it-IT" sz="2400" dirty="0"/>
              <a:t> the data </a:t>
            </a:r>
            <a:r>
              <a:rPr lang="it-IT" sz="2400" dirty="0" err="1"/>
              <a:t>quality</a:t>
            </a:r>
            <a:r>
              <a:rPr lang="it-IT" sz="2400" dirty="0"/>
              <a:t>, in </a:t>
            </a:r>
            <a:r>
              <a:rPr lang="it-IT" sz="2400" dirty="0" err="1"/>
              <a:t>particular</a:t>
            </a:r>
            <a:r>
              <a:rPr lang="it-IT" sz="2400" dirty="0"/>
              <a:t> the data </a:t>
            </a:r>
            <a:r>
              <a:rPr lang="it-IT" sz="2400" dirty="0" err="1"/>
              <a:t>timeliness</a:t>
            </a:r>
            <a:r>
              <a:rPr lang="it-IT" sz="2400" dirty="0"/>
              <a:t> and the </a:t>
            </a:r>
            <a:r>
              <a:rPr lang="it-IT" sz="2400" dirty="0" err="1"/>
              <a:t>coverage</a:t>
            </a:r>
            <a:r>
              <a:rPr lang="it-IT" sz="2400" dirty="0"/>
              <a:t> of the </a:t>
            </a:r>
            <a:r>
              <a:rPr lang="it-IT" sz="2400" dirty="0" err="1"/>
              <a:t>populations</a:t>
            </a:r>
            <a:r>
              <a:rPr lang="it-IT" sz="2400" dirty="0"/>
              <a:t> of </a:t>
            </a:r>
            <a:r>
              <a:rPr lang="it-IT" sz="2400" dirty="0" err="1" smtClean="0"/>
              <a:t>interest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2196" y="519434"/>
            <a:ext cx="7538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err="1"/>
              <a:t>Administrative</a:t>
            </a:r>
            <a:r>
              <a:rPr lang="it-IT" sz="2400" b="1" i="1" dirty="0"/>
              <a:t> data </a:t>
            </a:r>
            <a:r>
              <a:rPr lang="it-IT" sz="2400" b="1" i="1" dirty="0" err="1" smtClean="0"/>
              <a:t>sources</a:t>
            </a:r>
            <a:r>
              <a:rPr lang="it-IT" sz="2400" b="1" i="1" dirty="0" smtClean="0"/>
              <a:t> </a:t>
            </a:r>
            <a:r>
              <a:rPr lang="it-IT" sz="2400" b="1" i="1" dirty="0"/>
              <a:t>- a </a:t>
            </a:r>
            <a:r>
              <a:rPr lang="it-IT" sz="2400" b="1" i="1" dirty="0" err="1"/>
              <a:t>resource</a:t>
            </a:r>
            <a:r>
              <a:rPr lang="it-IT" sz="2400" b="1" i="1" dirty="0"/>
              <a:t> for </a:t>
            </a:r>
            <a:r>
              <a:rPr lang="it-IT" sz="2400" b="1" i="1" dirty="0" err="1"/>
              <a:t>official</a:t>
            </a:r>
            <a:r>
              <a:rPr lang="it-IT" sz="2400" b="1" i="1" dirty="0"/>
              <a:t> </a:t>
            </a:r>
            <a:r>
              <a:rPr lang="it-IT" sz="2400" b="1" i="1" dirty="0" err="1"/>
              <a:t>statistics</a:t>
            </a:r>
            <a:endParaRPr lang="it-IT" sz="2400" b="1" i="1" dirty="0">
              <a:solidFill>
                <a:srgbClr val="5051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err="1" smtClean="0"/>
              <a:t>Italian</a:t>
            </a:r>
            <a:r>
              <a:rPr lang="it-IT" sz="1000" i="1" dirty="0" smtClean="0"/>
              <a:t> National </a:t>
            </a:r>
            <a:r>
              <a:rPr lang="it-IT" sz="1000" i="1" dirty="0" err="1" smtClean="0"/>
              <a:t>Institute</a:t>
            </a:r>
            <a:r>
              <a:rPr lang="it-IT" sz="1000" i="1" dirty="0" smtClean="0"/>
              <a:t> of </a:t>
            </a:r>
            <a:r>
              <a:rPr lang="it-IT" sz="1000" i="1" dirty="0" err="1" smtClean="0"/>
              <a:t>Statistics</a:t>
            </a:r>
            <a:r>
              <a:rPr lang="it-IT" sz="1000" i="1" dirty="0" smtClean="0"/>
              <a:t>- Vienna, 2-5 </a:t>
            </a:r>
            <a:r>
              <a:rPr lang="it-IT" sz="1000" i="1" dirty="0" err="1" smtClean="0"/>
              <a:t>June</a:t>
            </a:r>
            <a:r>
              <a:rPr lang="it-IT" sz="1000" i="1" dirty="0" smtClean="0"/>
              <a:t> 2014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22971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628775"/>
            <a:ext cx="8785225" cy="482441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800" b="1" dirty="0" smtClean="0">
                <a:solidFill>
                  <a:srgbClr val="A50021"/>
                </a:solidFill>
              </a:rPr>
              <a:t>DPR 7 </a:t>
            </a:r>
            <a:r>
              <a:rPr lang="it-IT" sz="1800" b="1" dirty="0" err="1" smtClean="0">
                <a:solidFill>
                  <a:srgbClr val="A50021"/>
                </a:solidFill>
              </a:rPr>
              <a:t>september</a:t>
            </a:r>
            <a:r>
              <a:rPr lang="it-IT" sz="1800" b="1" dirty="0" smtClean="0">
                <a:solidFill>
                  <a:srgbClr val="A50021"/>
                </a:solidFill>
              </a:rPr>
              <a:t> 2010, n.166: new Istat </a:t>
            </a:r>
            <a:r>
              <a:rPr lang="it-IT" sz="1800" b="1" dirty="0" err="1" smtClean="0">
                <a:solidFill>
                  <a:srgbClr val="A50021"/>
                </a:solidFill>
              </a:rPr>
              <a:t>regulation</a:t>
            </a:r>
            <a:endParaRPr lang="it-IT" sz="1800" b="1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sz="1800" b="1" dirty="0" smtClean="0"/>
              <a:t>	ISTAT </a:t>
            </a:r>
            <a:r>
              <a:rPr lang="it-IT" sz="1800" b="1" dirty="0" err="1" smtClean="0"/>
              <a:t>provides</a:t>
            </a:r>
            <a:r>
              <a:rPr lang="it-IT" sz="1800" b="1" dirty="0" smtClean="0"/>
              <a:t> “</a:t>
            </a:r>
            <a:r>
              <a:rPr lang="it-IT" sz="1800" b="1" i="1" dirty="0" smtClean="0"/>
              <a:t>for </a:t>
            </a:r>
            <a:r>
              <a:rPr lang="it-IT" sz="1800" b="1" i="1" dirty="0" err="1" smtClean="0"/>
              <a:t>defining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methods</a:t>
            </a:r>
            <a:r>
              <a:rPr lang="it-IT" sz="1800" b="1" i="1" dirty="0" smtClean="0"/>
              <a:t> and formats to be </a:t>
            </a:r>
            <a:r>
              <a:rPr lang="it-IT" sz="1800" b="1" i="1" dirty="0" err="1" smtClean="0"/>
              <a:t>used</a:t>
            </a:r>
            <a:r>
              <a:rPr lang="it-IT" sz="1800" b="1" i="1" dirty="0" smtClean="0"/>
              <a:t> by the public </a:t>
            </a:r>
            <a:r>
              <a:rPr lang="it-IT" sz="1800" b="1" i="1" dirty="0" err="1" smtClean="0"/>
              <a:t>administration</a:t>
            </a:r>
            <a:r>
              <a:rPr lang="it-IT" sz="1800" b="1" i="1" dirty="0" smtClean="0"/>
              <a:t> for </a:t>
            </a:r>
            <a:r>
              <a:rPr lang="it-IT" sz="1800" b="1" i="1" dirty="0" err="1" smtClean="0"/>
              <a:t>exchanging</a:t>
            </a:r>
            <a:r>
              <a:rPr lang="it-IT" sz="1800" b="1" i="1" dirty="0" smtClean="0"/>
              <a:t> and </a:t>
            </a:r>
            <a:r>
              <a:rPr lang="it-IT" sz="1800" b="1" i="1" dirty="0" err="1" smtClean="0"/>
              <a:t>using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statistical</a:t>
            </a:r>
            <a:r>
              <a:rPr lang="it-IT" sz="1800" b="1" i="1" dirty="0" smtClean="0"/>
              <a:t> and </a:t>
            </a:r>
            <a:r>
              <a:rPr lang="it-IT" sz="1800" b="1" i="1" dirty="0" err="1" smtClean="0"/>
              <a:t>financial</a:t>
            </a:r>
            <a:r>
              <a:rPr lang="it-IT" sz="1800" b="1" i="1" dirty="0" smtClean="0"/>
              <a:t> information in the web, </a:t>
            </a:r>
            <a:r>
              <a:rPr lang="it-IT" sz="1800" b="1" i="1" dirty="0" err="1" smtClean="0"/>
              <a:t>as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well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as</a:t>
            </a:r>
            <a:r>
              <a:rPr lang="it-IT" sz="1800" b="1" i="1" dirty="0" smtClean="0"/>
              <a:t> for </a:t>
            </a:r>
            <a:r>
              <a:rPr lang="it-IT" sz="1800" b="1" i="1" dirty="0" err="1" smtClean="0"/>
              <a:t>harmonizing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changes</a:t>
            </a:r>
            <a:r>
              <a:rPr lang="it-IT" sz="1800" b="1" i="1" dirty="0" smtClean="0"/>
              <a:t>, </a:t>
            </a:r>
            <a:r>
              <a:rPr lang="it-IT" sz="1800" b="1" i="1" dirty="0" err="1" smtClean="0"/>
              <a:t>enhancements</a:t>
            </a:r>
            <a:r>
              <a:rPr lang="it-IT" sz="1800" b="1" i="1" dirty="0" smtClean="0"/>
              <a:t> and new design </a:t>
            </a:r>
            <a:r>
              <a:rPr lang="it-IT" sz="1800" b="1" i="1" dirty="0" err="1" smtClean="0"/>
              <a:t>initiatives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which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concern</a:t>
            </a:r>
            <a:r>
              <a:rPr lang="it-IT" sz="1800" b="1" i="1" dirty="0" smtClean="0"/>
              <a:t> the sets of </a:t>
            </a:r>
            <a:r>
              <a:rPr lang="it-IT" sz="1800" b="1" i="1" dirty="0" err="1" smtClean="0"/>
              <a:t>forms</a:t>
            </a:r>
            <a:r>
              <a:rPr lang="it-IT" sz="1800" b="1" i="1" dirty="0" smtClean="0"/>
              <a:t> and the information </a:t>
            </a:r>
            <a:r>
              <a:rPr lang="it-IT" sz="1800" b="1" i="1" dirty="0" err="1" smtClean="0"/>
              <a:t>systems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which</a:t>
            </a:r>
            <a:r>
              <a:rPr lang="it-IT" sz="1800" b="1" i="1" dirty="0" smtClean="0"/>
              <a:t> are </a:t>
            </a:r>
            <a:r>
              <a:rPr lang="it-IT" sz="1800" b="1" i="1" dirty="0" err="1" smtClean="0"/>
              <a:t>used</a:t>
            </a:r>
            <a:r>
              <a:rPr lang="it-IT" sz="1800" b="1" i="1" dirty="0" smtClean="0"/>
              <a:t> by the public </a:t>
            </a:r>
            <a:r>
              <a:rPr lang="it-IT" sz="1800" b="1" i="1" dirty="0" err="1" smtClean="0"/>
              <a:t>administration</a:t>
            </a:r>
            <a:r>
              <a:rPr lang="it-IT" sz="1800" b="1" i="1" dirty="0" smtClean="0"/>
              <a:t> for </a:t>
            </a:r>
            <a:r>
              <a:rPr lang="it-IT" sz="1800" b="1" i="1" dirty="0" err="1" smtClean="0"/>
              <a:t>collecting</a:t>
            </a:r>
            <a:r>
              <a:rPr lang="it-IT" sz="1800" b="1" i="1" dirty="0" smtClean="0"/>
              <a:t> information </a:t>
            </a:r>
            <a:r>
              <a:rPr lang="it-IT" sz="1800" b="1" i="1" dirty="0" err="1" smtClean="0"/>
              <a:t>which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is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used</a:t>
            </a:r>
            <a:r>
              <a:rPr lang="it-IT" sz="1800" b="1" i="1" dirty="0" smtClean="0"/>
              <a:t> or </a:t>
            </a:r>
            <a:r>
              <a:rPr lang="it-IT" sz="1800" b="1" i="1" dirty="0" err="1" smtClean="0"/>
              <a:t>may</a:t>
            </a:r>
            <a:r>
              <a:rPr lang="it-IT" sz="1800" b="1" i="1" dirty="0" smtClean="0"/>
              <a:t> be </a:t>
            </a:r>
            <a:r>
              <a:rPr lang="it-IT" sz="1800" b="1" i="1" dirty="0" err="1" smtClean="0"/>
              <a:t>used</a:t>
            </a:r>
            <a:r>
              <a:rPr lang="it-IT" sz="1800" b="1" i="1" dirty="0" smtClean="0"/>
              <a:t> for </a:t>
            </a:r>
            <a:r>
              <a:rPr lang="it-IT" sz="1800" b="1" i="1" dirty="0" err="1" smtClean="0"/>
              <a:t>statistical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purposes</a:t>
            </a:r>
            <a:r>
              <a:rPr lang="it-IT" sz="1800" b="1" dirty="0" smtClean="0"/>
              <a:t>”</a:t>
            </a:r>
          </a:p>
          <a:p>
            <a:pPr eaLnBrk="1" hangingPunct="1">
              <a:lnSpc>
                <a:spcPct val="80000"/>
              </a:lnSpc>
            </a:pPr>
            <a:endParaRPr lang="it-IT" sz="1800" b="1" dirty="0" smtClean="0"/>
          </a:p>
          <a:p>
            <a:pPr>
              <a:lnSpc>
                <a:spcPct val="80000"/>
              </a:lnSpc>
            </a:pPr>
            <a:r>
              <a:rPr lang="en-US" sz="1800" dirty="0"/>
              <a:t>The </a:t>
            </a:r>
            <a:r>
              <a:rPr lang="en-US" sz="1800" dirty="0" smtClean="0"/>
              <a:t>aim </a:t>
            </a:r>
            <a:r>
              <a:rPr lang="en-US" sz="1800" dirty="0"/>
              <a:t>of the project </a:t>
            </a:r>
            <a:r>
              <a:rPr lang="en-US" sz="1800" dirty="0" smtClean="0"/>
              <a:t>is to </a:t>
            </a:r>
            <a:r>
              <a:rPr lang="en-US" sz="1800" dirty="0"/>
              <a:t>exploit administrative data sources for statistical purposes, working and </a:t>
            </a:r>
            <a:r>
              <a:rPr lang="en-US" sz="1800" dirty="0" smtClean="0"/>
              <a:t>studying </a:t>
            </a:r>
            <a:r>
              <a:rPr lang="en-US" sz="1800" dirty="0"/>
              <a:t>on the administrative forms, but not only.</a:t>
            </a:r>
          </a:p>
          <a:p>
            <a:pPr marL="0" indent="0">
              <a:lnSpc>
                <a:spcPct val="80000"/>
              </a:lnSpc>
              <a:buNone/>
            </a:pPr>
            <a:endParaRPr lang="it-IT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referred</a:t>
            </a:r>
            <a:r>
              <a:rPr lang="it-IT" sz="1800" dirty="0" smtClean="0"/>
              <a:t> to ALL the </a:t>
            </a:r>
            <a:r>
              <a:rPr lang="it-IT" sz="1800" dirty="0" err="1" smtClean="0"/>
              <a:t>administrative</a:t>
            </a:r>
            <a:r>
              <a:rPr lang="it-IT" sz="1800" dirty="0" smtClean="0"/>
              <a:t> data </a:t>
            </a:r>
            <a:r>
              <a:rPr lang="it-IT" sz="1800" dirty="0" err="1" smtClean="0"/>
              <a:t>sources</a:t>
            </a:r>
            <a:r>
              <a:rPr lang="it-IT" sz="1800" dirty="0" smtClean="0"/>
              <a:t>: “…</a:t>
            </a:r>
            <a:r>
              <a:rPr lang="it-IT" sz="1800" dirty="0" err="1" smtClean="0"/>
              <a:t>which</a:t>
            </a:r>
            <a:r>
              <a:rPr lang="it-IT" sz="1800" dirty="0" smtClean="0"/>
              <a:t> are </a:t>
            </a:r>
            <a:r>
              <a:rPr lang="it-IT" sz="1800" dirty="0" err="1" smtClean="0"/>
              <a:t>used</a:t>
            </a:r>
            <a:r>
              <a:rPr lang="it-IT" sz="1800" dirty="0" smtClean="0"/>
              <a:t> or MAY BE USED for </a:t>
            </a:r>
            <a:r>
              <a:rPr lang="it-IT" sz="1800" dirty="0" err="1" smtClean="0"/>
              <a:t>statistical</a:t>
            </a:r>
            <a:r>
              <a:rPr lang="it-IT" sz="1800" dirty="0" smtClean="0"/>
              <a:t> </a:t>
            </a:r>
            <a:r>
              <a:rPr lang="it-IT" sz="1800" dirty="0" err="1" smtClean="0"/>
              <a:t>purposes</a:t>
            </a:r>
            <a:r>
              <a:rPr lang="it-IT" sz="1800" dirty="0" smtClean="0"/>
              <a:t>”</a:t>
            </a:r>
          </a:p>
          <a:p>
            <a:pPr eaLnBrk="1" hangingPunct="1">
              <a:lnSpc>
                <a:spcPct val="80000"/>
              </a:lnSpc>
            </a:pPr>
            <a:endParaRPr lang="it-IT" sz="1800" b="1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it-IT" sz="1800" b="1" dirty="0" smtClean="0">
                <a:solidFill>
                  <a:srgbClr val="A50021"/>
                </a:solidFill>
              </a:rPr>
              <a:t>CHANGING OR RE-DESIGNING AN ADMINISTRATIVE FORM: AN OCCASION FOR NEGOTIATING CHANGES IN ORDER TO MAKE THE RELATED ARCHIVES MORE USEFUL FOR STATISTICAL PURPOSES</a:t>
            </a:r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69455"/>
            <a:ext cx="8229600" cy="962458"/>
          </a:xfrm>
          <a:prstGeom prst="rect">
            <a:avLst/>
          </a:prstGeom>
        </p:spPr>
        <p:txBody>
          <a:bodyPr/>
          <a:lstStyle/>
          <a:p>
            <a:r>
              <a:rPr lang="it-IT" sz="2400" b="1" i="1" dirty="0" smtClean="0">
                <a:latin typeface="+mn-lt"/>
                <a:ea typeface="+mn-ea"/>
                <a:cs typeface="+mn-cs"/>
              </a:rPr>
              <a:t>The </a:t>
            </a:r>
            <a:r>
              <a:rPr lang="it-IT" sz="2400" b="1" i="1" dirty="0" err="1" smtClean="0">
                <a:latin typeface="+mn-lt"/>
                <a:ea typeface="+mn-ea"/>
                <a:cs typeface="+mn-cs"/>
              </a:rPr>
              <a:t>purpose</a:t>
            </a:r>
            <a:r>
              <a:rPr lang="it-IT" sz="2400" b="1" i="1" dirty="0" smtClean="0">
                <a:latin typeface="+mn-lt"/>
                <a:ea typeface="+mn-ea"/>
                <a:cs typeface="+mn-cs"/>
              </a:rPr>
              <a:t> of </a:t>
            </a:r>
            <a:r>
              <a:rPr lang="it-IT" sz="2400" b="1" i="1" dirty="0" err="1" smtClean="0">
                <a:latin typeface="+mn-lt"/>
                <a:ea typeface="+mn-ea"/>
                <a:cs typeface="+mn-cs"/>
              </a:rPr>
              <a:t>Istat’s</a:t>
            </a:r>
            <a:r>
              <a:rPr lang="it-IT" sz="2400" b="1" i="1" dirty="0" smtClean="0">
                <a:latin typeface="+mn-lt"/>
                <a:ea typeface="+mn-ea"/>
                <a:cs typeface="+mn-cs"/>
              </a:rPr>
              <a:t> </a:t>
            </a:r>
            <a:r>
              <a:rPr lang="it-IT" sz="2400" b="1" i="1" dirty="0" err="1" smtClean="0">
                <a:latin typeface="+mn-lt"/>
                <a:ea typeface="+mn-ea"/>
                <a:cs typeface="+mn-cs"/>
              </a:rPr>
              <a:t>strategy</a:t>
            </a:r>
            <a:endParaRPr lang="it-IT" sz="2400" b="1" i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err="1" smtClean="0"/>
              <a:t>Italian</a:t>
            </a:r>
            <a:r>
              <a:rPr lang="it-IT" sz="1000" i="1" dirty="0" smtClean="0"/>
              <a:t> National </a:t>
            </a:r>
            <a:r>
              <a:rPr lang="it-IT" sz="1000" i="1" dirty="0" err="1" smtClean="0"/>
              <a:t>Institute</a:t>
            </a:r>
            <a:r>
              <a:rPr lang="it-IT" sz="1000" i="1" dirty="0" smtClean="0"/>
              <a:t> of </a:t>
            </a:r>
            <a:r>
              <a:rPr lang="it-IT" sz="1000" i="1" dirty="0" err="1" smtClean="0"/>
              <a:t>Statistics</a:t>
            </a:r>
            <a:r>
              <a:rPr lang="it-IT" sz="1000" i="1" dirty="0" smtClean="0"/>
              <a:t>- Vienna, 2-5 </a:t>
            </a:r>
            <a:r>
              <a:rPr lang="it-IT" sz="1000" i="1" dirty="0" err="1" smtClean="0"/>
              <a:t>June</a:t>
            </a:r>
            <a:r>
              <a:rPr lang="it-IT" sz="1000" i="1" dirty="0" smtClean="0"/>
              <a:t> 2014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38142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179388" y="1628775"/>
            <a:ext cx="23622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b="1">
                <a:solidFill>
                  <a:srgbClr val="A50021"/>
                </a:solidFill>
              </a:rPr>
              <a:t>COMMITTEE FOR HARMONIZING ADMINISTRATIVE FORMS</a:t>
            </a:r>
          </a:p>
          <a:p>
            <a:endParaRPr lang="it-IT" b="1">
              <a:solidFill>
                <a:srgbClr val="A50021"/>
              </a:solidFill>
            </a:endParaRPr>
          </a:p>
          <a:p>
            <a:r>
              <a:rPr lang="it-IT" b="1">
                <a:solidFill>
                  <a:srgbClr val="A50021"/>
                </a:solidFill>
              </a:rPr>
              <a:t>Members are nominated by Istat and by administrative data archive owner institutions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2627313" y="836613"/>
            <a:ext cx="6408737" cy="31511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b="1" dirty="0" err="1"/>
              <a:t>launches</a:t>
            </a:r>
            <a:r>
              <a:rPr lang="it-IT" b="1" dirty="0">
                <a:solidFill>
                  <a:srgbClr val="993333"/>
                </a:solidFill>
              </a:rPr>
              <a:t> </a:t>
            </a:r>
            <a:r>
              <a:rPr lang="it-IT" b="1" dirty="0">
                <a:solidFill>
                  <a:srgbClr val="A50021"/>
                </a:solidFill>
              </a:rPr>
              <a:t>INVESTIGATIONS</a:t>
            </a:r>
            <a:r>
              <a:rPr lang="it-IT" b="1" dirty="0">
                <a:solidFill>
                  <a:srgbClr val="993333"/>
                </a:solidFill>
              </a:rPr>
              <a:t> </a:t>
            </a:r>
            <a:r>
              <a:rPr lang="it-IT" b="1" dirty="0"/>
              <a:t>ON </a:t>
            </a:r>
            <a:r>
              <a:rPr lang="it-IT" b="1" dirty="0">
                <a:solidFill>
                  <a:srgbClr val="A50021"/>
                </a:solidFill>
              </a:rPr>
              <a:t>ADMINISTRATIVE DATA ARCHIVES </a:t>
            </a:r>
            <a:r>
              <a:rPr lang="it-IT" b="1" dirty="0"/>
              <a:t>and </a:t>
            </a:r>
            <a:r>
              <a:rPr lang="it-IT" b="1" dirty="0" err="1"/>
              <a:t>their</a:t>
            </a:r>
            <a:r>
              <a:rPr lang="it-IT" b="1" dirty="0"/>
              <a:t> </a:t>
            </a:r>
            <a:r>
              <a:rPr lang="it-IT" b="1" dirty="0" err="1"/>
              <a:t>related</a:t>
            </a:r>
            <a:r>
              <a:rPr lang="it-IT" b="1" dirty="0"/>
              <a:t> </a:t>
            </a:r>
            <a:r>
              <a:rPr lang="it-IT" b="1" dirty="0">
                <a:solidFill>
                  <a:srgbClr val="A50021"/>
                </a:solidFill>
              </a:rPr>
              <a:t>ADMINISTRATIVE FORMS</a:t>
            </a:r>
          </a:p>
          <a:p>
            <a:endParaRPr lang="it-IT" dirty="0"/>
          </a:p>
          <a:p>
            <a:r>
              <a:rPr lang="it-IT" dirty="0"/>
              <a:t>An </a:t>
            </a:r>
            <a:r>
              <a:rPr lang="it-IT" dirty="0">
                <a:solidFill>
                  <a:srgbClr val="A50021"/>
                </a:solidFill>
              </a:rPr>
              <a:t>INVESTIGATION </a:t>
            </a:r>
            <a:r>
              <a:rPr lang="it-IT" dirty="0" err="1"/>
              <a:t>is</a:t>
            </a:r>
            <a:endParaRPr lang="it-IT" dirty="0"/>
          </a:p>
          <a:p>
            <a:endParaRPr lang="it-IT" dirty="0"/>
          </a:p>
          <a:p>
            <a:pPr>
              <a:buFontTx/>
              <a:buChar char="•"/>
            </a:pPr>
            <a:r>
              <a:rPr lang="it-IT" dirty="0"/>
              <a:t> an </a:t>
            </a:r>
            <a:r>
              <a:rPr lang="it-IT" dirty="0" err="1"/>
              <a:t>analysis</a:t>
            </a:r>
            <a:r>
              <a:rPr lang="it-IT" dirty="0"/>
              <a:t> and </a:t>
            </a:r>
            <a:r>
              <a:rPr lang="it-IT" dirty="0" err="1"/>
              <a:t>documentation</a:t>
            </a:r>
            <a:r>
              <a:rPr lang="it-IT" dirty="0"/>
              <a:t> </a:t>
            </a:r>
            <a:r>
              <a:rPr lang="it-IT" dirty="0" err="1"/>
              <a:t>activity</a:t>
            </a:r>
            <a:r>
              <a:rPr lang="it-IT" dirty="0"/>
              <a:t> </a:t>
            </a:r>
            <a:r>
              <a:rPr lang="it-IT" dirty="0" err="1"/>
              <a:t>concerning</a:t>
            </a:r>
            <a:r>
              <a:rPr lang="it-IT" dirty="0"/>
              <a:t> the</a:t>
            </a:r>
            <a:r>
              <a:rPr lang="it-IT" dirty="0">
                <a:solidFill>
                  <a:srgbClr val="A50021"/>
                </a:solidFill>
              </a:rPr>
              <a:t> CONTENT</a:t>
            </a:r>
            <a:r>
              <a:rPr lang="it-IT" dirty="0"/>
              <a:t> and the </a:t>
            </a:r>
            <a:r>
              <a:rPr lang="it-IT" dirty="0">
                <a:solidFill>
                  <a:srgbClr val="A50021"/>
                </a:solidFill>
              </a:rPr>
              <a:t>QUALITY </a:t>
            </a:r>
            <a:r>
              <a:rPr lang="it-IT" dirty="0"/>
              <a:t>of the </a:t>
            </a:r>
            <a:r>
              <a:rPr lang="it-IT" dirty="0" err="1"/>
              <a:t>archive</a:t>
            </a:r>
            <a:endParaRPr lang="it-IT" dirty="0"/>
          </a:p>
          <a:p>
            <a:pPr>
              <a:buFontTx/>
              <a:buChar char="•"/>
            </a:pPr>
            <a:r>
              <a:rPr lang="it-IT" dirty="0">
                <a:solidFill>
                  <a:srgbClr val="A50021"/>
                </a:solidFill>
              </a:rPr>
              <a:t> </a:t>
            </a:r>
            <a:r>
              <a:rPr lang="it-IT" dirty="0" err="1"/>
              <a:t>jointly</a:t>
            </a:r>
            <a:r>
              <a:rPr lang="it-IT" dirty="0"/>
              <a:t> </a:t>
            </a:r>
            <a:r>
              <a:rPr lang="it-IT" dirty="0" err="1"/>
              <a:t>undertaken</a:t>
            </a:r>
            <a:r>
              <a:rPr lang="it-IT" dirty="0"/>
              <a:t> by</a:t>
            </a:r>
            <a:r>
              <a:rPr lang="it-IT" dirty="0">
                <a:solidFill>
                  <a:srgbClr val="A50021"/>
                </a:solidFill>
              </a:rPr>
              <a:t> ISTAT </a:t>
            </a:r>
            <a:r>
              <a:rPr lang="it-IT" dirty="0"/>
              <a:t>and the </a:t>
            </a:r>
            <a:r>
              <a:rPr lang="it-IT" dirty="0">
                <a:solidFill>
                  <a:srgbClr val="A50021"/>
                </a:solidFill>
              </a:rPr>
              <a:t>OWNER INSTITUTION</a:t>
            </a:r>
            <a:endParaRPr lang="it-IT" dirty="0"/>
          </a:p>
          <a:p>
            <a:pPr>
              <a:buFontTx/>
              <a:buChar char="•"/>
            </a:pPr>
            <a:r>
              <a:rPr lang="it-IT" dirty="0"/>
              <a:t> by </a:t>
            </a:r>
            <a:r>
              <a:rPr lang="it-IT" dirty="0" err="1"/>
              <a:t>means</a:t>
            </a:r>
            <a:r>
              <a:rPr lang="it-IT" dirty="0"/>
              <a:t> of standard </a:t>
            </a:r>
            <a:r>
              <a:rPr lang="it-IT" dirty="0" err="1"/>
              <a:t>methodological</a:t>
            </a:r>
            <a:r>
              <a:rPr lang="it-IT" dirty="0"/>
              <a:t> and information </a:t>
            </a:r>
            <a:r>
              <a:rPr lang="it-IT" dirty="0" err="1"/>
              <a:t>managing</a:t>
            </a:r>
            <a:r>
              <a:rPr lang="it-IT" dirty="0"/>
              <a:t> </a:t>
            </a:r>
            <a:r>
              <a:rPr lang="it-IT" dirty="0" err="1"/>
              <a:t>tools</a:t>
            </a:r>
            <a:endParaRPr lang="it-IT" dirty="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2700338" y="4221162"/>
            <a:ext cx="6335712" cy="22621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5039" tIns="42520" rIns="85039" bIns="4252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b="1" dirty="0" err="1"/>
              <a:t>releases</a:t>
            </a:r>
            <a:r>
              <a:rPr lang="it-IT" b="1" dirty="0"/>
              <a:t> </a:t>
            </a:r>
            <a:r>
              <a:rPr lang="it-IT" b="1" dirty="0">
                <a:solidFill>
                  <a:srgbClr val="A50021"/>
                </a:solidFill>
              </a:rPr>
              <a:t>RECOMMENDATIONS</a:t>
            </a:r>
            <a:r>
              <a:rPr lang="it-IT" b="1" dirty="0"/>
              <a:t> on </a:t>
            </a:r>
            <a:r>
              <a:rPr lang="it-IT" b="1" dirty="0">
                <a:solidFill>
                  <a:srgbClr val="A50021"/>
                </a:solidFill>
              </a:rPr>
              <a:t>INNOVATION PROJECTS</a:t>
            </a:r>
            <a:r>
              <a:rPr lang="it-IT" b="1" dirty="0"/>
              <a:t> </a:t>
            </a:r>
            <a:r>
              <a:rPr lang="it-IT" b="1" dirty="0" err="1"/>
              <a:t>concerning</a:t>
            </a:r>
            <a:r>
              <a:rPr lang="it-IT" b="1" dirty="0"/>
              <a:t>  </a:t>
            </a:r>
            <a:r>
              <a:rPr lang="it-IT" b="1" dirty="0">
                <a:solidFill>
                  <a:srgbClr val="A50021"/>
                </a:solidFill>
              </a:rPr>
              <a:t>ADMINISTRATIVE DATA ARCHIVES </a:t>
            </a:r>
            <a:r>
              <a:rPr lang="it-IT" b="1" dirty="0"/>
              <a:t>and </a:t>
            </a:r>
            <a:r>
              <a:rPr lang="it-IT" b="1" dirty="0" err="1"/>
              <a:t>their</a:t>
            </a:r>
            <a:r>
              <a:rPr lang="it-IT" b="1" dirty="0"/>
              <a:t> </a:t>
            </a:r>
            <a:r>
              <a:rPr lang="it-IT" b="1" dirty="0" err="1"/>
              <a:t>related</a:t>
            </a:r>
            <a:r>
              <a:rPr lang="it-IT" b="1" dirty="0"/>
              <a:t> </a:t>
            </a:r>
            <a:r>
              <a:rPr lang="it-IT" b="1" dirty="0">
                <a:solidFill>
                  <a:srgbClr val="A50021"/>
                </a:solidFill>
              </a:rPr>
              <a:t>ADMINISTRATIVE FORMS</a:t>
            </a:r>
          </a:p>
          <a:p>
            <a:endParaRPr lang="it-IT" dirty="0"/>
          </a:p>
          <a:p>
            <a:pPr>
              <a:buFontTx/>
              <a:buChar char="•"/>
            </a:pPr>
            <a:r>
              <a:rPr lang="it-IT" dirty="0"/>
              <a:t> the </a:t>
            </a:r>
            <a:r>
              <a:rPr lang="it-IT" dirty="0">
                <a:solidFill>
                  <a:srgbClr val="A50021"/>
                </a:solidFill>
              </a:rPr>
              <a:t>OWNER INSTITUTION </a:t>
            </a:r>
            <a:r>
              <a:rPr lang="it-IT" dirty="0" err="1"/>
              <a:t>informs</a:t>
            </a:r>
            <a:r>
              <a:rPr lang="it-IT" dirty="0">
                <a:solidFill>
                  <a:srgbClr val="A50021"/>
                </a:solidFill>
              </a:rPr>
              <a:t> ISTAT </a:t>
            </a:r>
            <a:r>
              <a:rPr lang="it-IT" dirty="0" err="1"/>
              <a:t>about</a:t>
            </a:r>
            <a:r>
              <a:rPr lang="it-IT" dirty="0"/>
              <a:t>  the </a:t>
            </a:r>
            <a:r>
              <a:rPr lang="it-IT" dirty="0" err="1"/>
              <a:t>innovation</a:t>
            </a:r>
            <a:r>
              <a:rPr lang="it-IT" dirty="0"/>
              <a:t> </a:t>
            </a:r>
            <a:r>
              <a:rPr lang="it-IT" dirty="0" err="1"/>
              <a:t>project</a:t>
            </a:r>
            <a:endParaRPr lang="it-IT" dirty="0"/>
          </a:p>
          <a:p>
            <a:pPr>
              <a:buFontTx/>
              <a:buChar char="•"/>
            </a:pPr>
            <a:r>
              <a:rPr lang="it-IT" dirty="0"/>
              <a:t> </a:t>
            </a:r>
            <a:r>
              <a:rPr lang="it-IT" dirty="0">
                <a:solidFill>
                  <a:srgbClr val="993333"/>
                </a:solidFill>
              </a:rPr>
              <a:t>ISTAT </a:t>
            </a:r>
            <a:r>
              <a:rPr lang="it-IT" dirty="0" err="1"/>
              <a:t>evaluates</a:t>
            </a:r>
            <a:r>
              <a:rPr lang="it-IT" dirty="0"/>
              <a:t> the </a:t>
            </a:r>
            <a:r>
              <a:rPr lang="it-IT" dirty="0" err="1"/>
              <a:t>project</a:t>
            </a:r>
            <a:r>
              <a:rPr lang="it-IT" dirty="0"/>
              <a:t> and </a:t>
            </a:r>
            <a:r>
              <a:rPr lang="it-IT" dirty="0" err="1"/>
              <a:t>releases</a:t>
            </a:r>
            <a:r>
              <a:rPr lang="it-IT" dirty="0"/>
              <a:t> </a:t>
            </a:r>
            <a:r>
              <a:rPr lang="it-IT" dirty="0" err="1"/>
              <a:t>recommendations</a:t>
            </a:r>
            <a:endParaRPr lang="it-IT" dirty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Symbol" pitchFamily="18" charset="2"/>
              <a:buNone/>
            </a:pPr>
            <a:endParaRPr lang="it-IT" dirty="0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0" y="455677"/>
            <a:ext cx="9324975" cy="16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it-IT" sz="2000" b="1" i="1" dirty="0" err="1" smtClean="0"/>
              <a:t>Committee</a:t>
            </a:r>
            <a:r>
              <a:rPr lang="it-IT" sz="2000" b="1" i="1" dirty="0" smtClean="0"/>
              <a:t> for </a:t>
            </a:r>
            <a:r>
              <a:rPr lang="it-IT" sz="2000" b="1" i="1" dirty="0" err="1" smtClean="0"/>
              <a:t>harmonizing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administrative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forms</a:t>
            </a:r>
            <a:r>
              <a:rPr lang="it-IT" sz="2000" b="1" i="1" dirty="0" smtClean="0"/>
              <a:t>: NEW </a:t>
            </a:r>
            <a:r>
              <a:rPr lang="it-IT" sz="2000" b="1" i="1" dirty="0"/>
              <a:t>ACTIVITIES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err="1" smtClean="0"/>
              <a:t>Italian</a:t>
            </a:r>
            <a:r>
              <a:rPr lang="it-IT" sz="1000" i="1" dirty="0" smtClean="0"/>
              <a:t> National </a:t>
            </a:r>
            <a:r>
              <a:rPr lang="it-IT" sz="1000" i="1" dirty="0" err="1" smtClean="0"/>
              <a:t>Institute</a:t>
            </a:r>
            <a:r>
              <a:rPr lang="it-IT" sz="1000" i="1" dirty="0" smtClean="0"/>
              <a:t> of </a:t>
            </a:r>
            <a:r>
              <a:rPr lang="it-IT" sz="1000" i="1" dirty="0" err="1" smtClean="0"/>
              <a:t>Statistics</a:t>
            </a:r>
            <a:r>
              <a:rPr lang="it-IT" sz="1000" i="1" dirty="0" smtClean="0"/>
              <a:t>- Vienna, 2-5 </a:t>
            </a:r>
            <a:r>
              <a:rPr lang="it-IT" sz="1000" i="1" dirty="0" err="1" smtClean="0"/>
              <a:t>June</a:t>
            </a:r>
            <a:r>
              <a:rPr lang="it-IT" sz="1000" i="1" dirty="0" smtClean="0"/>
              <a:t> 2014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155788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455677"/>
            <a:ext cx="9324975" cy="49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it-IT" sz="2000" b="1" i="1" dirty="0" err="1" smtClean="0"/>
              <a:t>Committee</a:t>
            </a:r>
            <a:r>
              <a:rPr lang="it-IT" sz="2000" b="1" i="1" dirty="0" smtClean="0"/>
              <a:t> for </a:t>
            </a:r>
            <a:r>
              <a:rPr lang="it-IT" sz="2000" b="1" i="1" dirty="0" err="1" smtClean="0"/>
              <a:t>harmonizing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administrative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forms:THE</a:t>
            </a:r>
            <a:r>
              <a:rPr lang="it-IT" sz="2000" b="1" i="1" dirty="0" smtClean="0"/>
              <a:t> INFORMATIC TOOLS</a:t>
            </a:r>
            <a:endParaRPr lang="it-IT" sz="2000" b="1" i="1" dirty="0"/>
          </a:p>
        </p:txBody>
      </p:sp>
      <p:sp>
        <p:nvSpPr>
          <p:cNvPr id="3" name="Rettangolo 2"/>
          <p:cNvSpPr/>
          <p:nvPr/>
        </p:nvSpPr>
        <p:spPr>
          <a:xfrm>
            <a:off x="551144" y="1169661"/>
            <a:ext cx="802918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000" b="1" dirty="0">
                <a:solidFill>
                  <a:srgbClr val="A50021"/>
                </a:solidFill>
              </a:rPr>
              <a:t>DARCAP (</a:t>
            </a:r>
            <a:r>
              <a:rPr lang="it-IT" sz="2000" b="1" dirty="0" err="1">
                <a:solidFill>
                  <a:srgbClr val="A50021"/>
                </a:solidFill>
              </a:rPr>
              <a:t>D</a:t>
            </a:r>
            <a:r>
              <a:rPr lang="it-IT" sz="2000" dirty="0" err="1"/>
              <a:t>ocumenting</a:t>
            </a:r>
            <a:r>
              <a:rPr lang="it-IT" sz="2000" dirty="0"/>
              <a:t> </a:t>
            </a:r>
            <a:r>
              <a:rPr lang="it-IT" sz="2000" b="1" dirty="0" err="1">
                <a:solidFill>
                  <a:srgbClr val="A50021"/>
                </a:solidFill>
              </a:rPr>
              <a:t>ARC</a:t>
            </a:r>
            <a:r>
              <a:rPr lang="it-IT" sz="2000" dirty="0" err="1"/>
              <a:t>hives</a:t>
            </a:r>
            <a:r>
              <a:rPr lang="it-IT" sz="2000" dirty="0"/>
              <a:t> of </a:t>
            </a:r>
            <a:r>
              <a:rPr lang="it-IT" sz="2000" b="1" dirty="0">
                <a:solidFill>
                  <a:srgbClr val="A50021"/>
                </a:solidFill>
              </a:rPr>
              <a:t>P</a:t>
            </a:r>
            <a:r>
              <a:rPr lang="it-IT" sz="2000" dirty="0"/>
              <a:t>ublic </a:t>
            </a:r>
            <a:r>
              <a:rPr lang="it-IT" sz="2000" b="1" dirty="0">
                <a:solidFill>
                  <a:srgbClr val="A50021"/>
                </a:solidFill>
              </a:rPr>
              <a:t>A</a:t>
            </a:r>
            <a:r>
              <a:rPr lang="it-IT" sz="2000" dirty="0"/>
              <a:t>dministration) </a:t>
            </a:r>
            <a:r>
              <a:rPr lang="it-IT" sz="2000" dirty="0" err="1"/>
              <a:t>is</a:t>
            </a:r>
            <a:r>
              <a:rPr lang="it-IT" sz="2000" dirty="0"/>
              <a:t> a web-</a:t>
            </a:r>
            <a:r>
              <a:rPr lang="it-IT" sz="2000" dirty="0" err="1"/>
              <a:t>based</a:t>
            </a:r>
            <a:r>
              <a:rPr lang="it-IT" sz="2000" dirty="0"/>
              <a:t> information management </a:t>
            </a:r>
            <a:r>
              <a:rPr lang="it-IT" sz="2000" dirty="0" err="1"/>
              <a:t>system</a:t>
            </a:r>
            <a:r>
              <a:rPr lang="it-IT" sz="2000" dirty="0"/>
              <a:t> </a:t>
            </a:r>
            <a:r>
              <a:rPr lang="it-IT" sz="2000" dirty="0" err="1"/>
              <a:t>which</a:t>
            </a:r>
            <a:r>
              <a:rPr lang="it-IT" sz="2000" dirty="0"/>
              <a:t>:</a:t>
            </a:r>
          </a:p>
          <a:p>
            <a:pPr>
              <a:lnSpc>
                <a:spcPct val="80000"/>
              </a:lnSpc>
            </a:pPr>
            <a:endParaRPr lang="it-IT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supports</a:t>
            </a:r>
            <a:r>
              <a:rPr lang="it-IT" dirty="0"/>
              <a:t> Istat </a:t>
            </a:r>
            <a:r>
              <a:rPr lang="it-IT" dirty="0" err="1"/>
              <a:t>experts</a:t>
            </a:r>
            <a:r>
              <a:rPr lang="it-IT" dirty="0"/>
              <a:t> in </a:t>
            </a:r>
            <a:r>
              <a:rPr lang="it-IT" dirty="0" err="1"/>
              <a:t>producing</a:t>
            </a:r>
            <a:r>
              <a:rPr lang="it-IT" dirty="0"/>
              <a:t> </a:t>
            </a:r>
            <a:r>
              <a:rPr lang="it-IT" dirty="0">
                <a:solidFill>
                  <a:srgbClr val="A50021"/>
                </a:solidFill>
              </a:rPr>
              <a:t>STRUCTURED DOCUMENTATION </a:t>
            </a:r>
            <a:r>
              <a:rPr lang="it-IT" dirty="0"/>
              <a:t>of the</a:t>
            </a:r>
            <a:r>
              <a:rPr lang="it-IT" dirty="0">
                <a:solidFill>
                  <a:srgbClr val="A50021"/>
                </a:solidFill>
              </a:rPr>
              <a:t> CONTENT of the </a:t>
            </a:r>
            <a:r>
              <a:rPr lang="it-IT" dirty="0" err="1">
                <a:solidFill>
                  <a:srgbClr val="A50021"/>
                </a:solidFill>
              </a:rPr>
              <a:t>existing</a:t>
            </a:r>
            <a:r>
              <a:rPr lang="it-IT" dirty="0">
                <a:solidFill>
                  <a:srgbClr val="A50021"/>
                </a:solidFill>
              </a:rPr>
              <a:t> </a:t>
            </a:r>
            <a:r>
              <a:rPr lang="it-IT" dirty="0" err="1">
                <a:solidFill>
                  <a:srgbClr val="A50021"/>
                </a:solidFill>
              </a:rPr>
              <a:t>administrative</a:t>
            </a:r>
            <a:r>
              <a:rPr lang="it-IT" dirty="0">
                <a:solidFill>
                  <a:srgbClr val="A50021"/>
                </a:solidFill>
              </a:rPr>
              <a:t> data </a:t>
            </a:r>
            <a:r>
              <a:rPr lang="it-IT" dirty="0" err="1">
                <a:solidFill>
                  <a:srgbClr val="A50021"/>
                </a:solidFill>
              </a:rPr>
              <a:t>archives</a:t>
            </a:r>
            <a:r>
              <a:rPr lang="it-IT" dirty="0"/>
              <a:t> and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features</a:t>
            </a:r>
            <a:r>
              <a:rPr lang="it-IT" dirty="0"/>
              <a:t> (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owner</a:t>
            </a:r>
            <a:r>
              <a:rPr lang="it-IT" dirty="0"/>
              <a:t> </a:t>
            </a:r>
            <a:r>
              <a:rPr lang="it-IT" dirty="0" err="1"/>
              <a:t>institutions</a:t>
            </a:r>
            <a:r>
              <a:rPr lang="it-IT" dirty="0"/>
              <a:t>)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collected</a:t>
            </a:r>
            <a:r>
              <a:rPr lang="it-IT" dirty="0"/>
              <a:t> by </a:t>
            </a:r>
            <a:r>
              <a:rPr lang="it-IT" dirty="0">
                <a:solidFill>
                  <a:srgbClr val="A50021"/>
                </a:solidFill>
              </a:rPr>
              <a:t>INVESTIGATIONS</a:t>
            </a:r>
            <a:r>
              <a:rPr lang="it-IT" dirty="0"/>
              <a:t> on the </a:t>
            </a:r>
            <a:r>
              <a:rPr lang="it-IT" dirty="0" err="1"/>
              <a:t>archive</a:t>
            </a:r>
            <a:r>
              <a:rPr lang="it-IT" dirty="0"/>
              <a:t> </a:t>
            </a:r>
            <a:endParaRPr lang="it-IT" dirty="0">
              <a:solidFill>
                <a:srgbClr val="A5002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dirty="0">
              <a:solidFill>
                <a:srgbClr val="A5002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supports</a:t>
            </a:r>
            <a:r>
              <a:rPr lang="it-IT" dirty="0"/>
              <a:t> the </a:t>
            </a:r>
            <a:r>
              <a:rPr lang="it-IT" dirty="0" err="1"/>
              <a:t>owner</a:t>
            </a:r>
            <a:r>
              <a:rPr lang="it-IT" dirty="0"/>
              <a:t> </a:t>
            </a:r>
            <a:r>
              <a:rPr lang="it-IT" dirty="0" err="1"/>
              <a:t>institutions</a:t>
            </a:r>
            <a:r>
              <a:rPr lang="it-IT" dirty="0"/>
              <a:t> in </a:t>
            </a:r>
            <a:r>
              <a:rPr lang="it-IT" dirty="0" err="1"/>
              <a:t>sending</a:t>
            </a:r>
            <a:r>
              <a:rPr lang="it-IT" dirty="0"/>
              <a:t> Istat via web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>
                <a:solidFill>
                  <a:srgbClr val="A50021"/>
                </a:solidFill>
              </a:rPr>
              <a:t>COMMUNICATIONS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concern</a:t>
            </a:r>
            <a:r>
              <a:rPr lang="it-IT" dirty="0">
                <a:solidFill>
                  <a:srgbClr val="A50021"/>
                </a:solidFill>
              </a:rPr>
              <a:t> INNOVATION INITIATIVES on </a:t>
            </a:r>
            <a:r>
              <a:rPr lang="it-IT" dirty="0" err="1">
                <a:solidFill>
                  <a:srgbClr val="A50021"/>
                </a:solidFill>
              </a:rPr>
              <a:t>administrative</a:t>
            </a:r>
            <a:r>
              <a:rPr lang="it-IT" dirty="0">
                <a:solidFill>
                  <a:srgbClr val="A50021"/>
                </a:solidFill>
              </a:rPr>
              <a:t> </a:t>
            </a:r>
            <a:r>
              <a:rPr lang="it-IT" dirty="0" err="1">
                <a:solidFill>
                  <a:srgbClr val="A50021"/>
                </a:solidFill>
              </a:rPr>
              <a:t>forms</a:t>
            </a:r>
            <a:r>
              <a:rPr lang="it-IT" dirty="0">
                <a:solidFill>
                  <a:srgbClr val="A50021"/>
                </a:solidFill>
              </a:rPr>
              <a:t> and </a:t>
            </a:r>
            <a:r>
              <a:rPr lang="it-IT" dirty="0" err="1">
                <a:solidFill>
                  <a:srgbClr val="A50021"/>
                </a:solidFill>
              </a:rPr>
              <a:t>archives</a:t>
            </a:r>
            <a:r>
              <a:rPr lang="it-IT" dirty="0">
                <a:solidFill>
                  <a:srgbClr val="A50021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supports</a:t>
            </a:r>
            <a:r>
              <a:rPr lang="it-IT" dirty="0"/>
              <a:t> Istat </a:t>
            </a:r>
            <a:r>
              <a:rPr lang="it-IT" dirty="0" err="1"/>
              <a:t>experts</a:t>
            </a:r>
            <a:r>
              <a:rPr lang="it-IT" dirty="0"/>
              <a:t> in </a:t>
            </a:r>
            <a:r>
              <a:rPr lang="it-IT" dirty="0" err="1"/>
              <a:t>producing</a:t>
            </a:r>
            <a:r>
              <a:rPr lang="it-IT" dirty="0"/>
              <a:t> STRUCTURED DOCUMENTATION of the NEW CONTENT of the </a:t>
            </a:r>
            <a:r>
              <a:rPr lang="it-IT" dirty="0" err="1"/>
              <a:t>administrative</a:t>
            </a:r>
            <a:r>
              <a:rPr lang="it-IT" dirty="0"/>
              <a:t> data </a:t>
            </a:r>
            <a:r>
              <a:rPr lang="it-IT" dirty="0" err="1"/>
              <a:t>archives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are </a:t>
            </a:r>
            <a:r>
              <a:rPr lang="it-IT" dirty="0" err="1"/>
              <a:t>involved</a:t>
            </a:r>
            <a:r>
              <a:rPr lang="it-IT" dirty="0"/>
              <a:t> in </a:t>
            </a:r>
            <a:r>
              <a:rPr lang="it-IT" dirty="0" err="1"/>
              <a:t>innovation</a:t>
            </a:r>
            <a:r>
              <a:rPr lang="it-IT" dirty="0"/>
              <a:t> </a:t>
            </a:r>
            <a:r>
              <a:rPr lang="it-IT" dirty="0" err="1"/>
              <a:t>projects</a:t>
            </a:r>
            <a:r>
              <a:rPr lang="it-IT" dirty="0"/>
              <a:t>, and in </a:t>
            </a:r>
            <a:r>
              <a:rPr lang="it-IT" dirty="0" err="1"/>
              <a:t>defining</a:t>
            </a:r>
            <a:r>
              <a:rPr lang="it-IT" dirty="0"/>
              <a:t> </a:t>
            </a:r>
            <a:r>
              <a:rPr lang="it-IT" dirty="0">
                <a:solidFill>
                  <a:srgbClr val="A50021"/>
                </a:solidFill>
              </a:rPr>
              <a:t>ISTAT RECOMMENDATIONS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err="1" smtClean="0"/>
              <a:t>Italian</a:t>
            </a:r>
            <a:r>
              <a:rPr lang="it-IT" sz="1000" i="1" dirty="0" smtClean="0"/>
              <a:t> National </a:t>
            </a:r>
            <a:r>
              <a:rPr lang="it-IT" sz="1000" i="1" dirty="0" err="1" smtClean="0"/>
              <a:t>Institute</a:t>
            </a:r>
            <a:r>
              <a:rPr lang="it-IT" sz="1000" i="1" dirty="0" smtClean="0"/>
              <a:t> of </a:t>
            </a:r>
            <a:r>
              <a:rPr lang="it-IT" sz="1000" i="1" dirty="0" err="1" smtClean="0"/>
              <a:t>Statistics</a:t>
            </a:r>
            <a:r>
              <a:rPr lang="it-IT" sz="1000" i="1" dirty="0" smtClean="0"/>
              <a:t>- Vienna, 2-5 </a:t>
            </a:r>
            <a:r>
              <a:rPr lang="it-IT" sz="1000" i="1" dirty="0" err="1" smtClean="0"/>
              <a:t>June</a:t>
            </a:r>
            <a:r>
              <a:rPr lang="it-IT" sz="1000" i="1" dirty="0" smtClean="0"/>
              <a:t> 2014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408934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1331913" y="4032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/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2339975" y="981075"/>
            <a:ext cx="2592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>
                <a:solidFill>
                  <a:srgbClr val="990033"/>
                </a:solidFill>
              </a:rPr>
              <a:t>SET (collection of observable items)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471488" y="2109788"/>
            <a:ext cx="153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0" y="2060575"/>
            <a:ext cx="1692275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>
                <a:solidFill>
                  <a:srgbClr val="990033"/>
                </a:solidFill>
              </a:rPr>
              <a:t>POPULATION</a:t>
            </a:r>
          </a:p>
          <a:p>
            <a:r>
              <a:rPr lang="it-IT">
                <a:solidFill>
                  <a:srgbClr val="990033"/>
                </a:solidFill>
              </a:rPr>
              <a:t>(subset of reference populations such as families, persons, businesses, organizations)</a:t>
            </a: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1722438" y="3284538"/>
            <a:ext cx="165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/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1547813" y="3429000"/>
            <a:ext cx="2127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>
                <a:solidFill>
                  <a:srgbClr val="990033"/>
                </a:solidFill>
              </a:rPr>
              <a:t>SET OF EVENTS</a:t>
            </a:r>
          </a:p>
          <a:p>
            <a:r>
              <a:rPr lang="it-IT">
                <a:solidFill>
                  <a:srgbClr val="990033"/>
                </a:solidFill>
              </a:rPr>
              <a:t>which occur in time</a:t>
            </a:r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 flipV="1">
            <a:off x="971550" y="19161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971550" y="191611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2771775" y="1916113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 flipV="1">
            <a:off x="2555875" y="16287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 flipH="1" flipV="1">
            <a:off x="1690688" y="4510088"/>
            <a:ext cx="15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>
            <a:off x="1690688" y="4510088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1" name="Line 14"/>
          <p:cNvSpPr>
            <a:spLocks noChangeShapeType="1"/>
          </p:cNvSpPr>
          <p:nvPr/>
        </p:nvSpPr>
        <p:spPr bwMode="auto">
          <a:xfrm>
            <a:off x="3994150" y="4510088"/>
            <a:ext cx="1588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2" name="Line 15"/>
          <p:cNvSpPr>
            <a:spLocks noChangeShapeType="1"/>
          </p:cNvSpPr>
          <p:nvPr/>
        </p:nvSpPr>
        <p:spPr bwMode="auto">
          <a:xfrm flipV="1">
            <a:off x="2771775" y="40052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1114425" y="4941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/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755650" y="4941888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>
                <a:solidFill>
                  <a:srgbClr val="990033"/>
                </a:solidFill>
              </a:rPr>
              <a:t>INSTANT EVENT</a:t>
            </a:r>
          </a:p>
        </p:txBody>
      </p:sp>
      <p:sp>
        <p:nvSpPr>
          <p:cNvPr id="32785" name="Text Box 18"/>
          <p:cNvSpPr txBox="1">
            <a:spLocks noChangeArrowheads="1"/>
          </p:cNvSpPr>
          <p:nvPr/>
        </p:nvSpPr>
        <p:spPr bwMode="auto">
          <a:xfrm>
            <a:off x="3203575" y="5589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/>
          </a:p>
        </p:txBody>
      </p:sp>
      <p:sp>
        <p:nvSpPr>
          <p:cNvPr id="32786" name="Text Box 19"/>
          <p:cNvSpPr txBox="1">
            <a:spLocks noChangeArrowheads="1"/>
          </p:cNvSpPr>
          <p:nvPr/>
        </p:nvSpPr>
        <p:spPr bwMode="auto">
          <a:xfrm>
            <a:off x="2989263" y="5589588"/>
            <a:ext cx="2374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>
                <a:solidFill>
                  <a:srgbClr val="990033"/>
                </a:solidFill>
              </a:rPr>
              <a:t>DURABLE EVENT</a:t>
            </a:r>
          </a:p>
        </p:txBody>
      </p:sp>
      <p:sp>
        <p:nvSpPr>
          <p:cNvPr id="32787" name="Text Box 20"/>
          <p:cNvSpPr txBox="1">
            <a:spLocks noChangeArrowheads="1"/>
          </p:cNvSpPr>
          <p:nvPr/>
        </p:nvSpPr>
        <p:spPr bwMode="auto">
          <a:xfrm>
            <a:off x="1547813" y="1628775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1400" i="1"/>
              <a:t>two types:</a:t>
            </a:r>
          </a:p>
        </p:txBody>
      </p:sp>
      <p:sp>
        <p:nvSpPr>
          <p:cNvPr id="32788" name="Text Box 22"/>
          <p:cNvSpPr txBox="1">
            <a:spLocks noChangeArrowheads="1"/>
          </p:cNvSpPr>
          <p:nvPr/>
        </p:nvSpPr>
        <p:spPr bwMode="auto">
          <a:xfrm>
            <a:off x="6083300" y="18430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/>
          </a:p>
        </p:txBody>
      </p:sp>
      <p:sp>
        <p:nvSpPr>
          <p:cNvPr id="32789" name="Text Box 23"/>
          <p:cNvSpPr txBox="1">
            <a:spLocks noChangeArrowheads="1"/>
          </p:cNvSpPr>
          <p:nvPr/>
        </p:nvSpPr>
        <p:spPr bwMode="auto">
          <a:xfrm>
            <a:off x="3348038" y="2205038"/>
            <a:ext cx="21605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>
                <a:solidFill>
                  <a:srgbClr val="990033"/>
                </a:solidFill>
              </a:rPr>
              <a:t>QUANTITATIVE OR QUALITATIVE FEATURES, VARIABLES</a:t>
            </a:r>
          </a:p>
        </p:txBody>
      </p:sp>
      <p:sp>
        <p:nvSpPr>
          <p:cNvPr id="32790" name="Text Box 24"/>
          <p:cNvSpPr txBox="1">
            <a:spLocks noChangeArrowheads="1"/>
          </p:cNvSpPr>
          <p:nvPr/>
        </p:nvSpPr>
        <p:spPr bwMode="auto">
          <a:xfrm>
            <a:off x="6948488" y="28511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/>
          </a:p>
        </p:txBody>
      </p:sp>
      <p:sp>
        <p:nvSpPr>
          <p:cNvPr id="32791" name="Text Box 25"/>
          <p:cNvSpPr txBox="1">
            <a:spLocks noChangeArrowheads="1"/>
          </p:cNvSpPr>
          <p:nvPr/>
        </p:nvSpPr>
        <p:spPr bwMode="auto">
          <a:xfrm>
            <a:off x="6767513" y="1700213"/>
            <a:ext cx="237648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>
                <a:solidFill>
                  <a:srgbClr val="990033"/>
                </a:solidFill>
              </a:rPr>
              <a:t>FEATURE CLASSIFICATIONS (sets of admittable items for a qualitaitve feature),</a:t>
            </a:r>
          </a:p>
          <a:p>
            <a:r>
              <a:rPr lang="it-IT">
                <a:solidFill>
                  <a:srgbClr val="990033"/>
                </a:solidFill>
              </a:rPr>
              <a:t>DOMAINS OF VALUES</a:t>
            </a:r>
          </a:p>
        </p:txBody>
      </p:sp>
      <p:sp>
        <p:nvSpPr>
          <p:cNvPr id="32792" name="Line 26"/>
          <p:cNvSpPr>
            <a:spLocks noChangeShapeType="1"/>
          </p:cNvSpPr>
          <p:nvPr/>
        </p:nvSpPr>
        <p:spPr bwMode="auto">
          <a:xfrm>
            <a:off x="1547813" y="2636838"/>
            <a:ext cx="1800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93" name="Line 27"/>
          <p:cNvSpPr>
            <a:spLocks noChangeShapeType="1"/>
          </p:cNvSpPr>
          <p:nvPr/>
        </p:nvSpPr>
        <p:spPr bwMode="auto">
          <a:xfrm flipV="1">
            <a:off x="3348038" y="3357563"/>
            <a:ext cx="936625" cy="2303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94" name="Line 30"/>
          <p:cNvSpPr>
            <a:spLocks noChangeShapeType="1"/>
          </p:cNvSpPr>
          <p:nvPr/>
        </p:nvSpPr>
        <p:spPr bwMode="auto">
          <a:xfrm>
            <a:off x="5364163" y="2924175"/>
            <a:ext cx="1439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95" name="Text Box 31"/>
          <p:cNvSpPr txBox="1">
            <a:spLocks noChangeArrowheads="1"/>
          </p:cNvSpPr>
          <p:nvPr/>
        </p:nvSpPr>
        <p:spPr bwMode="auto">
          <a:xfrm>
            <a:off x="1619250" y="2349500"/>
            <a:ext cx="64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1400" i="1"/>
              <a:t>has</a:t>
            </a:r>
          </a:p>
        </p:txBody>
      </p:sp>
      <p:sp>
        <p:nvSpPr>
          <p:cNvPr id="32796" name="AutoShape 32"/>
          <p:cNvSpPr>
            <a:spLocks noChangeArrowheads="1"/>
          </p:cNvSpPr>
          <p:nvPr/>
        </p:nvSpPr>
        <p:spPr bwMode="auto">
          <a:xfrm>
            <a:off x="250825" y="188913"/>
            <a:ext cx="1873250" cy="1368425"/>
          </a:xfrm>
          <a:prstGeom prst="wedgeRectCallout">
            <a:avLst>
              <a:gd name="adj1" fmla="val -43222"/>
              <a:gd name="adj2" fmla="val 894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it-IT" sz="1400"/>
              <a:t>EXAMPLES: Student, Degree course, Employer, Employee, Patient, Hospital, Business, Local unit</a:t>
            </a:r>
          </a:p>
        </p:txBody>
      </p:sp>
      <p:sp>
        <p:nvSpPr>
          <p:cNvPr id="32797" name="AutoShape 33"/>
          <p:cNvSpPr>
            <a:spLocks noChangeArrowheads="1"/>
          </p:cNvSpPr>
          <p:nvPr/>
        </p:nvSpPr>
        <p:spPr bwMode="auto">
          <a:xfrm>
            <a:off x="395288" y="5805488"/>
            <a:ext cx="2447925" cy="936625"/>
          </a:xfrm>
          <a:prstGeom prst="wedgeRectCallout">
            <a:avLst>
              <a:gd name="adj1" fmla="val -3306"/>
              <a:gd name="adj2" fmla="val -1098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it-IT" sz="1400"/>
              <a:t>EXAMPLES: University enrollment, Examination, Hiring on, Hospitalization, Hospital discharge </a:t>
            </a:r>
          </a:p>
        </p:txBody>
      </p:sp>
      <p:sp>
        <p:nvSpPr>
          <p:cNvPr id="32798" name="AutoShape 34"/>
          <p:cNvSpPr>
            <a:spLocks noChangeArrowheads="1"/>
          </p:cNvSpPr>
          <p:nvPr/>
        </p:nvSpPr>
        <p:spPr bwMode="auto">
          <a:xfrm>
            <a:off x="4859338" y="6237288"/>
            <a:ext cx="3241675" cy="504825"/>
          </a:xfrm>
          <a:prstGeom prst="wedgeRectCallout">
            <a:avLst>
              <a:gd name="adj1" fmla="val -66648"/>
              <a:gd name="adj2" fmla="val -1031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it-IT" sz="1400"/>
              <a:t>EXAMPLES: Employment contract, Hospital stay, Current degree course</a:t>
            </a:r>
          </a:p>
        </p:txBody>
      </p:sp>
      <p:sp>
        <p:nvSpPr>
          <p:cNvPr id="32799" name="AutoShape 35"/>
          <p:cNvSpPr>
            <a:spLocks noChangeArrowheads="1"/>
          </p:cNvSpPr>
          <p:nvPr/>
        </p:nvSpPr>
        <p:spPr bwMode="auto">
          <a:xfrm>
            <a:off x="4572000" y="3789363"/>
            <a:ext cx="2232025" cy="1368425"/>
          </a:xfrm>
          <a:prstGeom prst="wedgeRectCallout">
            <a:avLst>
              <a:gd name="adj1" fmla="val -43954"/>
              <a:gd name="adj2" fmla="val -10731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it-IT" sz="1400"/>
              <a:t>EXAMPLES: Sex, Age, Turnover, Type of emplyment contract, Date of university enrollment, Duration of hospitalization</a:t>
            </a:r>
          </a:p>
        </p:txBody>
      </p:sp>
      <p:sp>
        <p:nvSpPr>
          <p:cNvPr id="32800" name="AutoShape 36"/>
          <p:cNvSpPr>
            <a:spLocks noChangeArrowheads="1"/>
          </p:cNvSpPr>
          <p:nvPr/>
        </p:nvSpPr>
        <p:spPr bwMode="auto">
          <a:xfrm>
            <a:off x="7019925" y="4581525"/>
            <a:ext cx="1944688" cy="1008063"/>
          </a:xfrm>
          <a:prstGeom prst="wedgeRectCallout">
            <a:avLst>
              <a:gd name="adj1" fmla="val -7144"/>
              <a:gd name="adj2" fmla="val -157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it-IT" sz="1400"/>
              <a:t>EXAMPLES : Sex classification, Age classes, Amount of turnover</a:t>
            </a:r>
          </a:p>
        </p:txBody>
      </p:sp>
      <p:sp>
        <p:nvSpPr>
          <p:cNvPr id="32801" name="Text Box 38"/>
          <p:cNvSpPr txBox="1">
            <a:spLocks noChangeArrowheads="1"/>
          </p:cNvSpPr>
          <p:nvPr/>
        </p:nvSpPr>
        <p:spPr bwMode="auto">
          <a:xfrm>
            <a:off x="5364163" y="1700213"/>
            <a:ext cx="13684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1400" i="1"/>
              <a:t>which get a qualitative classification item or a value taken from</a:t>
            </a:r>
          </a:p>
        </p:txBody>
      </p:sp>
      <p:sp>
        <p:nvSpPr>
          <p:cNvPr id="32802" name="Text Box 39"/>
          <p:cNvSpPr txBox="1">
            <a:spLocks noChangeArrowheads="1"/>
          </p:cNvSpPr>
          <p:nvPr/>
        </p:nvSpPr>
        <p:spPr bwMode="auto">
          <a:xfrm>
            <a:off x="3419475" y="5300663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1400" i="1"/>
              <a:t>has</a:t>
            </a:r>
          </a:p>
        </p:txBody>
      </p:sp>
      <p:sp>
        <p:nvSpPr>
          <p:cNvPr id="32803" name="Text Box 42"/>
          <p:cNvSpPr txBox="1">
            <a:spLocks noChangeArrowheads="1"/>
          </p:cNvSpPr>
          <p:nvPr/>
        </p:nvSpPr>
        <p:spPr bwMode="auto">
          <a:xfrm>
            <a:off x="5219700" y="0"/>
            <a:ext cx="39243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b="1" dirty="0"/>
              <a:t>STRUCTURED DOCUMENTATION OF THE CONTENT OF THE ADMINISTRATIVE DATA </a:t>
            </a:r>
            <a:r>
              <a:rPr lang="it-IT" b="1" dirty="0" smtClean="0"/>
              <a:t>SOURCES</a:t>
            </a:r>
            <a:r>
              <a:rPr lang="it-IT" b="1" dirty="0"/>
              <a:t>: </a:t>
            </a:r>
          </a:p>
          <a:p>
            <a:r>
              <a:rPr lang="it-IT" b="1" dirty="0">
                <a:solidFill>
                  <a:srgbClr val="A50021"/>
                </a:solidFill>
              </a:rPr>
              <a:t>THE </a:t>
            </a:r>
            <a:r>
              <a:rPr lang="it-IT" b="1" dirty="0" smtClean="0">
                <a:solidFill>
                  <a:srgbClr val="A50021"/>
                </a:solidFill>
              </a:rPr>
              <a:t>ONTOLOGY</a:t>
            </a:r>
            <a:endParaRPr lang="it-IT" b="1" dirty="0">
              <a:solidFill>
                <a:srgbClr val="A50021"/>
              </a:solidFill>
            </a:endParaRPr>
          </a:p>
        </p:txBody>
      </p:sp>
      <p:sp>
        <p:nvSpPr>
          <p:cNvPr id="32804" name="Text Box 43"/>
          <p:cNvSpPr txBox="1">
            <a:spLocks noChangeArrowheads="1"/>
          </p:cNvSpPr>
          <p:nvPr/>
        </p:nvSpPr>
        <p:spPr bwMode="auto">
          <a:xfrm>
            <a:off x="1763713" y="4221163"/>
            <a:ext cx="1296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1400" i="1"/>
              <a:t>two types:</a:t>
            </a:r>
          </a:p>
        </p:txBody>
      </p:sp>
      <p:sp>
        <p:nvSpPr>
          <p:cNvPr id="32805" name="Line 44"/>
          <p:cNvSpPr>
            <a:spLocks noChangeShapeType="1"/>
          </p:cNvSpPr>
          <p:nvPr/>
        </p:nvSpPr>
        <p:spPr bwMode="auto">
          <a:xfrm flipV="1">
            <a:off x="2700338" y="3357563"/>
            <a:ext cx="1584325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806" name="Text Box 45"/>
          <p:cNvSpPr txBox="1">
            <a:spLocks noChangeArrowheads="1"/>
          </p:cNvSpPr>
          <p:nvPr/>
        </p:nvSpPr>
        <p:spPr bwMode="auto">
          <a:xfrm>
            <a:off x="2268538" y="4724400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1400" i="1"/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377074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2000" b="1" dirty="0"/>
              <a:t>STRUCTURED DOCUMENTATION OF THE CONTENT OF THE ADMINISTRATIVE DATA ARCHIVES: </a:t>
            </a:r>
            <a:r>
              <a:rPr lang="it-IT" sz="2000" b="1" dirty="0">
                <a:solidFill>
                  <a:srgbClr val="A50021"/>
                </a:solidFill>
              </a:rPr>
              <a:t>WHICH INFORMATION AN ADMINISTRATIVE DATA ARCHIVE COLLECTS </a:t>
            </a:r>
            <a:r>
              <a:rPr lang="it-IT" sz="2000" b="1" dirty="0" smtClean="0">
                <a:solidFill>
                  <a:srgbClr val="A50021"/>
                </a:solidFill>
              </a:rPr>
              <a:t>– QUALITY EVALUATION</a:t>
            </a:r>
            <a:endParaRPr lang="it-IT" sz="2000" b="1" dirty="0">
              <a:solidFill>
                <a:srgbClr val="A5002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388" y="1125538"/>
            <a:ext cx="8642350" cy="52562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sz="2000" dirty="0" smtClean="0"/>
              <a:t>The </a:t>
            </a:r>
            <a:r>
              <a:rPr lang="it-IT" sz="2000" dirty="0" err="1" smtClean="0"/>
              <a:t>content</a:t>
            </a:r>
            <a:r>
              <a:rPr lang="it-IT" sz="2000" dirty="0" smtClean="0"/>
              <a:t> of the </a:t>
            </a:r>
            <a:r>
              <a:rPr lang="it-IT" sz="2000" dirty="0" err="1" smtClean="0"/>
              <a:t>observed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A50021"/>
                </a:solidFill>
              </a:rPr>
              <a:t>SETS</a:t>
            </a:r>
            <a:r>
              <a:rPr lang="it-IT" sz="2000" dirty="0" smtClean="0"/>
              <a:t> </a:t>
            </a:r>
            <a:r>
              <a:rPr lang="it-IT" sz="2000" dirty="0" err="1" smtClean="0"/>
              <a:t>evolves</a:t>
            </a:r>
            <a:r>
              <a:rPr lang="it-IT" sz="2000" dirty="0" smtClean="0"/>
              <a:t> in time</a:t>
            </a:r>
          </a:p>
          <a:p>
            <a:pPr>
              <a:lnSpc>
                <a:spcPct val="90000"/>
              </a:lnSpc>
            </a:pPr>
            <a:endParaRPr lang="it-IT" sz="2000" dirty="0" smtClean="0"/>
          </a:p>
          <a:p>
            <a:pPr lvl="1">
              <a:lnSpc>
                <a:spcPct val="90000"/>
              </a:lnSpc>
            </a:pPr>
            <a:r>
              <a:rPr lang="it-IT" sz="2000" dirty="0" err="1" smtClean="0"/>
              <a:t>Elements</a:t>
            </a:r>
            <a:r>
              <a:rPr lang="it-IT" sz="2000" dirty="0" smtClean="0"/>
              <a:t> of </a:t>
            </a:r>
            <a:r>
              <a:rPr lang="it-IT" sz="2000" dirty="0" err="1" smtClean="0"/>
              <a:t>reference</a:t>
            </a:r>
            <a:r>
              <a:rPr lang="it-IT" sz="2000" dirty="0" smtClean="0"/>
              <a:t> </a:t>
            </a:r>
            <a:r>
              <a:rPr lang="it-IT" sz="2000" dirty="0" err="1" smtClean="0"/>
              <a:t>statistical</a:t>
            </a:r>
            <a:r>
              <a:rPr lang="it-IT" sz="2000" dirty="0" smtClean="0"/>
              <a:t> </a:t>
            </a:r>
            <a:r>
              <a:rPr lang="it-IT" sz="2000" dirty="0" err="1" smtClean="0"/>
              <a:t>populations</a:t>
            </a:r>
            <a:r>
              <a:rPr lang="it-IT" sz="2000" dirty="0" smtClean="0"/>
              <a:t> </a:t>
            </a:r>
            <a:r>
              <a:rPr lang="it-IT" sz="2000" dirty="0" err="1" smtClean="0"/>
              <a:t>such</a:t>
            </a:r>
            <a:r>
              <a:rPr lang="it-IT" sz="2000" dirty="0" smtClean="0"/>
              <a:t> </a:t>
            </a:r>
            <a:r>
              <a:rPr lang="it-IT" sz="2000" dirty="0" err="1" smtClean="0"/>
              <a:t>as</a:t>
            </a:r>
            <a:r>
              <a:rPr lang="it-IT" sz="2000" dirty="0" smtClean="0"/>
              <a:t> families, </a:t>
            </a:r>
            <a:r>
              <a:rPr lang="it-IT" sz="2000" dirty="0" err="1" smtClean="0"/>
              <a:t>persons</a:t>
            </a:r>
            <a:r>
              <a:rPr lang="it-IT" sz="2000" dirty="0" smtClean="0"/>
              <a:t>, businesses, </a:t>
            </a:r>
            <a:r>
              <a:rPr lang="it-IT" sz="2000" dirty="0" err="1" smtClean="0"/>
              <a:t>organizations</a:t>
            </a:r>
            <a:r>
              <a:rPr lang="it-IT" sz="2000" dirty="0" smtClean="0"/>
              <a:t>, with </a:t>
            </a:r>
            <a:r>
              <a:rPr lang="it-IT" sz="2000" dirty="0" err="1" smtClean="0"/>
              <a:t>their</a:t>
            </a:r>
            <a:r>
              <a:rPr lang="it-IT" sz="2000" dirty="0" smtClean="0"/>
              <a:t> </a:t>
            </a:r>
            <a:r>
              <a:rPr lang="it-IT" sz="2000" dirty="0" err="1" smtClean="0"/>
              <a:t>features</a:t>
            </a:r>
            <a:r>
              <a:rPr lang="it-IT" sz="2000" dirty="0" smtClean="0"/>
              <a:t>, </a:t>
            </a:r>
            <a:r>
              <a:rPr lang="it-IT" sz="2000" dirty="0" err="1" smtClean="0"/>
              <a:t>enter</a:t>
            </a:r>
            <a:r>
              <a:rPr lang="it-IT" sz="2000" dirty="0" smtClean="0"/>
              <a:t> </a:t>
            </a:r>
            <a:r>
              <a:rPr lang="it-IT" sz="2000" dirty="0" err="1" smtClean="0"/>
              <a:t>into</a:t>
            </a:r>
            <a:r>
              <a:rPr lang="it-IT" sz="2000" dirty="0" smtClean="0"/>
              <a:t> or exit from </a:t>
            </a:r>
            <a:r>
              <a:rPr lang="it-IT" sz="2000" dirty="0" err="1" smtClean="0"/>
              <a:t>those</a:t>
            </a:r>
            <a:r>
              <a:rPr lang="it-IT" sz="2000" dirty="0" smtClean="0">
                <a:solidFill>
                  <a:srgbClr val="990033"/>
                </a:solidFill>
              </a:rPr>
              <a:t> </a:t>
            </a:r>
            <a:r>
              <a:rPr lang="it-IT" sz="2000" dirty="0" err="1" smtClean="0"/>
              <a:t>particular</a:t>
            </a:r>
            <a:r>
              <a:rPr lang="it-IT" sz="2000" dirty="0" smtClean="0">
                <a:solidFill>
                  <a:srgbClr val="990033"/>
                </a:solidFill>
              </a:rPr>
              <a:t> POPULATIONS </a:t>
            </a:r>
            <a:r>
              <a:rPr lang="it-IT" sz="2000" dirty="0" err="1" smtClean="0"/>
              <a:t>which</a:t>
            </a:r>
            <a:r>
              <a:rPr lang="it-IT" sz="2000" dirty="0" smtClean="0"/>
              <a:t> are </a:t>
            </a:r>
            <a:r>
              <a:rPr lang="it-IT" sz="2000" dirty="0" err="1" smtClean="0"/>
              <a:t>observed</a:t>
            </a:r>
            <a:r>
              <a:rPr lang="it-IT" sz="2000" dirty="0" smtClean="0"/>
              <a:t> by the </a:t>
            </a:r>
            <a:r>
              <a:rPr lang="it-IT" sz="2000" dirty="0" err="1" smtClean="0"/>
              <a:t>administrative</a:t>
            </a:r>
            <a:r>
              <a:rPr lang="it-IT" sz="2000" dirty="0" smtClean="0"/>
              <a:t> </a:t>
            </a:r>
            <a:r>
              <a:rPr lang="it-IT" sz="2000" dirty="0" err="1" smtClean="0"/>
              <a:t>archive</a:t>
            </a:r>
            <a:r>
              <a:rPr lang="it-IT" sz="2000" dirty="0" smtClean="0"/>
              <a:t> (</a:t>
            </a:r>
            <a:r>
              <a:rPr lang="it-IT" sz="2000" dirty="0" err="1" smtClean="0"/>
              <a:t>population’s</a:t>
            </a:r>
            <a:r>
              <a:rPr lang="it-IT" sz="2000" dirty="0" smtClean="0"/>
              <a:t> </a:t>
            </a:r>
            <a:r>
              <a:rPr lang="it-IT" sz="2000" dirty="0" err="1" smtClean="0"/>
              <a:t>coverage</a:t>
            </a:r>
            <a:r>
              <a:rPr lang="it-IT" sz="20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it-IT" sz="1800" dirty="0" err="1" smtClean="0">
                <a:solidFill>
                  <a:srgbClr val="990033"/>
                </a:solidFill>
              </a:rPr>
              <a:t>Example</a:t>
            </a:r>
            <a:r>
              <a:rPr lang="it-IT" sz="1800" dirty="0" smtClean="0">
                <a:solidFill>
                  <a:srgbClr val="990033"/>
                </a:solidFill>
              </a:rPr>
              <a:t>: a </a:t>
            </a:r>
            <a:r>
              <a:rPr lang="it-IT" sz="1800" dirty="0" err="1" smtClean="0">
                <a:solidFill>
                  <a:srgbClr val="990033"/>
                </a:solidFill>
              </a:rPr>
              <a:t>persons</a:t>
            </a:r>
            <a:r>
              <a:rPr lang="it-IT" sz="1800" dirty="0" smtClean="0">
                <a:solidFill>
                  <a:srgbClr val="990033"/>
                </a:solidFill>
              </a:rPr>
              <a:t> </a:t>
            </a:r>
            <a:r>
              <a:rPr lang="it-IT" sz="1800" dirty="0" err="1" smtClean="0">
                <a:solidFill>
                  <a:srgbClr val="990033"/>
                </a:solidFill>
              </a:rPr>
              <a:t>enrolls</a:t>
            </a:r>
            <a:r>
              <a:rPr lang="it-IT" sz="1800" dirty="0" smtClean="0">
                <a:solidFill>
                  <a:srgbClr val="990033"/>
                </a:solidFill>
              </a:rPr>
              <a:t> in a </a:t>
            </a:r>
            <a:r>
              <a:rPr lang="it-IT" sz="1800" dirty="0" err="1" smtClean="0">
                <a:solidFill>
                  <a:srgbClr val="990033"/>
                </a:solidFill>
              </a:rPr>
              <a:t>university</a:t>
            </a:r>
            <a:r>
              <a:rPr lang="it-IT" sz="1800" dirty="0" smtClean="0">
                <a:solidFill>
                  <a:srgbClr val="990033"/>
                </a:solidFill>
              </a:rPr>
              <a:t> and </a:t>
            </a:r>
            <a:r>
              <a:rPr lang="it-IT" sz="1800" dirty="0" err="1" smtClean="0">
                <a:solidFill>
                  <a:srgbClr val="990033"/>
                </a:solidFill>
              </a:rPr>
              <a:t>becomes</a:t>
            </a:r>
            <a:r>
              <a:rPr lang="it-IT" sz="1800" dirty="0" smtClean="0">
                <a:solidFill>
                  <a:srgbClr val="990033"/>
                </a:solidFill>
              </a:rPr>
              <a:t> a </a:t>
            </a:r>
            <a:r>
              <a:rPr lang="it-IT" sz="1800" dirty="0" err="1" smtClean="0">
                <a:solidFill>
                  <a:srgbClr val="990033"/>
                </a:solidFill>
              </a:rPr>
              <a:t>student</a:t>
            </a:r>
            <a:r>
              <a:rPr lang="it-IT" sz="1800" dirty="0" smtClean="0">
                <a:solidFill>
                  <a:srgbClr val="990033"/>
                </a:solidFill>
              </a:rPr>
              <a:t>, a </a:t>
            </a:r>
            <a:r>
              <a:rPr lang="it-IT" sz="1800" dirty="0" err="1" smtClean="0">
                <a:solidFill>
                  <a:srgbClr val="990033"/>
                </a:solidFill>
              </a:rPr>
              <a:t>student</a:t>
            </a:r>
            <a:r>
              <a:rPr lang="it-IT" sz="1800" dirty="0" smtClean="0">
                <a:solidFill>
                  <a:srgbClr val="990033"/>
                </a:solidFill>
              </a:rPr>
              <a:t> </a:t>
            </a:r>
            <a:r>
              <a:rPr lang="it-IT" sz="1800" dirty="0" err="1" smtClean="0">
                <a:solidFill>
                  <a:srgbClr val="990033"/>
                </a:solidFill>
              </a:rPr>
              <a:t>gets</a:t>
            </a:r>
            <a:r>
              <a:rPr lang="it-IT" sz="1800" dirty="0" smtClean="0">
                <a:solidFill>
                  <a:srgbClr val="990033"/>
                </a:solidFill>
              </a:rPr>
              <a:t> a </a:t>
            </a:r>
            <a:r>
              <a:rPr lang="it-IT" sz="1800" dirty="0" err="1" smtClean="0">
                <a:solidFill>
                  <a:srgbClr val="990033"/>
                </a:solidFill>
              </a:rPr>
              <a:t>degreee</a:t>
            </a:r>
            <a:r>
              <a:rPr lang="it-IT" sz="1800" dirty="0" smtClean="0">
                <a:solidFill>
                  <a:srgbClr val="990033"/>
                </a:solidFill>
              </a:rPr>
              <a:t> and </a:t>
            </a:r>
            <a:r>
              <a:rPr lang="it-IT" sz="1800" dirty="0" err="1" smtClean="0">
                <a:solidFill>
                  <a:srgbClr val="990033"/>
                </a:solidFill>
              </a:rPr>
              <a:t>is</a:t>
            </a:r>
            <a:r>
              <a:rPr lang="it-IT" sz="1800" dirty="0" smtClean="0">
                <a:solidFill>
                  <a:srgbClr val="990033"/>
                </a:solidFill>
              </a:rPr>
              <a:t> </a:t>
            </a:r>
            <a:r>
              <a:rPr lang="it-IT" sz="1800" dirty="0" err="1" smtClean="0">
                <a:solidFill>
                  <a:srgbClr val="990033"/>
                </a:solidFill>
              </a:rPr>
              <a:t>not</a:t>
            </a:r>
            <a:r>
              <a:rPr lang="it-IT" sz="1800" dirty="0" smtClean="0">
                <a:solidFill>
                  <a:srgbClr val="990033"/>
                </a:solidFill>
              </a:rPr>
              <a:t> a </a:t>
            </a:r>
            <a:r>
              <a:rPr lang="it-IT" sz="1800" dirty="0" err="1" smtClean="0">
                <a:solidFill>
                  <a:srgbClr val="990033"/>
                </a:solidFill>
              </a:rPr>
              <a:t>student</a:t>
            </a:r>
            <a:r>
              <a:rPr lang="it-IT" sz="1800" dirty="0" smtClean="0">
                <a:solidFill>
                  <a:srgbClr val="990033"/>
                </a:solidFill>
              </a:rPr>
              <a:t> </a:t>
            </a:r>
            <a:r>
              <a:rPr lang="it-IT" sz="1800" dirty="0" err="1" smtClean="0">
                <a:solidFill>
                  <a:srgbClr val="990033"/>
                </a:solidFill>
              </a:rPr>
              <a:t>anymore</a:t>
            </a:r>
            <a:endParaRPr lang="it-IT" sz="1800" dirty="0" smtClean="0">
              <a:solidFill>
                <a:srgbClr val="990033"/>
              </a:solidFill>
            </a:endParaRPr>
          </a:p>
          <a:p>
            <a:pPr lvl="2">
              <a:lnSpc>
                <a:spcPct val="90000"/>
              </a:lnSpc>
            </a:pPr>
            <a:endParaRPr lang="it-IT" sz="1800" dirty="0" smtClean="0">
              <a:solidFill>
                <a:srgbClr val="990033"/>
              </a:solidFill>
            </a:endParaRPr>
          </a:p>
          <a:p>
            <a:pPr lvl="1">
              <a:lnSpc>
                <a:spcPct val="90000"/>
              </a:lnSpc>
            </a:pPr>
            <a:r>
              <a:rPr lang="it-IT" sz="2000" dirty="0" smtClean="0"/>
              <a:t>New </a:t>
            </a:r>
            <a:r>
              <a:rPr lang="it-IT" sz="2000" dirty="0" err="1" smtClean="0"/>
              <a:t>instant</a:t>
            </a:r>
            <a:r>
              <a:rPr lang="it-IT" sz="2000" dirty="0" smtClean="0"/>
              <a:t> </a:t>
            </a:r>
            <a:r>
              <a:rPr lang="it-IT" sz="2000" dirty="0" err="1" smtClean="0"/>
              <a:t>events</a:t>
            </a:r>
            <a:r>
              <a:rPr lang="it-IT" sz="2000" dirty="0" smtClean="0"/>
              <a:t> with </a:t>
            </a:r>
            <a:r>
              <a:rPr lang="it-IT" sz="2000" dirty="0" err="1" smtClean="0"/>
              <a:t>their</a:t>
            </a:r>
            <a:r>
              <a:rPr lang="it-IT" sz="2000" dirty="0" smtClean="0"/>
              <a:t> </a:t>
            </a:r>
            <a:r>
              <a:rPr lang="it-IT" sz="2000" dirty="0" err="1" smtClean="0"/>
              <a:t>features</a:t>
            </a:r>
            <a:r>
              <a:rPr lang="it-IT" sz="2000" dirty="0" smtClean="0"/>
              <a:t> </a:t>
            </a:r>
            <a:r>
              <a:rPr lang="it-IT" sz="2000" dirty="0" err="1" smtClean="0"/>
              <a:t>occur</a:t>
            </a:r>
            <a:r>
              <a:rPr lang="it-IT" sz="2000" dirty="0" smtClean="0"/>
              <a:t> and </a:t>
            </a:r>
            <a:r>
              <a:rPr lang="it-IT" sz="2000" dirty="0" err="1" smtClean="0"/>
              <a:t>enter</a:t>
            </a:r>
            <a:r>
              <a:rPr lang="it-IT" sz="2000" dirty="0" smtClean="0"/>
              <a:t> </a:t>
            </a:r>
            <a:r>
              <a:rPr lang="it-IT" sz="2000" dirty="0" err="1" smtClean="0"/>
              <a:t>into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A50021"/>
                </a:solidFill>
              </a:rPr>
              <a:t>SETS OF INSTANT EVENTS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/>
              <a:t>New </a:t>
            </a:r>
            <a:r>
              <a:rPr lang="it-IT" sz="2000" dirty="0" err="1" smtClean="0"/>
              <a:t>durable</a:t>
            </a:r>
            <a:r>
              <a:rPr lang="it-IT" sz="2000" dirty="0" smtClean="0"/>
              <a:t> </a:t>
            </a:r>
            <a:r>
              <a:rPr lang="it-IT" sz="2000" dirty="0" err="1" smtClean="0"/>
              <a:t>events</a:t>
            </a:r>
            <a:r>
              <a:rPr lang="it-IT" sz="2000" dirty="0" smtClean="0"/>
              <a:t> with </a:t>
            </a:r>
            <a:r>
              <a:rPr lang="it-IT" sz="2000" dirty="0" err="1" smtClean="0"/>
              <a:t>their</a:t>
            </a:r>
            <a:r>
              <a:rPr lang="it-IT" sz="2000" dirty="0" smtClean="0"/>
              <a:t> </a:t>
            </a:r>
            <a:r>
              <a:rPr lang="it-IT" sz="2000" dirty="0" err="1" smtClean="0"/>
              <a:t>features</a:t>
            </a:r>
            <a:r>
              <a:rPr lang="it-IT" sz="2000" dirty="0" smtClean="0"/>
              <a:t> </a:t>
            </a:r>
            <a:r>
              <a:rPr lang="it-IT" sz="2000" dirty="0" err="1" smtClean="0"/>
              <a:t>begin</a:t>
            </a:r>
            <a:r>
              <a:rPr lang="it-IT" sz="2000" dirty="0" smtClean="0"/>
              <a:t> and </a:t>
            </a:r>
            <a:r>
              <a:rPr lang="it-IT" sz="2000" dirty="0" err="1" smtClean="0"/>
              <a:t>enter</a:t>
            </a:r>
            <a:r>
              <a:rPr lang="it-IT" sz="2000" dirty="0" smtClean="0"/>
              <a:t> </a:t>
            </a:r>
            <a:r>
              <a:rPr lang="it-IT" sz="2000" dirty="0" err="1" smtClean="0"/>
              <a:t>into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A50021"/>
                </a:solidFill>
              </a:rPr>
              <a:t>SETS OF DURABLE EVENTS</a:t>
            </a:r>
            <a:r>
              <a:rPr lang="it-IT" sz="2000" dirty="0" smtClean="0"/>
              <a:t>, or </a:t>
            </a:r>
            <a:r>
              <a:rPr lang="it-IT" sz="2000" dirty="0" err="1" smtClean="0"/>
              <a:t>finish</a:t>
            </a:r>
            <a:endParaRPr lang="it-IT" sz="2000" dirty="0" smtClean="0"/>
          </a:p>
          <a:p>
            <a:pPr lvl="1">
              <a:lnSpc>
                <a:spcPct val="90000"/>
              </a:lnSpc>
            </a:pPr>
            <a:endParaRPr lang="it-IT" sz="2000" dirty="0" smtClean="0"/>
          </a:p>
          <a:p>
            <a:pPr>
              <a:lnSpc>
                <a:spcPct val="90000"/>
              </a:lnSpc>
            </a:pPr>
            <a:r>
              <a:rPr lang="it-IT" sz="2000" dirty="0" smtClean="0"/>
              <a:t>The </a:t>
            </a:r>
            <a:r>
              <a:rPr lang="it-IT" sz="2000" dirty="0" err="1" smtClean="0"/>
              <a:t>administrative</a:t>
            </a:r>
            <a:r>
              <a:rPr lang="it-IT" sz="2000" dirty="0" smtClean="0"/>
              <a:t> data source </a:t>
            </a:r>
            <a:r>
              <a:rPr lang="it-IT" sz="2000" dirty="0" err="1" smtClean="0"/>
              <a:t>observe</a:t>
            </a:r>
            <a:r>
              <a:rPr lang="it-IT" sz="2000" dirty="0" smtClean="0"/>
              <a:t> </a:t>
            </a:r>
            <a:r>
              <a:rPr lang="it-IT" sz="2000" dirty="0" err="1" smtClean="0"/>
              <a:t>such</a:t>
            </a:r>
            <a:r>
              <a:rPr lang="it-IT" sz="2000" dirty="0" smtClean="0"/>
              <a:t> an </a:t>
            </a:r>
            <a:r>
              <a:rPr lang="it-IT" sz="2000" dirty="0" err="1" smtClean="0"/>
              <a:t>evolution,through</a:t>
            </a:r>
            <a:r>
              <a:rPr lang="it-IT" sz="2000" dirty="0" smtClean="0"/>
              <a:t> a </a:t>
            </a:r>
            <a:r>
              <a:rPr lang="it-IT" sz="2000" dirty="0" smtClean="0">
                <a:solidFill>
                  <a:srgbClr val="A50021"/>
                </a:solidFill>
              </a:rPr>
              <a:t>CONTINUOUS DATA COLLECTION</a:t>
            </a:r>
            <a:r>
              <a:rPr lang="it-IT" sz="2000" dirty="0" smtClean="0"/>
              <a:t> </a:t>
            </a:r>
            <a:r>
              <a:rPr lang="it-IT" sz="2000" dirty="0" err="1"/>
              <a:t>activity</a:t>
            </a:r>
            <a:r>
              <a:rPr lang="it-IT" sz="2000" dirty="0"/>
              <a:t> (</a:t>
            </a:r>
            <a:r>
              <a:rPr lang="it-IT" sz="2000" dirty="0" err="1"/>
              <a:t>coverage</a:t>
            </a:r>
            <a:r>
              <a:rPr lang="it-IT" sz="2000" dirty="0"/>
              <a:t> </a:t>
            </a:r>
            <a:r>
              <a:rPr lang="it-IT" sz="2000" dirty="0" err="1"/>
              <a:t>problems</a:t>
            </a:r>
            <a:r>
              <a:rPr lang="it-IT" sz="2000" dirty="0"/>
              <a:t>)</a:t>
            </a:r>
          </a:p>
          <a:p>
            <a:pPr lvl="1">
              <a:lnSpc>
                <a:spcPct val="90000"/>
              </a:lnSpc>
            </a:pPr>
            <a:endParaRPr lang="it-IT" sz="2000" dirty="0" smtClean="0"/>
          </a:p>
          <a:p>
            <a:pPr lvl="1">
              <a:lnSpc>
                <a:spcPct val="90000"/>
              </a:lnSpc>
            </a:pPr>
            <a:endParaRPr lang="it-IT" sz="2000" dirty="0" smtClean="0"/>
          </a:p>
          <a:p>
            <a:pPr>
              <a:lnSpc>
                <a:spcPct val="90000"/>
              </a:lnSpc>
            </a:pPr>
            <a:endParaRPr lang="it-IT" sz="2400" dirty="0" smtClean="0"/>
          </a:p>
          <a:p>
            <a:pPr>
              <a:lnSpc>
                <a:spcPct val="90000"/>
              </a:lnSpc>
            </a:pPr>
            <a:endParaRPr lang="it-IT" sz="2400" b="1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err="1" smtClean="0"/>
              <a:t>Italian</a:t>
            </a:r>
            <a:r>
              <a:rPr lang="it-IT" sz="1000" i="1" dirty="0" smtClean="0"/>
              <a:t> National </a:t>
            </a:r>
            <a:r>
              <a:rPr lang="it-IT" sz="1000" i="1" dirty="0" err="1" smtClean="0"/>
              <a:t>Institute</a:t>
            </a:r>
            <a:r>
              <a:rPr lang="it-IT" sz="1000" i="1" dirty="0" smtClean="0"/>
              <a:t> of </a:t>
            </a:r>
            <a:r>
              <a:rPr lang="it-IT" sz="1000" i="1" dirty="0" err="1" smtClean="0"/>
              <a:t>Statistics</a:t>
            </a:r>
            <a:r>
              <a:rPr lang="it-IT" sz="1000" i="1" dirty="0" smtClean="0"/>
              <a:t>- Vienna, 2-5 </a:t>
            </a:r>
            <a:r>
              <a:rPr lang="it-IT" sz="1000" i="1" dirty="0" err="1" smtClean="0"/>
              <a:t>June</a:t>
            </a:r>
            <a:r>
              <a:rPr lang="it-IT" sz="1000" i="1" dirty="0" smtClean="0"/>
              <a:t> 2014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31987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455677"/>
            <a:ext cx="9324975" cy="49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2000" b="1" i="1" dirty="0" err="1" smtClean="0"/>
              <a:t>Committee</a:t>
            </a:r>
            <a:r>
              <a:rPr lang="it-IT" sz="2000" b="1" i="1" dirty="0" smtClean="0"/>
              <a:t> for </a:t>
            </a:r>
            <a:r>
              <a:rPr lang="it-IT" sz="2000" b="1" i="1" dirty="0" err="1" smtClean="0"/>
              <a:t>harmonizing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administrative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forms:THE</a:t>
            </a:r>
            <a:r>
              <a:rPr lang="it-IT" sz="2000" b="1" i="1" dirty="0" smtClean="0"/>
              <a:t> METODOLOGICAL TOOLS</a:t>
            </a:r>
            <a:endParaRPr lang="it-IT" sz="2000" b="1" i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0825" y="1071515"/>
            <a:ext cx="8748713" cy="48244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sz="2000" dirty="0" smtClean="0"/>
              <a:t>To set up a </a:t>
            </a:r>
            <a:r>
              <a:rPr lang="it-IT" sz="2000" b="1" dirty="0" err="1" smtClean="0">
                <a:solidFill>
                  <a:srgbClr val="990033"/>
                </a:solidFill>
              </a:rPr>
              <a:t>framework</a:t>
            </a:r>
            <a:r>
              <a:rPr lang="it-IT" sz="2000" b="1" dirty="0" smtClean="0">
                <a:solidFill>
                  <a:srgbClr val="990033"/>
                </a:solidFill>
              </a:rPr>
              <a:t> of </a:t>
            </a:r>
            <a:r>
              <a:rPr lang="it-IT" sz="2000" b="1" dirty="0" err="1" smtClean="0">
                <a:solidFill>
                  <a:srgbClr val="990033"/>
                </a:solidFill>
              </a:rPr>
              <a:t>quality</a:t>
            </a:r>
            <a:r>
              <a:rPr lang="it-IT" sz="2000" b="1" dirty="0" smtClean="0">
                <a:solidFill>
                  <a:srgbClr val="990033"/>
                </a:solidFill>
              </a:rPr>
              <a:t> </a:t>
            </a:r>
            <a:r>
              <a:rPr lang="it-IT" sz="2000" b="1" dirty="0" err="1" smtClean="0">
                <a:solidFill>
                  <a:srgbClr val="990033"/>
                </a:solidFill>
              </a:rPr>
              <a:t>indicators</a:t>
            </a:r>
            <a:r>
              <a:rPr lang="it-IT" sz="2000" b="1" dirty="0" smtClean="0">
                <a:solidFill>
                  <a:srgbClr val="990033"/>
                </a:solidFill>
              </a:rPr>
              <a:t>, </a:t>
            </a:r>
            <a:r>
              <a:rPr lang="it-IT" sz="2000" dirty="0" err="1" smtClean="0">
                <a:solidFill>
                  <a:srgbClr val="990033"/>
                </a:solidFill>
              </a:rPr>
              <a:t>classified</a:t>
            </a:r>
            <a:r>
              <a:rPr lang="it-IT" sz="2000" dirty="0" smtClean="0">
                <a:solidFill>
                  <a:srgbClr val="990033"/>
                </a:solidFill>
              </a:rPr>
              <a:t> by </a:t>
            </a:r>
            <a:r>
              <a:rPr lang="it-IT" sz="2000" dirty="0" err="1" smtClean="0">
                <a:solidFill>
                  <a:srgbClr val="990033"/>
                </a:solidFill>
              </a:rPr>
              <a:t>quality</a:t>
            </a:r>
            <a:r>
              <a:rPr lang="it-IT" sz="2000" dirty="0" smtClean="0">
                <a:solidFill>
                  <a:srgbClr val="990033"/>
                </a:solidFill>
              </a:rPr>
              <a:t> </a:t>
            </a:r>
            <a:r>
              <a:rPr lang="it-IT" sz="2000" dirty="0" err="1" smtClean="0">
                <a:solidFill>
                  <a:srgbClr val="990033"/>
                </a:solidFill>
              </a:rPr>
              <a:t>hyperdimension</a:t>
            </a:r>
            <a:r>
              <a:rPr lang="it-IT" sz="2000" dirty="0" smtClean="0">
                <a:solidFill>
                  <a:srgbClr val="990033"/>
                </a:solidFill>
              </a:rPr>
              <a:t> and </a:t>
            </a:r>
            <a:r>
              <a:rPr lang="it-IT" sz="2000" dirty="0" err="1" smtClean="0">
                <a:solidFill>
                  <a:srgbClr val="990033"/>
                </a:solidFill>
              </a:rPr>
              <a:t>dimension</a:t>
            </a:r>
            <a:r>
              <a:rPr lang="it-IT" sz="2000" dirty="0" smtClean="0"/>
              <a:t>, for </a:t>
            </a:r>
            <a:r>
              <a:rPr lang="it-IT" sz="2000" dirty="0" err="1" smtClean="0"/>
              <a:t>assessing</a:t>
            </a:r>
            <a:r>
              <a:rPr lang="it-IT" sz="2000" dirty="0" smtClean="0"/>
              <a:t> and </a:t>
            </a:r>
            <a:r>
              <a:rPr lang="it-IT" sz="2000" dirty="0" err="1" smtClean="0"/>
              <a:t>documenting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overall</a:t>
            </a:r>
            <a:r>
              <a:rPr lang="it-IT" sz="2000" dirty="0" smtClean="0"/>
              <a:t>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of </a:t>
            </a:r>
            <a:r>
              <a:rPr lang="it-IT" sz="2000" dirty="0" err="1" smtClean="0"/>
              <a:t>any</a:t>
            </a:r>
            <a:r>
              <a:rPr lang="it-IT" sz="2000" dirty="0" smtClean="0"/>
              <a:t> </a:t>
            </a:r>
            <a:r>
              <a:rPr lang="it-IT" sz="2000" dirty="0" err="1" smtClean="0"/>
              <a:t>administrative</a:t>
            </a:r>
            <a:r>
              <a:rPr lang="it-IT" sz="2000" dirty="0" smtClean="0"/>
              <a:t> data </a:t>
            </a:r>
            <a:r>
              <a:rPr lang="it-IT" sz="2000" dirty="0" err="1" smtClean="0"/>
              <a:t>archive</a:t>
            </a:r>
            <a:r>
              <a:rPr lang="it-IT" sz="2000" dirty="0" smtClean="0"/>
              <a:t> </a:t>
            </a:r>
          </a:p>
          <a:p>
            <a:pPr>
              <a:lnSpc>
                <a:spcPct val="80000"/>
              </a:lnSpc>
            </a:pPr>
            <a:endParaRPr lang="it-IT" sz="2000" dirty="0" smtClean="0"/>
          </a:p>
          <a:p>
            <a:pPr lvl="1">
              <a:lnSpc>
                <a:spcPct val="80000"/>
              </a:lnSpc>
            </a:pPr>
            <a:r>
              <a:rPr lang="it-IT" sz="1800" dirty="0" err="1" smtClean="0"/>
              <a:t>We</a:t>
            </a:r>
            <a:r>
              <a:rPr lang="it-IT" sz="1800" dirty="0" smtClean="0"/>
              <a:t> </a:t>
            </a:r>
            <a:r>
              <a:rPr lang="it-IT" sz="1800" dirty="0" err="1" smtClean="0"/>
              <a:t>intend</a:t>
            </a:r>
            <a:r>
              <a:rPr lang="it-IT" sz="1800" dirty="0" smtClean="0"/>
              <a:t> </a:t>
            </a:r>
            <a:r>
              <a:rPr lang="it-IT" sz="1800" dirty="0" err="1" smtClean="0"/>
              <a:t>quality</a:t>
            </a:r>
            <a:r>
              <a:rPr lang="it-IT" sz="1800" dirty="0" smtClean="0"/>
              <a:t> </a:t>
            </a:r>
            <a:r>
              <a:rPr lang="it-IT" sz="1800" dirty="0" err="1" smtClean="0"/>
              <a:t>as</a:t>
            </a:r>
            <a:r>
              <a:rPr lang="it-IT" sz="1800" dirty="0" smtClean="0"/>
              <a:t> </a:t>
            </a:r>
            <a:r>
              <a:rPr lang="it-IT" sz="1800" dirty="0" err="1" smtClean="0"/>
              <a:t>quality</a:t>
            </a:r>
            <a:r>
              <a:rPr lang="it-IT" sz="1800" dirty="0" smtClean="0"/>
              <a:t> for </a:t>
            </a:r>
            <a:r>
              <a:rPr lang="it-IT" sz="1800" dirty="0" err="1" smtClean="0"/>
              <a:t>statistical</a:t>
            </a:r>
            <a:r>
              <a:rPr lang="it-IT" sz="1800" dirty="0" smtClean="0"/>
              <a:t> </a:t>
            </a:r>
            <a:r>
              <a:rPr lang="it-IT" sz="1800" dirty="0" err="1" smtClean="0"/>
              <a:t>usage</a:t>
            </a:r>
            <a:r>
              <a:rPr lang="it-IT" sz="1800" dirty="0" smtClean="0"/>
              <a:t>, </a:t>
            </a:r>
            <a:r>
              <a:rPr lang="it-IT" sz="1800" dirty="0" err="1" smtClean="0"/>
              <a:t>but</a:t>
            </a:r>
            <a:r>
              <a:rPr lang="it-IT" sz="1800" dirty="0" smtClean="0"/>
              <a:t> </a:t>
            </a:r>
            <a:r>
              <a:rPr lang="it-IT" sz="1800" dirty="0" err="1" smtClean="0"/>
              <a:t>irrespective</a:t>
            </a:r>
            <a:r>
              <a:rPr lang="it-IT" sz="1800" dirty="0" smtClean="0"/>
              <a:t> of </a:t>
            </a:r>
            <a:r>
              <a:rPr lang="it-IT" sz="1800" dirty="0" err="1" smtClean="0"/>
              <a:t>any</a:t>
            </a:r>
            <a:r>
              <a:rPr lang="it-IT" sz="1800" dirty="0" smtClean="0"/>
              <a:t> </a:t>
            </a:r>
            <a:r>
              <a:rPr lang="it-IT" sz="1800" dirty="0" err="1" smtClean="0"/>
              <a:t>particular</a:t>
            </a:r>
            <a:r>
              <a:rPr lang="it-IT" sz="1800" dirty="0" smtClean="0"/>
              <a:t> </a:t>
            </a:r>
            <a:r>
              <a:rPr lang="it-IT" sz="1800" dirty="0" err="1" smtClean="0"/>
              <a:t>statistical</a:t>
            </a:r>
            <a:r>
              <a:rPr lang="it-IT" sz="1800" dirty="0" smtClean="0"/>
              <a:t> </a:t>
            </a:r>
            <a:r>
              <a:rPr lang="it-IT" sz="1800" dirty="0" err="1" smtClean="0"/>
              <a:t>usage</a:t>
            </a:r>
            <a:endParaRPr lang="it-IT" sz="1800" dirty="0" smtClean="0"/>
          </a:p>
          <a:p>
            <a:pPr lvl="1">
              <a:lnSpc>
                <a:spcPct val="80000"/>
              </a:lnSpc>
            </a:pPr>
            <a:r>
              <a:rPr lang="it-IT" sz="1800" dirty="0" err="1" smtClean="0"/>
              <a:t>We</a:t>
            </a:r>
            <a:r>
              <a:rPr lang="it-IT" sz="1800" dirty="0" smtClean="0"/>
              <a:t> take </a:t>
            </a:r>
            <a:r>
              <a:rPr lang="it-IT" sz="1800" dirty="0" err="1" smtClean="0"/>
              <a:t>into</a:t>
            </a:r>
            <a:r>
              <a:rPr lang="it-IT" sz="1800" dirty="0" smtClean="0"/>
              <a:t> account the </a:t>
            </a:r>
            <a:r>
              <a:rPr lang="it-IT" sz="1800" dirty="0" err="1" smtClean="0"/>
              <a:t>existing</a:t>
            </a:r>
            <a:r>
              <a:rPr lang="it-IT" sz="1800" dirty="0" smtClean="0"/>
              <a:t> work, </a:t>
            </a:r>
            <a:r>
              <a:rPr lang="it-IT" sz="1800" dirty="0" err="1" smtClean="0"/>
              <a:t>particularly</a:t>
            </a:r>
            <a:r>
              <a:rPr lang="it-IT" sz="1800" dirty="0" smtClean="0"/>
              <a:t> the BLUE-ETS </a:t>
            </a:r>
            <a:r>
              <a:rPr lang="it-IT" sz="1800" dirty="0" err="1" smtClean="0"/>
              <a:t>experience</a:t>
            </a:r>
            <a:endParaRPr lang="it-IT" sz="1800" dirty="0" smtClean="0"/>
          </a:p>
          <a:p>
            <a:pPr lvl="1">
              <a:lnSpc>
                <a:spcPct val="80000"/>
              </a:lnSpc>
            </a:pPr>
            <a:r>
              <a:rPr lang="it-IT" altLang="it-IT" sz="1800" dirty="0" err="1" smtClean="0"/>
              <a:t>We</a:t>
            </a:r>
            <a:r>
              <a:rPr lang="it-IT" altLang="it-IT" sz="1800" dirty="0" smtClean="0"/>
              <a:t> work in </a:t>
            </a:r>
            <a:r>
              <a:rPr lang="it-IT" altLang="it-IT" sz="1800" dirty="0" err="1" smtClean="0"/>
              <a:t>accordance</a:t>
            </a:r>
            <a:r>
              <a:rPr lang="it-IT" altLang="it-IT" sz="1800" dirty="0" smtClean="0"/>
              <a:t> with the Statistical Network on </a:t>
            </a:r>
            <a:r>
              <a:rPr lang="it-IT" altLang="it-IT" sz="1800" dirty="0" err="1" smtClean="0"/>
              <a:t>Administrative</a:t>
            </a:r>
            <a:r>
              <a:rPr lang="it-IT" altLang="it-IT" sz="1800" dirty="0" smtClean="0"/>
              <a:t> Data - UN-ECE, OECD, </a:t>
            </a:r>
            <a:r>
              <a:rPr lang="it-IT" altLang="it-IT" sz="1800" dirty="0" err="1" smtClean="0"/>
              <a:t>Eurostat</a:t>
            </a:r>
            <a:endParaRPr lang="it-IT" sz="1800" dirty="0" smtClean="0"/>
          </a:p>
          <a:p>
            <a:pPr lvl="1"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90000"/>
              </a:lnSpc>
            </a:pPr>
            <a:r>
              <a:rPr lang="it-IT" sz="2000" dirty="0" err="1" smtClean="0"/>
              <a:t>Give</a:t>
            </a:r>
            <a:r>
              <a:rPr lang="it-IT" sz="2000" dirty="0" smtClean="0"/>
              <a:t> </a:t>
            </a:r>
            <a:r>
              <a:rPr lang="it-IT" sz="2000" dirty="0" err="1" smtClean="0"/>
              <a:t>methodological</a:t>
            </a:r>
            <a:r>
              <a:rPr lang="it-IT" sz="2000" dirty="0" smtClean="0"/>
              <a:t> </a:t>
            </a:r>
            <a:r>
              <a:rPr lang="it-IT" sz="2000" dirty="0" err="1" smtClean="0"/>
              <a:t>directions</a:t>
            </a:r>
            <a:r>
              <a:rPr lang="it-IT" sz="2000" dirty="0" smtClean="0"/>
              <a:t> for </a:t>
            </a:r>
            <a:r>
              <a:rPr lang="it-IT" sz="2000" dirty="0" err="1" smtClean="0">
                <a:solidFill>
                  <a:srgbClr val="A50021"/>
                </a:solidFill>
              </a:rPr>
              <a:t>using</a:t>
            </a:r>
            <a:r>
              <a:rPr lang="it-IT" sz="2000" dirty="0" smtClean="0">
                <a:solidFill>
                  <a:srgbClr val="A50021"/>
                </a:solidFill>
              </a:rPr>
              <a:t> the </a:t>
            </a:r>
            <a:r>
              <a:rPr lang="it-IT" sz="2000" dirty="0" err="1" smtClean="0">
                <a:solidFill>
                  <a:srgbClr val="A50021"/>
                </a:solidFill>
              </a:rPr>
              <a:t>structured</a:t>
            </a:r>
            <a:r>
              <a:rPr lang="it-IT" sz="2000" dirty="0" smtClean="0">
                <a:solidFill>
                  <a:srgbClr val="A50021"/>
                </a:solidFill>
              </a:rPr>
              <a:t> </a:t>
            </a:r>
            <a:r>
              <a:rPr lang="it-IT" sz="2000" dirty="0" err="1" smtClean="0">
                <a:solidFill>
                  <a:srgbClr val="A50021"/>
                </a:solidFill>
              </a:rPr>
              <a:t>documentation</a:t>
            </a:r>
            <a:r>
              <a:rPr lang="it-IT" sz="2000" dirty="0" smtClean="0">
                <a:solidFill>
                  <a:srgbClr val="A50021"/>
                </a:solidFill>
              </a:rPr>
              <a:t> of the </a:t>
            </a:r>
            <a:r>
              <a:rPr lang="it-IT" sz="2000" dirty="0" err="1" smtClean="0">
                <a:solidFill>
                  <a:srgbClr val="A50021"/>
                </a:solidFill>
              </a:rPr>
              <a:t>content</a:t>
            </a:r>
            <a:r>
              <a:rPr lang="it-IT" sz="2000" dirty="0" smtClean="0">
                <a:solidFill>
                  <a:srgbClr val="A50021"/>
                </a:solidFill>
              </a:rPr>
              <a:t> of the </a:t>
            </a:r>
            <a:r>
              <a:rPr lang="it-IT" sz="2000" dirty="0" err="1" smtClean="0">
                <a:solidFill>
                  <a:srgbClr val="A50021"/>
                </a:solidFill>
              </a:rPr>
              <a:t>archive</a:t>
            </a:r>
            <a:r>
              <a:rPr lang="it-IT" sz="2000" dirty="0" smtClean="0">
                <a:solidFill>
                  <a:srgbClr val="A50021"/>
                </a:solidFill>
              </a:rPr>
              <a:t> </a:t>
            </a:r>
            <a:r>
              <a:rPr lang="it-IT" sz="2000" dirty="0" err="1" smtClean="0">
                <a:solidFill>
                  <a:srgbClr val="A50021"/>
                </a:solidFill>
              </a:rPr>
              <a:t>as</a:t>
            </a:r>
            <a:r>
              <a:rPr lang="it-IT" sz="2000" dirty="0" smtClean="0">
                <a:solidFill>
                  <a:srgbClr val="A50021"/>
                </a:solidFill>
              </a:rPr>
              <a:t> a guide</a:t>
            </a:r>
            <a:r>
              <a:rPr lang="it-IT" sz="2000" dirty="0" smtClean="0"/>
              <a:t> in </a:t>
            </a:r>
            <a:r>
              <a:rPr lang="it-IT" sz="2000" dirty="0" err="1" smtClean="0"/>
              <a:t>specifying</a:t>
            </a:r>
            <a:r>
              <a:rPr lang="it-IT" sz="2000" dirty="0" smtClean="0"/>
              <a:t> </a:t>
            </a:r>
            <a:r>
              <a:rPr lang="it-IT" sz="2000" dirty="0" err="1" smtClean="0"/>
              <a:t>proper</a:t>
            </a:r>
            <a:r>
              <a:rPr lang="it-IT" sz="2000" dirty="0" smtClean="0"/>
              <a:t> </a:t>
            </a:r>
            <a:r>
              <a:rPr lang="it-IT" sz="2000" dirty="0" err="1" smtClean="0"/>
              <a:t>indicators</a:t>
            </a:r>
            <a:r>
              <a:rPr lang="it-IT" sz="2000" dirty="0" smtClean="0"/>
              <a:t> for </a:t>
            </a:r>
            <a:r>
              <a:rPr lang="it-IT" sz="2000" dirty="0" err="1" smtClean="0"/>
              <a:t>any</a:t>
            </a:r>
            <a:r>
              <a:rPr lang="it-IT" sz="2000" dirty="0" smtClean="0"/>
              <a:t> </a:t>
            </a:r>
            <a:r>
              <a:rPr lang="it-IT" sz="2000" dirty="0" err="1" smtClean="0"/>
              <a:t>archive</a:t>
            </a:r>
            <a:r>
              <a:rPr lang="it-IT" sz="2000" dirty="0" smtClean="0"/>
              <a:t>, </a:t>
            </a:r>
            <a:r>
              <a:rPr lang="it-IT" sz="2000" dirty="0" err="1" smtClean="0"/>
              <a:t>as</a:t>
            </a:r>
            <a:r>
              <a:rPr lang="it-IT" sz="2000" dirty="0" smtClean="0"/>
              <a:t> </a:t>
            </a:r>
            <a:r>
              <a:rPr lang="it-IT" sz="2000" dirty="0" err="1" smtClean="0"/>
              <a:t>well</a:t>
            </a:r>
            <a:r>
              <a:rPr lang="it-IT" sz="2000" dirty="0" smtClean="0"/>
              <a:t> </a:t>
            </a:r>
            <a:r>
              <a:rPr lang="it-IT" sz="2000" dirty="0" err="1" smtClean="0"/>
              <a:t>as</a:t>
            </a:r>
            <a:r>
              <a:rPr lang="it-IT" sz="2000" dirty="0" smtClean="0"/>
              <a:t> in </a:t>
            </a:r>
            <a:r>
              <a:rPr lang="it-IT" sz="2000" dirty="0" err="1" smtClean="0"/>
              <a:t>interpreting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meaning</a:t>
            </a:r>
            <a:r>
              <a:rPr lang="it-IT" sz="2000" dirty="0" smtClean="0"/>
              <a:t> of the </a:t>
            </a:r>
            <a:r>
              <a:rPr lang="it-IT" sz="2000" dirty="0" err="1" smtClean="0"/>
              <a:t>obtained</a:t>
            </a:r>
            <a:r>
              <a:rPr lang="it-IT" sz="2000" dirty="0" smtClean="0"/>
              <a:t> </a:t>
            </a:r>
            <a:r>
              <a:rPr lang="it-IT" sz="2000" dirty="0" err="1" smtClean="0"/>
              <a:t>indicators</a:t>
            </a:r>
            <a:endParaRPr lang="it-IT" sz="2000" dirty="0" smtClean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</a:pPr>
            <a:endParaRPr lang="it-IT" sz="2000" dirty="0" smtClean="0"/>
          </a:p>
          <a:p>
            <a:pPr lvl="1">
              <a:lnSpc>
                <a:spcPct val="80000"/>
              </a:lnSpc>
            </a:pPr>
            <a:r>
              <a:rPr lang="it-IT" sz="1800" dirty="0" err="1" smtClean="0"/>
              <a:t>Which</a:t>
            </a:r>
            <a:r>
              <a:rPr lang="it-IT" sz="1800" dirty="0" smtClean="0"/>
              <a:t> are the </a:t>
            </a:r>
            <a:r>
              <a:rPr lang="it-IT" sz="1800" dirty="0" err="1" smtClean="0"/>
              <a:t>proper</a:t>
            </a:r>
            <a:r>
              <a:rPr lang="it-IT" sz="1800" dirty="0" smtClean="0"/>
              <a:t> </a:t>
            </a:r>
            <a:r>
              <a:rPr lang="it-IT" sz="1800" dirty="0" err="1" smtClean="0"/>
              <a:t>indicators</a:t>
            </a:r>
            <a:r>
              <a:rPr lang="it-IT" sz="1800" dirty="0" smtClean="0"/>
              <a:t> for </a:t>
            </a:r>
            <a:r>
              <a:rPr lang="it-IT" sz="1800" dirty="0" err="1" smtClean="0"/>
              <a:t>each</a:t>
            </a:r>
            <a:r>
              <a:rPr lang="it-IT" sz="1800" dirty="0" smtClean="0"/>
              <a:t> </a:t>
            </a:r>
            <a:r>
              <a:rPr lang="it-IT" sz="1800" dirty="0" err="1" smtClean="0"/>
              <a:t>observed</a:t>
            </a:r>
            <a:r>
              <a:rPr lang="it-IT" sz="1800" dirty="0" smtClean="0"/>
              <a:t> SET with </a:t>
            </a:r>
            <a:r>
              <a:rPr lang="it-IT" sz="1800" dirty="0" err="1" smtClean="0"/>
              <a:t>its</a:t>
            </a:r>
            <a:r>
              <a:rPr lang="it-IT" sz="1800" dirty="0" smtClean="0"/>
              <a:t> </a:t>
            </a:r>
            <a:r>
              <a:rPr lang="it-IT" sz="1800" dirty="0" err="1" smtClean="0"/>
              <a:t>related</a:t>
            </a:r>
            <a:r>
              <a:rPr lang="it-IT" sz="1800" dirty="0" smtClean="0"/>
              <a:t> FEATURES/VARIABLES</a:t>
            </a:r>
          </a:p>
          <a:p>
            <a:pPr lvl="1">
              <a:lnSpc>
                <a:spcPct val="80000"/>
              </a:lnSpc>
            </a:pPr>
            <a:r>
              <a:rPr lang="it-IT" sz="1800" dirty="0" smtClean="0"/>
              <a:t>For </a:t>
            </a:r>
            <a:r>
              <a:rPr lang="it-IT" sz="1800" dirty="0" err="1" smtClean="0"/>
              <a:t>each</a:t>
            </a:r>
            <a:r>
              <a:rPr lang="it-IT" sz="1800" dirty="0" smtClean="0"/>
              <a:t> </a:t>
            </a:r>
            <a:r>
              <a:rPr lang="it-IT" sz="1800" dirty="0" err="1" smtClean="0"/>
              <a:t>obtained</a:t>
            </a:r>
            <a:r>
              <a:rPr lang="it-IT" sz="1800" dirty="0" smtClean="0"/>
              <a:t> </a:t>
            </a:r>
            <a:r>
              <a:rPr lang="it-IT" sz="1800" dirty="0" err="1" smtClean="0"/>
              <a:t>indicator</a:t>
            </a:r>
            <a:r>
              <a:rPr lang="it-IT" sz="1800" dirty="0" smtClean="0"/>
              <a:t>, </a:t>
            </a:r>
            <a:r>
              <a:rPr lang="it-IT" sz="1800" dirty="0" err="1" smtClean="0"/>
              <a:t>which</a:t>
            </a:r>
            <a:r>
              <a:rPr lang="it-IT" sz="1800" dirty="0" smtClean="0"/>
              <a:t> </a:t>
            </a:r>
            <a:r>
              <a:rPr lang="it-IT" sz="1800" dirty="0" err="1" smtClean="0"/>
              <a:t>kinds</a:t>
            </a:r>
            <a:r>
              <a:rPr lang="it-IT" sz="1800" dirty="0" smtClean="0"/>
              <a:t> of </a:t>
            </a:r>
            <a:r>
              <a:rPr lang="it-IT" sz="1800" dirty="0" err="1" smtClean="0"/>
              <a:t>error</a:t>
            </a:r>
            <a:r>
              <a:rPr lang="it-IT" sz="1800" dirty="0" smtClean="0"/>
              <a:t> </a:t>
            </a: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measures</a:t>
            </a:r>
            <a:endParaRPr lang="it-IT" sz="1600" dirty="0" smtClean="0"/>
          </a:p>
          <a:p>
            <a:pPr>
              <a:lnSpc>
                <a:spcPct val="80000"/>
              </a:lnSpc>
            </a:pPr>
            <a:endParaRPr lang="it-IT" sz="1800" dirty="0" smtClean="0"/>
          </a:p>
          <a:p>
            <a:pPr>
              <a:lnSpc>
                <a:spcPct val="80000"/>
              </a:lnSpc>
            </a:pPr>
            <a:endParaRPr lang="it-IT" sz="18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err="1" smtClean="0"/>
              <a:t>Italian</a:t>
            </a:r>
            <a:r>
              <a:rPr lang="it-IT" sz="1000" i="1" dirty="0" smtClean="0"/>
              <a:t> National </a:t>
            </a:r>
            <a:r>
              <a:rPr lang="it-IT" sz="1000" i="1" dirty="0" err="1" smtClean="0"/>
              <a:t>Institute</a:t>
            </a:r>
            <a:r>
              <a:rPr lang="it-IT" sz="1000" i="1" dirty="0" smtClean="0"/>
              <a:t> of </a:t>
            </a:r>
            <a:r>
              <a:rPr lang="it-IT" sz="1000" i="1" dirty="0" err="1" smtClean="0"/>
              <a:t>Statistics</a:t>
            </a:r>
            <a:r>
              <a:rPr lang="it-IT" sz="1000" i="1" dirty="0" smtClean="0"/>
              <a:t>- Vienna, 2-5 </a:t>
            </a:r>
            <a:r>
              <a:rPr lang="it-IT" sz="1000" i="1" dirty="0" err="1" smtClean="0"/>
              <a:t>June</a:t>
            </a:r>
            <a:r>
              <a:rPr lang="it-IT" sz="1000" i="1" dirty="0" smtClean="0"/>
              <a:t> 2014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40520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990239" y="740667"/>
            <a:ext cx="5904656" cy="9165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dirty="0">
                <a:solidFill>
                  <a:srgbClr val="993333"/>
                </a:solidFill>
              </a:rPr>
              <a:t>  </a:t>
            </a:r>
            <a:r>
              <a:rPr lang="it-IT" altLang="it-IT" dirty="0" err="1" smtClean="0">
                <a:solidFill>
                  <a:srgbClr val="C00000"/>
                </a:solidFill>
              </a:rPr>
              <a:t>Hyperdimensions</a:t>
            </a:r>
            <a:endParaRPr lang="it-IT" altLang="it-IT" dirty="0">
              <a:solidFill>
                <a:srgbClr val="C00000"/>
              </a:solidFill>
            </a:endParaRPr>
          </a:p>
          <a:p>
            <a:pPr eaLnBrk="1" hangingPunct="1"/>
            <a:r>
              <a:rPr lang="it-IT" altLang="it-IT" dirty="0">
                <a:solidFill>
                  <a:srgbClr val="C00000"/>
                </a:solidFill>
              </a:rPr>
              <a:t>	</a:t>
            </a:r>
            <a:r>
              <a:rPr lang="it-IT" altLang="it-IT" dirty="0" err="1" smtClean="0">
                <a:solidFill>
                  <a:srgbClr val="C00000"/>
                </a:solidFill>
              </a:rPr>
              <a:t>Dimensions</a:t>
            </a:r>
            <a:endParaRPr lang="it-IT" altLang="it-IT" dirty="0">
              <a:solidFill>
                <a:srgbClr val="C00000"/>
              </a:solidFill>
            </a:endParaRPr>
          </a:p>
          <a:p>
            <a:pPr eaLnBrk="1" hangingPunct="1"/>
            <a:r>
              <a:rPr lang="it-IT" altLang="it-IT" dirty="0">
                <a:solidFill>
                  <a:srgbClr val="C00000"/>
                </a:solidFill>
              </a:rPr>
              <a:t>		</a:t>
            </a:r>
            <a:r>
              <a:rPr lang="it-IT" altLang="it-IT" dirty="0" err="1" smtClean="0">
                <a:solidFill>
                  <a:srgbClr val="C00000"/>
                </a:solidFill>
              </a:rPr>
              <a:t>Quality</a:t>
            </a:r>
            <a:r>
              <a:rPr lang="it-IT" altLang="it-IT" dirty="0" smtClean="0">
                <a:solidFill>
                  <a:srgbClr val="C00000"/>
                </a:solidFill>
              </a:rPr>
              <a:t> </a:t>
            </a:r>
            <a:r>
              <a:rPr lang="it-IT" altLang="it-IT" dirty="0" err="1" smtClean="0">
                <a:solidFill>
                  <a:srgbClr val="C00000"/>
                </a:solidFill>
              </a:rPr>
              <a:t>Indicators</a:t>
            </a:r>
            <a:endParaRPr lang="it-IT" altLang="it-IT" dirty="0">
              <a:solidFill>
                <a:srgbClr val="C00000"/>
              </a:solidFill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31683" y="1697293"/>
            <a:ext cx="5104451" cy="457026"/>
          </a:xfrm>
          <a:prstGeom prst="rect">
            <a:avLst/>
          </a:prstGeom>
          <a:noFill/>
          <a:ln w="9525">
            <a:solidFill>
              <a:srgbClr val="99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108000" rIns="108000" bIns="10800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 err="1" smtClean="0">
                <a:solidFill>
                  <a:srgbClr val="C00000"/>
                </a:solidFill>
              </a:rPr>
              <a:t>Hyperdimensions</a:t>
            </a:r>
            <a:r>
              <a:rPr lang="it-IT" altLang="it-IT" dirty="0" smtClean="0">
                <a:solidFill>
                  <a:srgbClr val="C00000"/>
                </a:solidFill>
              </a:rPr>
              <a:t>:</a:t>
            </a:r>
            <a:r>
              <a:rPr lang="it-IT" altLang="it-IT" dirty="0" smtClean="0">
                <a:solidFill>
                  <a:srgbClr val="993333"/>
                </a:solidFill>
              </a:rPr>
              <a:t> </a:t>
            </a:r>
            <a:r>
              <a:rPr lang="it-IT" altLang="it-IT" dirty="0" smtClean="0">
                <a:solidFill>
                  <a:srgbClr val="C00000"/>
                </a:solidFill>
              </a:rPr>
              <a:t>Source, </a:t>
            </a:r>
            <a:r>
              <a:rPr lang="it-IT" altLang="it-IT" dirty="0" err="1" smtClean="0">
                <a:solidFill>
                  <a:srgbClr val="C00000"/>
                </a:solidFill>
              </a:rPr>
              <a:t>Metadata</a:t>
            </a:r>
            <a:r>
              <a:rPr lang="it-IT" altLang="it-IT" dirty="0" smtClean="0">
                <a:solidFill>
                  <a:srgbClr val="C00000"/>
                </a:solidFill>
              </a:rPr>
              <a:t>, Data</a:t>
            </a:r>
            <a:endParaRPr lang="it-IT" altLang="it-IT" dirty="0">
              <a:solidFill>
                <a:srgbClr val="C00000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69336" y="3189576"/>
            <a:ext cx="5166760" cy="2079106"/>
          </a:xfrm>
          <a:prstGeom prst="rect">
            <a:avLst/>
          </a:prstGeom>
          <a:noFill/>
          <a:ln w="9525">
            <a:solidFill>
              <a:srgbClr val="99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AC0000"/>
              </a:buClr>
              <a:defRPr/>
            </a:pPr>
            <a:r>
              <a:rPr lang="it-IT" b="1" dirty="0" err="1" smtClean="0">
                <a:solidFill>
                  <a:srgbClr val="C00000"/>
                </a:solidFill>
              </a:rPr>
              <a:t>Metadata</a:t>
            </a:r>
            <a:endParaRPr lang="it-IT" b="1" dirty="0">
              <a:solidFill>
                <a:srgbClr val="C00000"/>
              </a:solidFill>
            </a:endParaRPr>
          </a:p>
          <a:p>
            <a:pPr>
              <a:buClr>
                <a:srgbClr val="AC0000"/>
              </a:buClr>
              <a:buFont typeface="Wingdings" pitchFamily="2" charset="2"/>
              <a:buNone/>
              <a:defRPr/>
            </a:pPr>
            <a:r>
              <a:rPr lang="it-IT" dirty="0" smtClean="0"/>
              <a:t>1</a:t>
            </a:r>
            <a:r>
              <a:rPr lang="it-IT" dirty="0"/>
              <a:t>. </a:t>
            </a:r>
            <a:r>
              <a:rPr lang="it-IT" dirty="0" err="1" smtClean="0"/>
              <a:t>Clearness</a:t>
            </a:r>
            <a:r>
              <a:rPr lang="it-IT" dirty="0" smtClean="0"/>
              <a:t> and </a:t>
            </a:r>
            <a:r>
              <a:rPr lang="it-IT" dirty="0" err="1" smtClean="0"/>
              <a:t>standardization</a:t>
            </a:r>
            <a:r>
              <a:rPr lang="it-IT" dirty="0" smtClean="0"/>
              <a:t> of the data </a:t>
            </a:r>
            <a:r>
              <a:rPr lang="it-IT" dirty="0" err="1" smtClean="0"/>
              <a:t>documentations</a:t>
            </a:r>
            <a:r>
              <a:rPr lang="it-IT" dirty="0" smtClean="0"/>
              <a:t> </a:t>
            </a:r>
            <a:r>
              <a:rPr lang="it-IT" dirty="0"/>
              <a:t>2. </a:t>
            </a:r>
            <a:r>
              <a:rPr lang="it-IT" dirty="0" err="1" smtClean="0"/>
              <a:t>Comparability</a:t>
            </a:r>
            <a:r>
              <a:rPr lang="it-IT" dirty="0"/>
              <a:t> of the data </a:t>
            </a:r>
            <a:r>
              <a:rPr lang="it-IT" dirty="0" err="1"/>
              <a:t>documentations</a:t>
            </a:r>
            <a:r>
              <a:rPr lang="it-IT" dirty="0"/>
              <a:t> 3. </a:t>
            </a:r>
            <a:r>
              <a:rPr lang="it-IT" dirty="0" err="1" smtClean="0"/>
              <a:t>Identification</a:t>
            </a:r>
            <a:r>
              <a:rPr lang="it-IT" dirty="0" smtClean="0"/>
              <a:t> code and </a:t>
            </a:r>
            <a:r>
              <a:rPr lang="it-IT" dirty="0" err="1" smtClean="0"/>
              <a:t>linking</a:t>
            </a:r>
            <a:r>
              <a:rPr lang="it-IT" dirty="0" smtClean="0"/>
              <a:t> </a:t>
            </a:r>
            <a:r>
              <a:rPr lang="it-IT" dirty="0" err="1" smtClean="0"/>
              <a:t>variables</a:t>
            </a:r>
            <a:r>
              <a:rPr lang="it-IT" dirty="0" smtClean="0"/>
              <a:t> </a:t>
            </a:r>
            <a:r>
              <a:rPr lang="it-IT" dirty="0"/>
              <a:t>4. </a:t>
            </a:r>
            <a:r>
              <a:rPr lang="it-IT" dirty="0" err="1" smtClean="0"/>
              <a:t>Documentation</a:t>
            </a:r>
            <a:r>
              <a:rPr lang="it-IT" dirty="0"/>
              <a:t> </a:t>
            </a:r>
            <a:r>
              <a:rPr lang="it-IT" dirty="0" smtClean="0"/>
              <a:t>of the </a:t>
            </a:r>
            <a:r>
              <a:rPr lang="it-IT" dirty="0" err="1" smtClean="0"/>
              <a:t>collection</a:t>
            </a:r>
            <a:r>
              <a:rPr lang="it-IT" dirty="0" smtClean="0"/>
              <a:t> </a:t>
            </a:r>
            <a:r>
              <a:rPr lang="it-IT" dirty="0" err="1" smtClean="0"/>
              <a:t>procedures</a:t>
            </a:r>
            <a:r>
              <a:rPr lang="it-IT" dirty="0" smtClean="0"/>
              <a:t> and use of personal data. </a:t>
            </a:r>
            <a:endParaRPr lang="it-IT" b="0" dirty="0"/>
          </a:p>
        </p:txBody>
      </p:sp>
      <p:sp>
        <p:nvSpPr>
          <p:cNvPr id="5129" name="Line 15"/>
          <p:cNvSpPr>
            <a:spLocks noChangeShapeType="1"/>
          </p:cNvSpPr>
          <p:nvPr/>
        </p:nvSpPr>
        <p:spPr bwMode="auto">
          <a:xfrm>
            <a:off x="0" y="838200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55842" y="2218802"/>
            <a:ext cx="5105150" cy="850158"/>
          </a:xfrm>
          <a:prstGeom prst="rect">
            <a:avLst/>
          </a:prstGeom>
          <a:noFill/>
          <a:ln w="9525">
            <a:solidFill>
              <a:srgbClr val="99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AC0000"/>
              </a:buClr>
              <a:buFont typeface="Wingdings" pitchFamily="2" charset="2"/>
              <a:buNone/>
              <a:defRPr/>
            </a:pPr>
            <a:r>
              <a:rPr lang="it-IT" b="1" dirty="0" smtClean="0">
                <a:solidFill>
                  <a:srgbClr val="C00000"/>
                </a:solidFill>
              </a:rPr>
              <a:t>Source</a:t>
            </a:r>
          </a:p>
          <a:p>
            <a:pPr>
              <a:buClr>
                <a:srgbClr val="AC0000"/>
              </a:buClr>
              <a:buFont typeface="Wingdings" pitchFamily="2" charset="2"/>
              <a:buNone/>
              <a:defRPr/>
            </a:pPr>
            <a:r>
              <a:rPr lang="it-IT" dirty="0" smtClean="0"/>
              <a:t>1</a:t>
            </a:r>
            <a:r>
              <a:rPr lang="it-IT" dirty="0"/>
              <a:t>. </a:t>
            </a:r>
            <a:r>
              <a:rPr lang="it-IT" dirty="0" smtClean="0"/>
              <a:t>Keeper </a:t>
            </a:r>
            <a:r>
              <a:rPr lang="it-IT" dirty="0"/>
              <a:t>2. </a:t>
            </a:r>
            <a:r>
              <a:rPr lang="it-IT" dirty="0" err="1" smtClean="0"/>
              <a:t>Relevance</a:t>
            </a:r>
            <a:r>
              <a:rPr lang="it-IT" dirty="0" smtClean="0"/>
              <a:t> and </a:t>
            </a:r>
            <a:r>
              <a:rPr lang="it-IT" dirty="0" err="1" smtClean="0"/>
              <a:t>utilizations</a:t>
            </a:r>
            <a:r>
              <a:rPr lang="it-IT" dirty="0" smtClean="0"/>
              <a:t> </a:t>
            </a:r>
            <a:r>
              <a:rPr lang="it-IT" dirty="0"/>
              <a:t>3. Privacy </a:t>
            </a:r>
            <a:r>
              <a:rPr lang="it-IT" dirty="0" smtClean="0"/>
              <a:t>and security </a:t>
            </a:r>
            <a:r>
              <a:rPr lang="it-IT" dirty="0"/>
              <a:t>4. </a:t>
            </a:r>
            <a:r>
              <a:rPr lang="it-IT" dirty="0" err="1" smtClean="0"/>
              <a:t>Availability</a:t>
            </a:r>
            <a:endParaRPr lang="it-IT" b="0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72319" y="5352484"/>
            <a:ext cx="5063815" cy="957179"/>
          </a:xfrm>
          <a:prstGeom prst="rect">
            <a:avLst/>
          </a:prstGeom>
          <a:noFill/>
          <a:ln w="9525">
            <a:solidFill>
              <a:srgbClr val="99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AC0000"/>
              </a:buClr>
              <a:buFont typeface="Wingdings" pitchFamily="2" charset="2"/>
              <a:buNone/>
              <a:defRPr/>
            </a:pPr>
            <a:r>
              <a:rPr lang="it-IT" b="1" dirty="0" smtClean="0">
                <a:solidFill>
                  <a:srgbClr val="C00000"/>
                </a:solidFill>
              </a:rPr>
              <a:t>Data</a:t>
            </a:r>
            <a:r>
              <a:rPr lang="it-IT" dirty="0" smtClean="0">
                <a:solidFill>
                  <a:srgbClr val="C00000"/>
                </a:solidFill>
              </a:rPr>
              <a:t> (in progress) </a:t>
            </a:r>
            <a:r>
              <a:rPr lang="it-IT" b="0" dirty="0" err="1" smtClean="0"/>
              <a:t>Coverage</a:t>
            </a:r>
            <a:r>
              <a:rPr lang="it-IT" b="0" dirty="0" smtClean="0"/>
              <a:t> and </a:t>
            </a:r>
            <a:r>
              <a:rPr lang="it-IT" b="0" dirty="0" err="1" smtClean="0"/>
              <a:t>identifications</a:t>
            </a:r>
            <a:r>
              <a:rPr lang="it-IT" b="0" dirty="0" smtClean="0"/>
              <a:t>, </a:t>
            </a:r>
            <a:r>
              <a:rPr lang="it-IT" dirty="0" err="1" smtClean="0"/>
              <a:t>Integrability</a:t>
            </a:r>
            <a:r>
              <a:rPr lang="it-IT" dirty="0" smtClean="0"/>
              <a:t>, </a:t>
            </a:r>
            <a:r>
              <a:rPr lang="it-IT" b="0" dirty="0" err="1" smtClean="0"/>
              <a:t>Accuracy</a:t>
            </a:r>
            <a:r>
              <a:rPr lang="it-IT" dirty="0" smtClean="0"/>
              <a:t>, </a:t>
            </a:r>
            <a:r>
              <a:rPr lang="it-IT" dirty="0"/>
              <a:t>Time-</a:t>
            </a:r>
            <a:r>
              <a:rPr lang="it-IT" dirty="0" err="1"/>
              <a:t>related</a:t>
            </a:r>
            <a:endParaRPr lang="it-IT" dirty="0"/>
          </a:p>
          <a:p>
            <a:pPr>
              <a:buClr>
                <a:srgbClr val="AC0000"/>
              </a:buClr>
              <a:buFont typeface="Wingdings" pitchFamily="2" charset="2"/>
              <a:buNone/>
              <a:defRPr/>
            </a:pPr>
            <a:r>
              <a:rPr lang="it-IT" dirty="0" err="1"/>
              <a:t>dimension</a:t>
            </a:r>
            <a:endParaRPr lang="it-IT" dirty="0"/>
          </a:p>
        </p:txBody>
      </p:sp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5868145" y="2189588"/>
            <a:ext cx="3133122" cy="4425697"/>
            <a:chOff x="5627713" y="2908934"/>
            <a:chExt cx="2722530" cy="4035375"/>
          </a:xfrm>
        </p:grpSpPr>
        <p:sp>
          <p:nvSpPr>
            <p:cNvPr id="5136" name="Text Box 12"/>
            <p:cNvSpPr txBox="1">
              <a:spLocks noChangeArrowheads="1"/>
            </p:cNvSpPr>
            <p:nvPr/>
          </p:nvSpPr>
          <p:spPr bwMode="auto">
            <a:xfrm>
              <a:off x="5627713" y="2908934"/>
              <a:ext cx="2722530" cy="4035375"/>
            </a:xfrm>
            <a:prstGeom prst="rect">
              <a:avLst/>
            </a:prstGeom>
            <a:noFill/>
            <a:ln w="9525">
              <a:solidFill>
                <a:srgbClr val="A8001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AC0000"/>
                </a:buClr>
                <a:buFont typeface="Wingdings" pitchFamily="2" charset="2"/>
                <a:buNone/>
              </a:pPr>
              <a:endParaRPr lang="it-IT" altLang="it-IT" sz="1400" b="0" dirty="0">
                <a:solidFill>
                  <a:srgbClr val="5F5F5F"/>
                </a:solidFill>
              </a:endParaRPr>
            </a:p>
            <a:p>
              <a:pPr marL="285750" indent="-285750" eaLnBrk="1" hangingPunct="1">
                <a:buClr>
                  <a:srgbClr val="AC0000"/>
                </a:buClr>
                <a:buFont typeface="Wingdings" panose="05000000000000000000" pitchFamily="2" charset="2"/>
                <a:buChar char="§"/>
              </a:pPr>
              <a:r>
                <a:rPr lang="it-IT" altLang="it-IT" sz="1400" b="0" dirty="0" err="1" smtClean="0"/>
                <a:t>Regulatory</a:t>
              </a:r>
              <a:r>
                <a:rPr lang="it-IT" altLang="it-IT" sz="1400" b="0" dirty="0" smtClean="0"/>
                <a:t> </a:t>
              </a:r>
              <a:r>
                <a:rPr lang="it-IT" altLang="it-IT" sz="1400" b="0" dirty="0" err="1" smtClean="0"/>
                <a:t>reference</a:t>
              </a:r>
              <a:r>
                <a:rPr lang="it-IT" altLang="it-IT" sz="1400" b="0" dirty="0" smtClean="0"/>
                <a:t> of the </a:t>
              </a:r>
              <a:r>
                <a:rPr lang="it-IT" altLang="it-IT" sz="1400" b="0" dirty="0" err="1" smtClean="0"/>
                <a:t>archive</a:t>
              </a:r>
              <a:endParaRPr lang="it-IT" altLang="it-IT" sz="1400" b="0" dirty="0"/>
            </a:p>
            <a:p>
              <a:pPr marL="285750" indent="-285750" eaLnBrk="1" hangingPunct="1">
                <a:buClr>
                  <a:srgbClr val="AC0000"/>
                </a:buClr>
                <a:buFont typeface="Wingdings" panose="05000000000000000000" pitchFamily="2" charset="2"/>
                <a:buChar char="§"/>
              </a:pPr>
              <a:r>
                <a:rPr lang="it-IT" altLang="it-IT" sz="1400" b="0" dirty="0" err="1" smtClean="0"/>
                <a:t>Potential</a:t>
              </a:r>
              <a:r>
                <a:rPr lang="it-IT" altLang="it-IT" sz="1400" b="0" dirty="0" smtClean="0"/>
                <a:t> </a:t>
              </a:r>
              <a:r>
                <a:rPr lang="it-IT" altLang="it-IT" sz="1400" b="0" dirty="0" err="1" smtClean="0"/>
                <a:t>Utilization</a:t>
              </a:r>
              <a:endParaRPr lang="it-IT" altLang="it-IT" sz="1400" b="0" dirty="0" smtClean="0"/>
            </a:p>
            <a:p>
              <a:pPr marL="285750" indent="-285750" eaLnBrk="1" hangingPunct="1">
                <a:buClr>
                  <a:srgbClr val="AC0000"/>
                </a:buClr>
                <a:buFont typeface="Wingdings" panose="05000000000000000000" pitchFamily="2" charset="2"/>
                <a:buChar char="§"/>
              </a:pPr>
              <a:r>
                <a:rPr lang="it-IT" altLang="it-IT" sz="1400" b="0" dirty="0" smtClean="0"/>
                <a:t>Data release</a:t>
              </a:r>
            </a:p>
            <a:p>
              <a:pPr eaLnBrk="1" hangingPunct="1">
                <a:buClr>
                  <a:srgbClr val="AC0000"/>
                </a:buClr>
                <a:buFont typeface="Wingdings" pitchFamily="2" charset="2"/>
                <a:buNone/>
              </a:pPr>
              <a:r>
                <a:rPr lang="it-IT" altLang="it-IT" sz="1400" b="0" dirty="0" smtClean="0"/>
                <a:t>….</a:t>
              </a:r>
              <a:endParaRPr lang="it-IT" altLang="it-IT" sz="1400" b="0" dirty="0"/>
            </a:p>
            <a:p>
              <a:pPr eaLnBrk="1" hangingPunct="1">
                <a:buClr>
                  <a:srgbClr val="AC0000"/>
                </a:buClr>
                <a:buFont typeface="Wingdings" pitchFamily="2" charset="2"/>
                <a:buNone/>
              </a:pPr>
              <a:endParaRPr lang="it-IT" altLang="it-IT" sz="1400" b="0" dirty="0">
                <a:solidFill>
                  <a:srgbClr val="5F5F5F"/>
                </a:solidFill>
              </a:endParaRPr>
            </a:p>
            <a:p>
              <a:pPr eaLnBrk="1" hangingPunct="1">
                <a:buClr>
                  <a:srgbClr val="AC0000"/>
                </a:buClr>
              </a:pPr>
              <a:endParaRPr lang="it-IT" altLang="it-IT" sz="1400" b="0" dirty="0" smtClean="0">
                <a:solidFill>
                  <a:srgbClr val="5F5F5F"/>
                </a:solidFill>
              </a:endParaRPr>
            </a:p>
            <a:p>
              <a:pPr marL="285750" indent="-285750" eaLnBrk="1" hangingPunct="1">
                <a:buClr>
                  <a:srgbClr val="AC0000"/>
                </a:buClr>
                <a:buFont typeface="Wingdings" panose="05000000000000000000" pitchFamily="2" charset="2"/>
                <a:buChar char="§"/>
              </a:pPr>
              <a:r>
                <a:rPr lang="it-IT" altLang="it-IT" sz="1400" b="0" dirty="0" err="1" smtClean="0"/>
                <a:t>Documentation</a:t>
              </a:r>
              <a:r>
                <a:rPr lang="it-IT" altLang="it-IT" sz="1400" b="0" dirty="0" smtClean="0"/>
                <a:t> </a:t>
              </a:r>
              <a:r>
                <a:rPr lang="it-IT" altLang="it-IT" sz="1400" b="0" dirty="0" err="1" smtClean="0"/>
                <a:t>availability</a:t>
              </a:r>
              <a:r>
                <a:rPr lang="it-IT" altLang="it-IT" sz="1400" b="0" dirty="0" smtClean="0"/>
                <a:t> of the </a:t>
              </a:r>
              <a:r>
                <a:rPr lang="it-IT" altLang="it-IT" sz="1400" b="0" dirty="0" err="1" smtClean="0"/>
                <a:t>archive’s</a:t>
              </a:r>
              <a:r>
                <a:rPr lang="it-IT" altLang="it-IT" sz="1400" b="0" dirty="0" smtClean="0"/>
                <a:t> </a:t>
              </a:r>
              <a:r>
                <a:rPr lang="it-IT" altLang="it-IT" sz="1400" b="0" dirty="0" err="1" smtClean="0"/>
                <a:t>content</a:t>
              </a:r>
              <a:endParaRPr lang="it-IT" altLang="it-IT" sz="1400" b="0" dirty="0" smtClean="0"/>
            </a:p>
            <a:p>
              <a:pPr marL="285750" indent="-285750" eaLnBrk="1" hangingPunct="1">
                <a:buClr>
                  <a:srgbClr val="AC0000"/>
                </a:buClr>
                <a:buFont typeface="Wingdings" panose="05000000000000000000" pitchFamily="2" charset="2"/>
                <a:buChar char="§"/>
              </a:pPr>
              <a:r>
                <a:rPr lang="it-IT" altLang="it-IT" sz="1400" b="0" dirty="0" err="1" smtClean="0"/>
                <a:t>Existing</a:t>
              </a:r>
              <a:r>
                <a:rPr lang="it-IT" altLang="it-IT" sz="1400" b="0" dirty="0" smtClean="0"/>
                <a:t> </a:t>
              </a:r>
              <a:r>
                <a:rPr lang="it-IT" altLang="it-IT" sz="1400" b="0" dirty="0" err="1" smtClean="0"/>
                <a:t>identification</a:t>
              </a:r>
              <a:r>
                <a:rPr lang="it-IT" altLang="it-IT" sz="1400" b="0" dirty="0" smtClean="0"/>
                <a:t> code, for </a:t>
              </a:r>
              <a:r>
                <a:rPr lang="it-IT" altLang="it-IT" sz="1400" b="0" dirty="0" err="1" smtClean="0"/>
                <a:t>every</a:t>
              </a:r>
              <a:r>
                <a:rPr lang="it-IT" altLang="it-IT" sz="1400" b="0" dirty="0" smtClean="0"/>
                <a:t> </a:t>
              </a:r>
              <a:r>
                <a:rPr lang="it-IT" altLang="it-IT" sz="1400" b="0" dirty="0" err="1" smtClean="0"/>
                <a:t>collective</a:t>
              </a:r>
              <a:endParaRPr lang="it-IT" altLang="it-IT" sz="1400" b="0" dirty="0" smtClean="0"/>
            </a:p>
            <a:p>
              <a:pPr eaLnBrk="1" hangingPunct="1">
                <a:buClr>
                  <a:srgbClr val="AC0000"/>
                </a:buClr>
              </a:pPr>
              <a:r>
                <a:rPr lang="it-IT" altLang="it-IT" sz="1400" b="0" dirty="0" smtClean="0"/>
                <a:t>….</a:t>
              </a:r>
            </a:p>
            <a:p>
              <a:pPr eaLnBrk="1" hangingPunct="1">
                <a:buClr>
                  <a:srgbClr val="AC0000"/>
                </a:buClr>
                <a:buFont typeface="Wingdings" pitchFamily="2" charset="2"/>
                <a:buNone/>
              </a:pPr>
              <a:endParaRPr lang="it-IT" altLang="it-IT" sz="1400" b="0" dirty="0">
                <a:solidFill>
                  <a:srgbClr val="5F5F5F"/>
                </a:solidFill>
              </a:endParaRPr>
            </a:p>
            <a:p>
              <a:pPr eaLnBrk="1" hangingPunct="1">
                <a:buClr>
                  <a:srgbClr val="AC0000"/>
                </a:buClr>
                <a:buFont typeface="Wingdings" pitchFamily="2" charset="2"/>
                <a:buNone/>
              </a:pPr>
              <a:endParaRPr lang="it-IT" altLang="it-IT" sz="1400" b="0" dirty="0">
                <a:solidFill>
                  <a:srgbClr val="5F5F5F"/>
                </a:solidFill>
              </a:endParaRPr>
            </a:p>
            <a:p>
              <a:pPr eaLnBrk="1" hangingPunct="1">
                <a:buClr>
                  <a:srgbClr val="AC0000"/>
                </a:buClr>
                <a:buFont typeface="Wingdings" pitchFamily="2" charset="2"/>
                <a:buNone/>
              </a:pPr>
              <a:endParaRPr lang="it-IT" altLang="it-IT" sz="1400" b="0" dirty="0">
                <a:solidFill>
                  <a:srgbClr val="5F5F5F"/>
                </a:solidFill>
              </a:endParaRPr>
            </a:p>
            <a:p>
              <a:pPr eaLnBrk="1" hangingPunct="1">
                <a:buClr>
                  <a:srgbClr val="AC0000"/>
                </a:buClr>
                <a:buFont typeface="Wingdings" pitchFamily="2" charset="2"/>
                <a:buNone/>
              </a:pPr>
              <a:r>
                <a:rPr lang="it-IT" altLang="it-IT" sz="1400" i="1" dirty="0" smtClean="0">
                  <a:solidFill>
                    <a:srgbClr val="C00000"/>
                  </a:solidFill>
                </a:rPr>
                <a:t>Quantitative </a:t>
              </a:r>
              <a:r>
                <a:rPr lang="it-IT" altLang="it-IT" sz="1400" i="1" dirty="0" err="1" smtClean="0">
                  <a:solidFill>
                    <a:srgbClr val="C00000"/>
                  </a:solidFill>
                </a:rPr>
                <a:t>indicators</a:t>
              </a:r>
              <a:r>
                <a:rPr lang="it-IT" altLang="it-IT" sz="1400" i="1" dirty="0" smtClean="0">
                  <a:solidFill>
                    <a:srgbClr val="C00000"/>
                  </a:solidFill>
                </a:rPr>
                <a:t> CALCULATED ON DATA</a:t>
              </a:r>
              <a:endParaRPr lang="it-IT" altLang="it-IT" sz="1400" b="0" dirty="0">
                <a:solidFill>
                  <a:srgbClr val="C00000"/>
                </a:solidFill>
              </a:endParaRPr>
            </a:p>
          </p:txBody>
        </p:sp>
        <p:cxnSp>
          <p:nvCxnSpPr>
            <p:cNvPr id="5137" name="Connettore 1 2"/>
            <p:cNvCxnSpPr>
              <a:cxnSpLocks noChangeShapeType="1"/>
            </p:cNvCxnSpPr>
            <p:nvPr/>
          </p:nvCxnSpPr>
          <p:spPr bwMode="auto">
            <a:xfrm>
              <a:off x="5627713" y="5792880"/>
              <a:ext cx="2710590" cy="0"/>
            </a:xfrm>
            <a:prstGeom prst="line">
              <a:avLst/>
            </a:prstGeom>
            <a:noFill/>
            <a:ln w="9525" algn="ctr">
              <a:solidFill>
                <a:srgbClr val="99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38" name="Connettore 1 20"/>
            <p:cNvCxnSpPr>
              <a:cxnSpLocks noChangeShapeType="1"/>
            </p:cNvCxnSpPr>
            <p:nvPr/>
          </p:nvCxnSpPr>
          <p:spPr bwMode="auto">
            <a:xfrm flipV="1">
              <a:off x="5639653" y="4236009"/>
              <a:ext cx="2710590" cy="2974"/>
            </a:xfrm>
            <a:prstGeom prst="line">
              <a:avLst/>
            </a:prstGeom>
            <a:noFill/>
            <a:ln w="9525" algn="ctr">
              <a:solidFill>
                <a:srgbClr val="99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Freccia a sinistra 3"/>
          <p:cNvSpPr>
            <a:spLocks noChangeArrowheads="1"/>
          </p:cNvSpPr>
          <p:nvPr/>
        </p:nvSpPr>
        <p:spPr bwMode="auto">
          <a:xfrm>
            <a:off x="5369149" y="2704952"/>
            <a:ext cx="498996" cy="342900"/>
          </a:xfrm>
          <a:prstGeom prst="leftArrow">
            <a:avLst>
              <a:gd name="adj1" fmla="val 50000"/>
              <a:gd name="adj2" fmla="val 49888"/>
            </a:avLst>
          </a:prstGeom>
          <a:solidFill>
            <a:srgbClr val="9933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it-IT"/>
          </a:p>
        </p:txBody>
      </p:sp>
      <p:sp>
        <p:nvSpPr>
          <p:cNvPr id="23" name="Freccia a sinistra 22"/>
          <p:cNvSpPr>
            <a:spLocks noChangeArrowheads="1"/>
          </p:cNvSpPr>
          <p:nvPr/>
        </p:nvSpPr>
        <p:spPr bwMode="auto">
          <a:xfrm>
            <a:off x="5436097" y="4402437"/>
            <a:ext cx="432049" cy="341312"/>
          </a:xfrm>
          <a:prstGeom prst="leftArrow">
            <a:avLst>
              <a:gd name="adj1" fmla="val 50000"/>
              <a:gd name="adj2" fmla="val 50104"/>
            </a:avLst>
          </a:prstGeom>
          <a:solidFill>
            <a:srgbClr val="9933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it-IT"/>
          </a:p>
        </p:txBody>
      </p:sp>
      <p:sp>
        <p:nvSpPr>
          <p:cNvPr id="24" name="Freccia a sinistra 23"/>
          <p:cNvSpPr>
            <a:spLocks noChangeArrowheads="1"/>
          </p:cNvSpPr>
          <p:nvPr/>
        </p:nvSpPr>
        <p:spPr bwMode="auto">
          <a:xfrm>
            <a:off x="5308584" y="5775840"/>
            <a:ext cx="559562" cy="341312"/>
          </a:xfrm>
          <a:prstGeom prst="leftArrow">
            <a:avLst>
              <a:gd name="adj1" fmla="val 50000"/>
              <a:gd name="adj2" fmla="val 50063"/>
            </a:avLst>
          </a:prstGeom>
          <a:solidFill>
            <a:srgbClr val="9933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it-IT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272319" y="162513"/>
            <a:ext cx="9001266" cy="67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it-IT" altLang="it-IT" sz="2000" b="1" dirty="0" smtClean="0">
                <a:solidFill>
                  <a:schemeClr val="tx1"/>
                </a:solidFill>
              </a:rPr>
              <a:t>FRAMEWORK FOR QUALITY IDICATORS: </a:t>
            </a:r>
            <a:r>
              <a:rPr lang="it-IT" altLang="it-IT" sz="2000" b="1" dirty="0" smtClean="0">
                <a:solidFill>
                  <a:srgbClr val="C00000"/>
                </a:solidFill>
              </a:rPr>
              <a:t>THE STRUCTURE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868146" y="1697293"/>
            <a:ext cx="3119380" cy="427073"/>
          </a:xfrm>
          <a:prstGeom prst="rect">
            <a:avLst/>
          </a:prstGeom>
          <a:noFill/>
          <a:ln w="9525">
            <a:solidFill>
              <a:srgbClr val="99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108000" rIns="108000" bIns="10800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 err="1" smtClean="0">
                <a:solidFill>
                  <a:srgbClr val="C00000"/>
                </a:solidFill>
              </a:rPr>
              <a:t>Quality</a:t>
            </a:r>
            <a:r>
              <a:rPr lang="it-IT" altLang="it-IT" dirty="0" smtClean="0">
                <a:solidFill>
                  <a:srgbClr val="C00000"/>
                </a:solidFill>
              </a:rPr>
              <a:t> </a:t>
            </a:r>
            <a:r>
              <a:rPr lang="it-IT" altLang="it-IT" dirty="0" err="1" smtClean="0">
                <a:solidFill>
                  <a:srgbClr val="C00000"/>
                </a:solidFill>
              </a:rPr>
              <a:t>indicators</a:t>
            </a:r>
            <a:endParaRPr lang="it-IT" altLang="it-IT" b="0" dirty="0">
              <a:solidFill>
                <a:srgbClr val="5F5F5F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82196" y="6422057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err="1" smtClean="0"/>
              <a:t>Italian</a:t>
            </a:r>
            <a:r>
              <a:rPr lang="it-IT" sz="1000" i="1" dirty="0" smtClean="0"/>
              <a:t> National </a:t>
            </a:r>
            <a:r>
              <a:rPr lang="it-IT" sz="1000" i="1" dirty="0" err="1" smtClean="0"/>
              <a:t>Institute</a:t>
            </a:r>
            <a:r>
              <a:rPr lang="it-IT" sz="1000" i="1" dirty="0" smtClean="0"/>
              <a:t> of </a:t>
            </a:r>
            <a:r>
              <a:rPr lang="it-IT" sz="1000" i="1" dirty="0" err="1" smtClean="0"/>
              <a:t>Statistics</a:t>
            </a:r>
            <a:r>
              <a:rPr lang="it-IT" sz="1000" i="1" dirty="0" smtClean="0"/>
              <a:t>- Vienna, 2-5 </a:t>
            </a:r>
            <a:r>
              <a:rPr lang="it-IT" sz="1000" i="1" dirty="0" err="1" smtClean="0"/>
              <a:t>June</a:t>
            </a:r>
            <a:r>
              <a:rPr lang="it-IT" sz="1000" i="1" dirty="0" smtClean="0"/>
              <a:t> 2014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331641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 autoUpdateAnimBg="0"/>
      <p:bldP spid="4107" grpId="0" animBg="1" autoUpdateAnimBg="0"/>
      <p:bldP spid="17" grpId="0" animBg="1" autoUpdateAnimBg="0"/>
      <p:bldP spid="18" grpId="0" animBg="1" autoUpdateAnimBg="0"/>
      <p:bldP spid="4" grpId="0" animBg="1"/>
      <p:bldP spid="23" grpId="0" animBg="1"/>
      <p:bldP spid="24" grpId="0" animBg="1"/>
      <p:bldP spid="20" grpId="0" animBg="1" autoUpdateAnimBg="0"/>
    </p:bld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1266</Words>
  <Application>Microsoft Office PowerPoint</Application>
  <PresentationFormat>Presentazione su schermo (4:3)</PresentationFormat>
  <Paragraphs>174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copertina</vt:lpstr>
      <vt:lpstr>Presentazione standard di PowerPoint</vt:lpstr>
      <vt:lpstr>Presentazione standard di PowerPoint</vt:lpstr>
      <vt:lpstr>The purpose of Istat’s strategy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Quantitative indicators and possible errors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Andrea Passacantilli</cp:lastModifiedBy>
  <cp:revision>81</cp:revision>
  <dcterms:created xsi:type="dcterms:W3CDTF">2012-12-11T11:00:35Z</dcterms:created>
  <dcterms:modified xsi:type="dcterms:W3CDTF">2014-05-19T14:31:03Z</dcterms:modified>
</cp:coreProperties>
</file>