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handoutMasterIdLst>
    <p:handoutMasterId r:id="rId18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2" d="100"/>
          <a:sy n="112" d="100"/>
        </p:scale>
        <p:origin x="-159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9" d="100"/>
          <a:sy n="89" d="100"/>
        </p:scale>
        <p:origin x="-3846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45CFA3-3C35-456C-BBCE-45AF92C51F36}" type="datetimeFigureOut">
              <a:rPr lang="en-GB" smtClean="0"/>
              <a:t>14/05/2014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9DB7CF-AC11-4F03-A9B2-46BFD4FFCF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3998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4A2785-5876-4A09-A347-16FA06571ED9}" type="datetimeFigureOut">
              <a:rPr lang="en-GB" smtClean="0"/>
              <a:t>14/05/2014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3C2BA5-9CBB-4C62-969B-81BB6FFECB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3830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6754" name="Picture 2" descr="banderol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413" cy="1387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6755" name="Rectangle 3"/>
          <p:cNvSpPr>
            <a:spLocks noGrp="1" noChangeArrowheads="1"/>
          </p:cNvSpPr>
          <p:nvPr>
            <p:ph type="ftr" sz="quarter" idx="3"/>
          </p:nvPr>
        </p:nvSpPr>
        <p:spPr>
          <a:xfrm>
            <a:off x="269875" y="2181225"/>
            <a:ext cx="3813175" cy="3254375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tIns="32400"/>
          <a:lstStyle>
            <a:lvl1pPr>
              <a:lnSpc>
                <a:spcPct val="100000"/>
              </a:lnSpc>
              <a:defRPr sz="1800" b="1"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122675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4541838" y="2181225"/>
            <a:ext cx="4176712" cy="2914650"/>
          </a:xfrm>
        </p:spPr>
        <p:txBody>
          <a:bodyPr/>
          <a:lstStyle>
            <a:lvl1pPr>
              <a:lnSpc>
                <a:spcPts val="3600"/>
              </a:lnSpc>
              <a:defRPr sz="3200" b="1">
                <a:solidFill>
                  <a:schemeClr val="bg1"/>
                </a:solidFill>
                <a:latin typeface="Arial" charset="0"/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de-DE" noProof="0" dirty="0" smtClean="0"/>
          </a:p>
        </p:txBody>
      </p:sp>
      <p:sp>
        <p:nvSpPr>
          <p:cNvPr id="1226757" name="Rectangle 5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269875" y="6181725"/>
            <a:ext cx="3817938" cy="41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600">
                <a:solidFill>
                  <a:schemeClr val="bg2"/>
                </a:solidFill>
              </a:defRPr>
            </a:lvl1pPr>
          </a:lstStyle>
          <a:p>
            <a:fld id="{C9A0BF30-84E4-47D3-874E-2A58D35EFD2A}" type="datetimeFigureOut">
              <a:rPr lang="en-GB" smtClean="0"/>
              <a:t>14/05/2014</a:t>
            </a:fld>
            <a:endParaRPr lang="en-GB"/>
          </a:p>
        </p:txBody>
      </p:sp>
      <p:sp>
        <p:nvSpPr>
          <p:cNvPr id="1226758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4548188" y="5522913"/>
            <a:ext cx="4176712" cy="909637"/>
          </a:xfrm>
        </p:spPr>
        <p:txBody>
          <a:bodyPr anchor="b"/>
          <a:lstStyle>
            <a:lvl1pPr marL="0" indent="0">
              <a:lnSpc>
                <a:spcPts val="2400"/>
              </a:lnSpc>
              <a:buFontTx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de-DE" noProof="0" dirty="0" smtClean="0"/>
          </a:p>
        </p:txBody>
      </p:sp>
      <p:pic>
        <p:nvPicPr>
          <p:cNvPr id="1226759" name="Picture 7" descr="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207963"/>
            <a:ext cx="1993900" cy="982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banderol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413" cy="1387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7" descr="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207963"/>
            <a:ext cx="1993900" cy="982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9875" y="1428750"/>
            <a:ext cx="4221163" cy="4468813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3438" y="1428750"/>
            <a:ext cx="4221162" cy="4468813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669E96F-5B6F-49B2-9B6A-7FE6D64ABE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64266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669E96F-5B6F-49B2-9B6A-7FE6D64ABE93}" type="slidenum">
              <a:rPr lang="en-GB" smtClean="0"/>
              <a:t>‹#›</a:t>
            </a:fld>
            <a:endParaRPr lang="en-GB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4643438" y="1412875"/>
            <a:ext cx="4224337" cy="4486275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88751" y="1428576"/>
            <a:ext cx="4224338" cy="44608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249508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9875" y="660400"/>
            <a:ext cx="8594725" cy="6286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269875" y="6477000"/>
            <a:ext cx="3213100" cy="188913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4357688" y="6488113"/>
            <a:ext cx="414337" cy="239712"/>
          </a:xfrm>
        </p:spPr>
        <p:txBody>
          <a:bodyPr/>
          <a:lstStyle>
            <a:lvl1pPr>
              <a:defRPr/>
            </a:lvl1pPr>
          </a:lstStyle>
          <a:p>
            <a:fld id="{7669E96F-5B6F-49B2-9B6A-7FE6D64ABE93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279400" y="5918200"/>
            <a:ext cx="8610600" cy="463550"/>
          </a:xfrm>
        </p:spPr>
        <p:txBody>
          <a:bodyPr/>
          <a:lstStyle>
            <a:lvl1pPr marL="0" indent="0">
              <a:buFontTx/>
              <a:buNone/>
              <a:defRPr sz="16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279400" y="1844674"/>
            <a:ext cx="8613775" cy="4073525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de-DE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279400" y="1423989"/>
            <a:ext cx="8613775" cy="348828"/>
          </a:xfrm>
          <a:solidFill>
            <a:schemeClr val="tx2"/>
          </a:solidFill>
        </p:spPr>
        <p:txBody>
          <a:bodyPr/>
          <a:lstStyle>
            <a:lvl1pPr marL="0" indent="0"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128584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669E96F-5B6F-49B2-9B6A-7FE6D64ABE93}" type="slidenum">
              <a:rPr lang="en-GB" smtClean="0"/>
              <a:t>‹#›</a:t>
            </a:fld>
            <a:endParaRPr lang="en-GB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4643438" y="1844824"/>
            <a:ext cx="4224337" cy="4054326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7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279400" y="1844725"/>
            <a:ext cx="4222800" cy="4054326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279400" y="1423989"/>
            <a:ext cx="4221163" cy="348828"/>
          </a:xfrm>
          <a:solidFill>
            <a:schemeClr val="tx2"/>
          </a:solidFill>
        </p:spPr>
        <p:txBody>
          <a:bodyPr/>
          <a:lstStyle>
            <a:lvl1pPr marL="0" indent="0"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4643438" y="1419126"/>
            <a:ext cx="4221163" cy="348828"/>
          </a:xfrm>
          <a:solidFill>
            <a:schemeClr val="tx2"/>
          </a:solidFill>
        </p:spPr>
        <p:txBody>
          <a:bodyPr/>
          <a:lstStyle>
            <a:lvl1pPr marL="0" indent="0"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480626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669E96F-5B6F-49B2-9B6A-7FE6D64ABE93}" type="slidenum">
              <a:rPr lang="en-GB" smtClean="0"/>
              <a:t>‹#›</a:t>
            </a:fld>
            <a:endParaRPr lang="en-GB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4643438" y="1844824"/>
            <a:ext cx="4224337" cy="190495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7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279400" y="1844725"/>
            <a:ext cx="4222800" cy="190495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279400" y="1423989"/>
            <a:ext cx="4221163" cy="348828"/>
          </a:xfrm>
          <a:solidFill>
            <a:schemeClr val="tx2"/>
          </a:solidFill>
        </p:spPr>
        <p:txBody>
          <a:bodyPr/>
          <a:lstStyle>
            <a:lvl1pPr marL="0" indent="0"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4643438" y="1419126"/>
            <a:ext cx="4221163" cy="348828"/>
          </a:xfrm>
          <a:solidFill>
            <a:schemeClr val="tx2"/>
          </a:solidFill>
        </p:spPr>
        <p:txBody>
          <a:bodyPr/>
          <a:lstStyle>
            <a:lvl1pPr marL="0" indent="0"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7"/>
          </p:nvPr>
        </p:nvSpPr>
        <p:spPr>
          <a:xfrm>
            <a:off x="4643438" y="4293096"/>
            <a:ext cx="4224337" cy="190495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18"/>
          </p:nvPr>
        </p:nvSpPr>
        <p:spPr>
          <a:xfrm>
            <a:off x="279400" y="4292997"/>
            <a:ext cx="4222800" cy="190495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9"/>
          </p:nvPr>
        </p:nvSpPr>
        <p:spPr>
          <a:xfrm>
            <a:off x="279400" y="3872261"/>
            <a:ext cx="4221163" cy="348828"/>
          </a:xfrm>
          <a:solidFill>
            <a:schemeClr val="tx2"/>
          </a:solidFill>
        </p:spPr>
        <p:txBody>
          <a:bodyPr/>
          <a:lstStyle>
            <a:lvl1pPr marL="0" indent="0"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20"/>
          </p:nvPr>
        </p:nvSpPr>
        <p:spPr>
          <a:xfrm>
            <a:off x="4643438" y="3867398"/>
            <a:ext cx="4221163" cy="348828"/>
          </a:xfrm>
          <a:solidFill>
            <a:schemeClr val="tx2"/>
          </a:solidFill>
        </p:spPr>
        <p:txBody>
          <a:bodyPr/>
          <a:lstStyle>
            <a:lvl1pPr marL="0" indent="0"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480626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3424" y="1425302"/>
            <a:ext cx="4154560" cy="639762"/>
          </a:xfrm>
        </p:spPr>
        <p:txBody>
          <a:bodyPr anchor="b"/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73424" y="2065064"/>
            <a:ext cx="4154560" cy="3853136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6017" y="1423988"/>
            <a:ext cx="4173984" cy="639762"/>
          </a:xfrm>
        </p:spPr>
        <p:txBody>
          <a:bodyPr anchor="b"/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6017" y="2063750"/>
            <a:ext cx="4173984" cy="3854450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9E96F-5B6F-49B2-9B6A-7FE6D64ABE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4532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269875" y="660400"/>
            <a:ext cx="8594725" cy="6286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69875" y="1428750"/>
            <a:ext cx="4221163" cy="21574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3438" y="1428750"/>
            <a:ext cx="4221162" cy="21574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269875" y="3738563"/>
            <a:ext cx="4221163" cy="2159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3438" y="3738563"/>
            <a:ext cx="4221162" cy="2159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>
          <a:xfrm>
            <a:off x="269875" y="6477000"/>
            <a:ext cx="3213100" cy="188913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>
          <a:xfrm>
            <a:off x="4357688" y="6488113"/>
            <a:ext cx="414337" cy="239712"/>
          </a:xfrm>
        </p:spPr>
        <p:txBody>
          <a:bodyPr/>
          <a:lstStyle>
            <a:lvl1pPr>
              <a:defRPr/>
            </a:lvl1pPr>
          </a:lstStyle>
          <a:p>
            <a:fld id="{7669E96F-5B6F-49B2-9B6A-7FE6D64ABE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4233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Organization Chart or other visualiza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9875" y="660400"/>
            <a:ext cx="8594725" cy="6286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269875" y="1428750"/>
            <a:ext cx="8594725" cy="4468813"/>
          </a:xfrm>
        </p:spPr>
        <p:txBody>
          <a:bodyPr/>
          <a:lstStyle/>
          <a:p>
            <a:r>
              <a:rPr lang="en-US" smtClean="0"/>
              <a:t>Click icon to add SmartArt graphic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269875" y="6477000"/>
            <a:ext cx="3213100" cy="188913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4357688" y="6488113"/>
            <a:ext cx="414337" cy="239712"/>
          </a:xfrm>
        </p:spPr>
        <p:txBody>
          <a:bodyPr/>
          <a:lstStyle>
            <a:lvl1pPr>
              <a:defRPr/>
            </a:lvl1pPr>
          </a:lstStyle>
          <a:p>
            <a:fld id="{7669E96F-5B6F-49B2-9B6A-7FE6D64ABE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18678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9875" y="660400"/>
            <a:ext cx="8594725" cy="6286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69875" y="1428750"/>
            <a:ext cx="4139287" cy="44688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6016" y="1428750"/>
            <a:ext cx="4148584" cy="44688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269875" y="6477000"/>
            <a:ext cx="3213100" cy="188913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4357688" y="6488113"/>
            <a:ext cx="414337" cy="239712"/>
          </a:xfrm>
        </p:spPr>
        <p:txBody>
          <a:bodyPr/>
          <a:lstStyle>
            <a:lvl1pPr>
              <a:defRPr/>
            </a:lvl1pPr>
          </a:lstStyle>
          <a:p>
            <a:fld id="{7669E96F-5B6F-49B2-9B6A-7FE6D64ABE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03019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9875" y="660400"/>
            <a:ext cx="8594725" cy="6286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69875" y="1428750"/>
            <a:ext cx="4221163" cy="44688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3438" y="1428750"/>
            <a:ext cx="4221162" cy="4468813"/>
          </a:xfrm>
        </p:spPr>
        <p:txBody>
          <a:bodyPr/>
          <a:lstStyle/>
          <a:p>
            <a:r>
              <a:rPr lang="en-US" smtClean="0"/>
              <a:t>Click icon to add clip art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269875" y="6477000"/>
            <a:ext cx="3213100" cy="188913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4357688" y="6488113"/>
            <a:ext cx="414337" cy="239712"/>
          </a:xfrm>
        </p:spPr>
        <p:txBody>
          <a:bodyPr/>
          <a:lstStyle>
            <a:lvl1pPr>
              <a:defRPr/>
            </a:lvl1pPr>
          </a:lstStyle>
          <a:p>
            <a:fld id="{7669E96F-5B6F-49B2-9B6A-7FE6D64ABE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96616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Whit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6754" name="Picture 2" descr="banderol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413" cy="1387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6755" name="Rectangle 3"/>
          <p:cNvSpPr>
            <a:spLocks noGrp="1" noChangeArrowheads="1"/>
          </p:cNvSpPr>
          <p:nvPr>
            <p:ph type="ftr" sz="quarter" idx="3"/>
          </p:nvPr>
        </p:nvSpPr>
        <p:spPr>
          <a:xfrm>
            <a:off x="269875" y="2181225"/>
            <a:ext cx="3813175" cy="3254375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tIns="32400"/>
          <a:lstStyle>
            <a:lvl1pPr>
              <a:lnSpc>
                <a:spcPct val="100000"/>
              </a:lnSpc>
              <a:defRPr sz="1800" b="1" baseline="0"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122675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4541838" y="2181225"/>
            <a:ext cx="4176712" cy="2914650"/>
          </a:xfrm>
        </p:spPr>
        <p:txBody>
          <a:bodyPr/>
          <a:lstStyle>
            <a:lvl1pPr>
              <a:lnSpc>
                <a:spcPts val="3600"/>
              </a:lnSpc>
              <a:defRPr sz="3200" b="1" baseline="0">
                <a:solidFill>
                  <a:schemeClr val="tx2"/>
                </a:solidFill>
                <a:latin typeface="Arial" charset="0"/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de-DE" noProof="0" dirty="0" smtClean="0"/>
          </a:p>
        </p:txBody>
      </p:sp>
      <p:sp>
        <p:nvSpPr>
          <p:cNvPr id="1226757" name="Rectangle 5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269875" y="6181725"/>
            <a:ext cx="3817938" cy="41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600" baseline="0">
                <a:solidFill>
                  <a:schemeClr val="tx2"/>
                </a:solidFill>
              </a:defRPr>
            </a:lvl1pPr>
          </a:lstStyle>
          <a:p>
            <a:fld id="{C9A0BF30-84E4-47D3-874E-2A58D35EFD2A}" type="datetimeFigureOut">
              <a:rPr lang="en-GB" smtClean="0"/>
              <a:t>14/05/2014</a:t>
            </a:fld>
            <a:endParaRPr lang="en-GB"/>
          </a:p>
        </p:txBody>
      </p:sp>
      <p:sp>
        <p:nvSpPr>
          <p:cNvPr id="1226758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4548188" y="5522913"/>
            <a:ext cx="4176712" cy="909637"/>
          </a:xfrm>
        </p:spPr>
        <p:txBody>
          <a:bodyPr anchor="b"/>
          <a:lstStyle>
            <a:lvl1pPr marL="0" indent="0">
              <a:lnSpc>
                <a:spcPts val="2400"/>
              </a:lnSpc>
              <a:buFontTx/>
              <a:buNone/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de-DE" noProof="0" dirty="0" smtClean="0"/>
          </a:p>
        </p:txBody>
      </p:sp>
      <p:pic>
        <p:nvPicPr>
          <p:cNvPr id="1226759" name="Picture 7" descr="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207963"/>
            <a:ext cx="1993900" cy="982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banderol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413" cy="1387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7" descr="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207963"/>
            <a:ext cx="1993900" cy="982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31161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669E96F-5B6F-49B2-9B6A-7FE6D64ABE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74902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Brid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80"/>
          <p:cNvPicPr>
            <a:picLocks noChangeAspect="1"/>
          </p:cNvPicPr>
          <p:nvPr/>
        </p:nvPicPr>
        <p:blipFill rotWithShape="1"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34762"/>
          <a:stretch/>
        </p:blipFill>
        <p:spPr>
          <a:xfrm>
            <a:off x="0" y="5015928"/>
            <a:ext cx="10107334" cy="198998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669E96F-5B6F-49B2-9B6A-7FE6D64ABE93}" type="slidenum">
              <a:rPr lang="en-GB" smtClean="0"/>
              <a:t>‹#›</a:t>
            </a:fld>
            <a:endParaRPr lang="en-GB"/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6534150" y="6477000"/>
            <a:ext cx="2290763" cy="188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r" eaLnBrk="0" hangingPunct="0">
              <a:lnSpc>
                <a:spcPts val="1200"/>
              </a:lnSpc>
            </a:pPr>
            <a:r>
              <a:rPr lang="de-DE" sz="900">
                <a:solidFill>
                  <a:srgbClr val="004B95"/>
                </a:solidFill>
              </a:rPr>
              <a:t>www.ecb.europa.eu</a:t>
            </a:r>
          </a:p>
        </p:txBody>
      </p:sp>
    </p:spTree>
    <p:extLst>
      <p:ext uri="{BB962C8B-B14F-4D97-AF65-F5344CB8AC3E}">
        <p14:creationId xmlns:p14="http://schemas.microsoft.com/office/powerpoint/2010/main" val="11855241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9875" y="673100"/>
            <a:ext cx="8607425" cy="6477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269875" y="1435100"/>
            <a:ext cx="8607425" cy="4483100"/>
          </a:xfrm>
        </p:spPr>
        <p:txBody>
          <a:bodyPr/>
          <a:lstStyle/>
          <a:p>
            <a:r>
              <a:rPr lang="en-US" smtClean="0"/>
              <a:t>Click icon to add table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269875" y="6477000"/>
            <a:ext cx="3213100" cy="188913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4357688" y="6488113"/>
            <a:ext cx="414337" cy="239712"/>
          </a:xfrm>
        </p:spPr>
        <p:txBody>
          <a:bodyPr/>
          <a:lstStyle>
            <a:lvl1pPr>
              <a:defRPr/>
            </a:lvl1pPr>
          </a:lstStyle>
          <a:p>
            <a:fld id="{7669E96F-5B6F-49B2-9B6A-7FE6D64ABE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27801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9875" y="660400"/>
            <a:ext cx="8594725" cy="6286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269875" y="1428750"/>
            <a:ext cx="8594725" cy="4468813"/>
          </a:xfrm>
        </p:spPr>
        <p:txBody>
          <a:bodyPr/>
          <a:lstStyle/>
          <a:p>
            <a:r>
              <a:rPr lang="en-US" smtClean="0"/>
              <a:t>Click icon to add chart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269875" y="6477000"/>
            <a:ext cx="3213100" cy="188913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4357688" y="6488113"/>
            <a:ext cx="414337" cy="239712"/>
          </a:xfrm>
        </p:spPr>
        <p:txBody>
          <a:bodyPr/>
          <a:lstStyle>
            <a:lvl1pPr>
              <a:defRPr/>
            </a:lvl1pPr>
          </a:lstStyle>
          <a:p>
            <a:fld id="{7669E96F-5B6F-49B2-9B6A-7FE6D64ABE93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279400" y="5918200"/>
            <a:ext cx="8610600" cy="463550"/>
          </a:xfrm>
        </p:spPr>
        <p:txBody>
          <a:bodyPr/>
          <a:lstStyle>
            <a:lvl1pPr marL="0" indent="0">
              <a:buFontTx/>
              <a:buNone/>
              <a:defRPr sz="16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128584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669E96F-5B6F-49B2-9B6A-7FE6D64ABE93}" type="slidenum">
              <a:rPr lang="en-GB" smtClean="0"/>
              <a:t>‹#›</a:t>
            </a:fld>
            <a:endParaRPr lang="en-GB"/>
          </a:p>
        </p:txBody>
      </p:sp>
      <p:sp>
        <p:nvSpPr>
          <p:cNvPr id="8" name="Chart Placeholder 7"/>
          <p:cNvSpPr>
            <a:spLocks noGrp="1"/>
          </p:cNvSpPr>
          <p:nvPr>
            <p:ph type="chart" sz="quarter" idx="12"/>
          </p:nvPr>
        </p:nvSpPr>
        <p:spPr>
          <a:xfrm>
            <a:off x="278121" y="1426523"/>
            <a:ext cx="4211992" cy="4464050"/>
          </a:xfrm>
        </p:spPr>
        <p:txBody>
          <a:bodyPr/>
          <a:lstStyle/>
          <a:p>
            <a:r>
              <a:rPr lang="en-US" smtClean="0"/>
              <a:t>Click icon to add chart</a:t>
            </a:r>
            <a:endParaRPr lang="en-GB"/>
          </a:p>
        </p:txBody>
      </p:sp>
      <p:sp>
        <p:nvSpPr>
          <p:cNvPr id="9" name="Chart Placeholder 7"/>
          <p:cNvSpPr>
            <a:spLocks noGrp="1"/>
          </p:cNvSpPr>
          <p:nvPr>
            <p:ph type="chart" sz="quarter" idx="13"/>
          </p:nvPr>
        </p:nvSpPr>
        <p:spPr>
          <a:xfrm>
            <a:off x="4660490" y="1413222"/>
            <a:ext cx="4211992" cy="4464050"/>
          </a:xfrm>
        </p:spPr>
        <p:txBody>
          <a:bodyPr/>
          <a:lstStyle/>
          <a:p>
            <a:r>
              <a:rPr lang="en-US" smtClean="0"/>
              <a:t>Click icon to add chart</a:t>
            </a:r>
            <a:endParaRPr lang="en-GB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453799" y="5949950"/>
            <a:ext cx="4032250" cy="431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 marL="300037" indent="0">
              <a:buFontTx/>
              <a:buNone/>
              <a:defRPr sz="1600"/>
            </a:lvl2pPr>
            <a:lvl3pPr marL="598487" indent="0">
              <a:buFontTx/>
              <a:buNone/>
              <a:defRPr sz="1600"/>
            </a:lvl3pPr>
            <a:lvl4pPr marL="915987" indent="0">
              <a:buFontTx/>
              <a:buNone/>
              <a:defRPr sz="1600"/>
            </a:lvl4pPr>
            <a:lvl5pPr marL="1220787" indent="0">
              <a:buFontTx/>
              <a:buNone/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5"/>
          </p:nvPr>
        </p:nvSpPr>
        <p:spPr>
          <a:xfrm>
            <a:off x="4860032" y="5949950"/>
            <a:ext cx="4032250" cy="431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 marL="300037" indent="0">
              <a:buFontTx/>
              <a:buNone/>
              <a:defRPr sz="1600"/>
            </a:lvl2pPr>
            <a:lvl3pPr marL="598487" indent="0">
              <a:buFontTx/>
              <a:buNone/>
              <a:defRPr sz="1600"/>
            </a:lvl3pPr>
            <a:lvl4pPr marL="915987" indent="0">
              <a:buFontTx/>
              <a:buNone/>
              <a:defRPr sz="1600"/>
            </a:lvl4pPr>
            <a:lvl5pPr marL="1220787" indent="0">
              <a:buFontTx/>
              <a:buNone/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678284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669E96F-5B6F-49B2-9B6A-7FE6D64ABE93}" type="slidenum">
              <a:rPr lang="en-GB" smtClean="0"/>
              <a:t>‹#›</a:t>
            </a:fld>
            <a:endParaRPr lang="en-GB"/>
          </a:p>
        </p:txBody>
      </p:sp>
      <p:sp>
        <p:nvSpPr>
          <p:cNvPr id="8" name="Chart Placeholder 7"/>
          <p:cNvSpPr>
            <a:spLocks noGrp="1"/>
          </p:cNvSpPr>
          <p:nvPr>
            <p:ph type="chart" sz="quarter" idx="12"/>
          </p:nvPr>
        </p:nvSpPr>
        <p:spPr>
          <a:xfrm>
            <a:off x="278121" y="1426523"/>
            <a:ext cx="4211992" cy="2087786"/>
          </a:xfrm>
        </p:spPr>
        <p:txBody>
          <a:bodyPr/>
          <a:lstStyle/>
          <a:p>
            <a:r>
              <a:rPr lang="en-US" smtClean="0"/>
              <a:t>Click icon to add chart</a:t>
            </a:r>
            <a:endParaRPr lang="en-GB"/>
          </a:p>
        </p:txBody>
      </p:sp>
      <p:sp>
        <p:nvSpPr>
          <p:cNvPr id="9" name="Chart Placeholder 7"/>
          <p:cNvSpPr>
            <a:spLocks noGrp="1"/>
          </p:cNvSpPr>
          <p:nvPr>
            <p:ph type="chart" sz="quarter" idx="13"/>
          </p:nvPr>
        </p:nvSpPr>
        <p:spPr>
          <a:xfrm>
            <a:off x="4660490" y="1413222"/>
            <a:ext cx="4211992" cy="2087786"/>
          </a:xfrm>
        </p:spPr>
        <p:txBody>
          <a:bodyPr/>
          <a:lstStyle/>
          <a:p>
            <a:r>
              <a:rPr lang="en-US" smtClean="0"/>
              <a:t>Click icon to add chart</a:t>
            </a:r>
            <a:endParaRPr lang="en-GB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453799" y="3573016"/>
            <a:ext cx="4032250" cy="288032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 marL="300037" indent="0">
              <a:buFontTx/>
              <a:buNone/>
              <a:defRPr sz="1600"/>
            </a:lvl2pPr>
            <a:lvl3pPr marL="598487" indent="0">
              <a:buFontTx/>
              <a:buNone/>
              <a:defRPr sz="1600"/>
            </a:lvl3pPr>
            <a:lvl4pPr marL="915987" indent="0">
              <a:buFontTx/>
              <a:buNone/>
              <a:defRPr sz="1600"/>
            </a:lvl4pPr>
            <a:lvl5pPr marL="1220787" indent="0">
              <a:buFontTx/>
              <a:buNone/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5"/>
          </p:nvPr>
        </p:nvSpPr>
        <p:spPr>
          <a:xfrm>
            <a:off x="4860032" y="3573016"/>
            <a:ext cx="4032250" cy="288032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 marL="300037" indent="0">
              <a:buFontTx/>
              <a:buNone/>
              <a:defRPr sz="1600"/>
            </a:lvl2pPr>
            <a:lvl3pPr marL="598487" indent="0">
              <a:buFontTx/>
              <a:buNone/>
              <a:defRPr sz="1600"/>
            </a:lvl3pPr>
            <a:lvl4pPr marL="915987" indent="0">
              <a:buFontTx/>
              <a:buNone/>
              <a:defRPr sz="1600"/>
            </a:lvl4pPr>
            <a:lvl5pPr marL="1220787" indent="0">
              <a:buFontTx/>
              <a:buNone/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Chart Placeholder 7"/>
          <p:cNvSpPr>
            <a:spLocks noGrp="1"/>
          </p:cNvSpPr>
          <p:nvPr>
            <p:ph type="chart" sz="quarter" idx="16"/>
          </p:nvPr>
        </p:nvSpPr>
        <p:spPr>
          <a:xfrm>
            <a:off x="284540" y="3947051"/>
            <a:ext cx="4211992" cy="2087786"/>
          </a:xfrm>
        </p:spPr>
        <p:txBody>
          <a:bodyPr/>
          <a:lstStyle/>
          <a:p>
            <a:r>
              <a:rPr lang="en-US" smtClean="0"/>
              <a:t>Click icon to add chart</a:t>
            </a:r>
            <a:endParaRPr lang="en-GB"/>
          </a:p>
        </p:txBody>
      </p:sp>
      <p:sp>
        <p:nvSpPr>
          <p:cNvPr id="12" name="Chart Placeholder 7"/>
          <p:cNvSpPr>
            <a:spLocks noGrp="1"/>
          </p:cNvSpPr>
          <p:nvPr>
            <p:ph type="chart" sz="quarter" idx="17"/>
          </p:nvPr>
        </p:nvSpPr>
        <p:spPr>
          <a:xfrm>
            <a:off x="4666909" y="3933750"/>
            <a:ext cx="4211992" cy="2087786"/>
          </a:xfrm>
        </p:spPr>
        <p:txBody>
          <a:bodyPr/>
          <a:lstStyle/>
          <a:p>
            <a:r>
              <a:rPr lang="en-US" smtClean="0"/>
              <a:t>Click icon to add chart</a:t>
            </a:r>
            <a:endParaRPr lang="en-GB"/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8"/>
          </p:nvPr>
        </p:nvSpPr>
        <p:spPr>
          <a:xfrm>
            <a:off x="460218" y="6093544"/>
            <a:ext cx="4032250" cy="288032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 marL="300037" indent="0">
              <a:buFontTx/>
              <a:buNone/>
              <a:defRPr sz="1600"/>
            </a:lvl2pPr>
            <a:lvl3pPr marL="598487" indent="0">
              <a:buFontTx/>
              <a:buNone/>
              <a:defRPr sz="1600"/>
            </a:lvl3pPr>
            <a:lvl4pPr marL="915987" indent="0">
              <a:buFontTx/>
              <a:buNone/>
              <a:defRPr sz="1600"/>
            </a:lvl4pPr>
            <a:lvl5pPr marL="1220787" indent="0">
              <a:buFontTx/>
              <a:buNone/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19"/>
          </p:nvPr>
        </p:nvSpPr>
        <p:spPr>
          <a:xfrm>
            <a:off x="4866451" y="6093544"/>
            <a:ext cx="4032250" cy="288032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 marL="300037" indent="0">
              <a:buFontTx/>
              <a:buNone/>
              <a:defRPr sz="1600"/>
            </a:lvl2pPr>
            <a:lvl3pPr marL="598487" indent="0">
              <a:buFontTx/>
              <a:buNone/>
              <a:defRPr sz="1600"/>
            </a:lvl3pPr>
            <a:lvl4pPr marL="915987" indent="0">
              <a:buFontTx/>
              <a:buNone/>
              <a:defRPr sz="1600"/>
            </a:lvl4pPr>
            <a:lvl5pPr marL="1220787" indent="0">
              <a:buFontTx/>
              <a:buNone/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430722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669E96F-5B6F-49B2-9B6A-7FE6D64ABE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15150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5730" name="Rectangle 2"/>
          <p:cNvSpPr>
            <a:spLocks noChangeArrowheads="1"/>
          </p:cNvSpPr>
          <p:nvPr/>
        </p:nvSpPr>
        <p:spPr bwMode="auto">
          <a:xfrm>
            <a:off x="0" y="0"/>
            <a:ext cx="9144000" cy="479425"/>
          </a:xfrm>
          <a:prstGeom prst="rect">
            <a:avLst/>
          </a:prstGeom>
          <a:solidFill>
            <a:schemeClr val="tx2"/>
          </a:solidFill>
          <a:ln w="9525" algn="ctr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GB" smtClean="0">
              <a:solidFill>
                <a:srgbClr val="585858"/>
              </a:solidFill>
              <a:ea typeface="ヒラギノ角ゴ Pro W3" pitchFamily="-64" charset="-128"/>
            </a:endParaRPr>
          </a:p>
        </p:txBody>
      </p:sp>
      <p:sp>
        <p:nvSpPr>
          <p:cNvPr id="1225731" name="Rectangle 3"/>
          <p:cNvSpPr>
            <a:spLocks noChangeArrowheads="1"/>
          </p:cNvSpPr>
          <p:nvPr/>
        </p:nvSpPr>
        <p:spPr bwMode="auto">
          <a:xfrm>
            <a:off x="271463" y="104775"/>
            <a:ext cx="65024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mtClean="0">
                <a:solidFill>
                  <a:srgbClr val="FFFFFF"/>
                </a:solidFill>
                <a:ea typeface="ヒラギノ角ゴ Pro W3" pitchFamily="-64" charset="-128"/>
              </a:rPr>
              <a:t>Rubric</a:t>
            </a:r>
          </a:p>
        </p:txBody>
      </p:sp>
      <p:sp>
        <p:nvSpPr>
          <p:cNvPr id="122573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269875" y="1428750"/>
            <a:ext cx="8594725" cy="446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 err="1" smtClean="0"/>
              <a:t>Mastertextformat</a:t>
            </a:r>
            <a:r>
              <a:rPr lang="en-GB" noProof="0" dirty="0" smtClean="0"/>
              <a:t> </a:t>
            </a:r>
            <a:r>
              <a:rPr lang="en-GB" noProof="0" dirty="0" err="1" smtClean="0"/>
              <a:t>bearbeiten</a:t>
            </a:r>
            <a:endParaRPr lang="en-GB" noProof="0" dirty="0" smtClean="0"/>
          </a:p>
          <a:p>
            <a:pPr lvl="1"/>
            <a:r>
              <a:rPr lang="en-GB" noProof="0" dirty="0" err="1" smtClean="0"/>
              <a:t>Zweite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2"/>
            <a:r>
              <a:rPr lang="en-GB" noProof="0" dirty="0" err="1" smtClean="0"/>
              <a:t>Dritte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3"/>
            <a:r>
              <a:rPr lang="en-GB" noProof="0" dirty="0" err="1" smtClean="0"/>
              <a:t>Vierte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4"/>
            <a:r>
              <a:rPr lang="en-GB" noProof="0" dirty="0" err="1" smtClean="0"/>
              <a:t>Fünfte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</p:txBody>
      </p:sp>
      <p:sp>
        <p:nvSpPr>
          <p:cNvPr id="1225733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269875" y="660400"/>
            <a:ext cx="8594725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 err="1" smtClean="0"/>
              <a:t>Mastertitelformat</a:t>
            </a:r>
            <a:r>
              <a:rPr lang="en-GB" noProof="0" dirty="0" smtClean="0"/>
              <a:t> </a:t>
            </a:r>
            <a:r>
              <a:rPr lang="en-GB" noProof="0" dirty="0" err="1" smtClean="0"/>
              <a:t>bearbeiten</a:t>
            </a:r>
            <a:endParaRPr lang="en-GB" noProof="0" dirty="0" smtClean="0"/>
          </a:p>
        </p:txBody>
      </p:sp>
      <p:sp>
        <p:nvSpPr>
          <p:cNvPr id="1225734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69875" y="6477000"/>
            <a:ext cx="3213100" cy="188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ts val="1200"/>
              </a:lnSpc>
              <a:spcBef>
                <a:spcPct val="0"/>
              </a:spcBef>
              <a:defRPr sz="900">
                <a:solidFill>
                  <a:srgbClr val="004B95"/>
                </a:solidFill>
              </a:defRPr>
            </a:lvl1pPr>
          </a:lstStyle>
          <a:p>
            <a:endParaRPr lang="en-GB"/>
          </a:p>
        </p:txBody>
      </p:sp>
      <p:sp>
        <p:nvSpPr>
          <p:cNvPr id="1225735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357688" y="6477000"/>
            <a:ext cx="414337" cy="23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900">
                <a:solidFill>
                  <a:srgbClr val="585858"/>
                </a:solidFill>
              </a:defRPr>
            </a:lvl1pPr>
          </a:lstStyle>
          <a:p>
            <a:fld id="{7669E96F-5B6F-49B2-9B6A-7FE6D64ABE93}" type="slidenum">
              <a:rPr lang="en-GB" smtClean="0"/>
              <a:t>‹#›</a:t>
            </a:fld>
            <a:endParaRPr lang="en-GB"/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0" y="0"/>
            <a:ext cx="9144000" cy="479425"/>
          </a:xfrm>
          <a:prstGeom prst="rect">
            <a:avLst/>
          </a:prstGeom>
          <a:solidFill>
            <a:schemeClr val="tx2"/>
          </a:solidFill>
          <a:ln w="9525" algn="ctr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GB" smtClean="0">
              <a:solidFill>
                <a:srgbClr val="585858"/>
              </a:solidFill>
              <a:ea typeface="ヒラギノ角ゴ Pro W3" pitchFamily="-64" charset="-128"/>
            </a:endParaRPr>
          </a:p>
        </p:txBody>
      </p:sp>
      <p:sp>
        <p:nvSpPr>
          <p:cNvPr id="11" name="Rectangle 9"/>
          <p:cNvSpPr>
            <a:spLocks noChangeArrowheads="1"/>
          </p:cNvSpPr>
          <p:nvPr/>
        </p:nvSpPr>
        <p:spPr bwMode="auto">
          <a:xfrm>
            <a:off x="6534150" y="6477000"/>
            <a:ext cx="2290763" cy="188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r" eaLnBrk="0" hangingPunct="0">
              <a:lnSpc>
                <a:spcPts val="1200"/>
              </a:lnSpc>
            </a:pPr>
            <a:r>
              <a:rPr lang="de-DE" sz="900">
                <a:solidFill>
                  <a:srgbClr val="004B95"/>
                </a:solidFill>
              </a:rPr>
              <a:t>www.ecb.europa.eu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lnSpc>
          <a:spcPts val="27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ts val="27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 Black" pitchFamily="34" charset="0"/>
          <a:cs typeface="Arial" charset="0"/>
        </a:defRPr>
      </a:lvl2pPr>
      <a:lvl3pPr algn="l" rtl="0" eaLnBrk="1" fontAlgn="base" hangingPunct="1">
        <a:lnSpc>
          <a:spcPts val="27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 Black" pitchFamily="34" charset="0"/>
          <a:cs typeface="Arial" charset="0"/>
        </a:defRPr>
      </a:lvl3pPr>
      <a:lvl4pPr algn="l" rtl="0" eaLnBrk="1" fontAlgn="base" hangingPunct="1">
        <a:lnSpc>
          <a:spcPts val="27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 Black" pitchFamily="34" charset="0"/>
          <a:cs typeface="Arial" charset="0"/>
        </a:defRPr>
      </a:lvl4pPr>
      <a:lvl5pPr algn="l" rtl="0" eaLnBrk="1" fontAlgn="base" hangingPunct="1">
        <a:lnSpc>
          <a:spcPts val="27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 Black" pitchFamily="34" charset="0"/>
          <a:cs typeface="Arial" charset="0"/>
        </a:defRPr>
      </a:lvl5pPr>
      <a:lvl6pPr marL="457200" algn="l" rtl="0" eaLnBrk="1" fontAlgn="base" hangingPunct="1">
        <a:lnSpc>
          <a:spcPts val="27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 Black" pitchFamily="34" charset="0"/>
          <a:cs typeface="Arial" charset="0"/>
        </a:defRPr>
      </a:lvl6pPr>
      <a:lvl7pPr marL="914400" algn="l" rtl="0" eaLnBrk="1" fontAlgn="base" hangingPunct="1">
        <a:lnSpc>
          <a:spcPts val="27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 Black" pitchFamily="34" charset="0"/>
          <a:cs typeface="Arial" charset="0"/>
        </a:defRPr>
      </a:lvl7pPr>
      <a:lvl8pPr marL="1371600" algn="l" rtl="0" eaLnBrk="1" fontAlgn="base" hangingPunct="1">
        <a:lnSpc>
          <a:spcPts val="27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 Black" pitchFamily="34" charset="0"/>
          <a:cs typeface="Arial" charset="0"/>
        </a:defRPr>
      </a:lvl8pPr>
      <a:lvl9pPr marL="1828800" algn="l" rtl="0" eaLnBrk="1" fontAlgn="base" hangingPunct="1">
        <a:lnSpc>
          <a:spcPts val="27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 Black" pitchFamily="34" charset="0"/>
          <a:cs typeface="Arial" charset="0"/>
        </a:defRPr>
      </a:lvl9pPr>
    </p:titleStyle>
    <p:bodyStyle>
      <a:lvl1pPr marL="298450" indent="-298450" algn="l" rtl="0" eaLnBrk="1" fontAlgn="base" hangingPunct="1">
        <a:spcBef>
          <a:spcPct val="30000"/>
        </a:spcBef>
        <a:spcAft>
          <a:spcPct val="0"/>
        </a:spcAft>
        <a:buClr>
          <a:schemeClr val="tx2"/>
        </a:buClr>
        <a:buChar char="•"/>
        <a:defRPr sz="2200">
          <a:solidFill>
            <a:schemeClr val="tx1"/>
          </a:solidFill>
          <a:latin typeface="+mn-lt"/>
          <a:ea typeface="+mn-ea"/>
          <a:cs typeface="+mn-cs"/>
        </a:defRPr>
      </a:lvl1pPr>
      <a:lvl2pPr marL="596900" indent="-296863" algn="l" rtl="0" eaLnBrk="1" fontAlgn="base" hangingPunct="1">
        <a:spcBef>
          <a:spcPct val="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cs typeface="+mn-cs"/>
        </a:defRPr>
      </a:lvl2pPr>
      <a:lvl3pPr marL="914400" indent="-315913" algn="l" rtl="0" eaLnBrk="1" fontAlgn="base" hangingPunct="1">
        <a:spcBef>
          <a:spcPct val="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cs typeface="+mn-cs"/>
        </a:defRPr>
      </a:lvl3pPr>
      <a:lvl4pPr marL="1219200" indent="-303213" algn="l" rtl="0" eaLnBrk="1" fontAlgn="base" hangingPunct="1">
        <a:spcBef>
          <a:spcPct val="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cs typeface="+mn-cs"/>
        </a:defRPr>
      </a:lvl4pPr>
      <a:lvl5pPr marL="1524000" indent="-303213" algn="l" rtl="0" eaLnBrk="1" fontAlgn="base" hangingPunct="1">
        <a:spcBef>
          <a:spcPct val="0"/>
        </a:spcBef>
        <a:spcAft>
          <a:spcPct val="0"/>
        </a:spcAft>
        <a:buFont typeface="Times" pitchFamily="18" charset="0"/>
        <a:buChar char="•"/>
        <a:defRPr sz="1600" i="1">
          <a:solidFill>
            <a:schemeClr val="tx1"/>
          </a:solidFill>
          <a:latin typeface="+mn-lt"/>
          <a:cs typeface="+mn-cs"/>
        </a:defRPr>
      </a:lvl5pPr>
      <a:lvl6pPr marL="1981200" indent="-303213" algn="l" rtl="0" eaLnBrk="1" fontAlgn="base" hangingPunct="1">
        <a:spcBef>
          <a:spcPct val="0"/>
        </a:spcBef>
        <a:spcAft>
          <a:spcPct val="0"/>
        </a:spcAft>
        <a:buFont typeface="Times" pitchFamily="18" charset="0"/>
        <a:buChar char="•"/>
        <a:defRPr sz="1600" i="1">
          <a:solidFill>
            <a:schemeClr val="tx1"/>
          </a:solidFill>
          <a:latin typeface="+mn-lt"/>
          <a:cs typeface="+mn-cs"/>
        </a:defRPr>
      </a:lvl6pPr>
      <a:lvl7pPr marL="2438400" indent="-303213" algn="l" rtl="0" eaLnBrk="1" fontAlgn="base" hangingPunct="1">
        <a:spcBef>
          <a:spcPct val="0"/>
        </a:spcBef>
        <a:spcAft>
          <a:spcPct val="0"/>
        </a:spcAft>
        <a:buFont typeface="Times" pitchFamily="18" charset="0"/>
        <a:buChar char="•"/>
        <a:defRPr sz="1600" i="1">
          <a:solidFill>
            <a:schemeClr val="tx1"/>
          </a:solidFill>
          <a:latin typeface="+mn-lt"/>
          <a:cs typeface="+mn-cs"/>
        </a:defRPr>
      </a:lvl7pPr>
      <a:lvl8pPr marL="2895600" indent="-303213" algn="l" rtl="0" eaLnBrk="1" fontAlgn="base" hangingPunct="1">
        <a:spcBef>
          <a:spcPct val="0"/>
        </a:spcBef>
        <a:spcAft>
          <a:spcPct val="0"/>
        </a:spcAft>
        <a:buFont typeface="Times" pitchFamily="18" charset="0"/>
        <a:buChar char="•"/>
        <a:defRPr sz="1600" i="1">
          <a:solidFill>
            <a:schemeClr val="tx1"/>
          </a:solidFill>
          <a:latin typeface="+mn-lt"/>
          <a:cs typeface="+mn-cs"/>
        </a:defRPr>
      </a:lvl8pPr>
      <a:lvl9pPr marL="3352800" indent="-303213" algn="l" rtl="0" eaLnBrk="1" fontAlgn="base" hangingPunct="1">
        <a:spcBef>
          <a:spcPct val="0"/>
        </a:spcBef>
        <a:spcAft>
          <a:spcPct val="0"/>
        </a:spcAft>
        <a:buFont typeface="Times" pitchFamily="18" charset="0"/>
        <a:buChar char="•"/>
        <a:defRPr sz="1600" i="1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Oversampling and questionnaire effects on precision and coverage of wealth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The new features of the French Wealth Survey wave 2010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7065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Assessment of the enlargement of the field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029" y="1428750"/>
            <a:ext cx="5958417" cy="4468813"/>
          </a:xfrm>
        </p:spPr>
      </p:pic>
    </p:spTree>
    <p:extLst>
      <p:ext uri="{BB962C8B-B14F-4D97-AF65-F5344CB8AC3E}">
        <p14:creationId xmlns:p14="http://schemas.microsoft.com/office/powerpoint/2010/main" val="3795717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Assessment of the effect of information collection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029" y="1428750"/>
            <a:ext cx="5958417" cy="4468813"/>
          </a:xfrm>
        </p:spPr>
      </p:pic>
    </p:spTree>
    <p:extLst>
      <p:ext uri="{BB962C8B-B14F-4D97-AF65-F5344CB8AC3E}">
        <p14:creationId xmlns:p14="http://schemas.microsoft.com/office/powerpoint/2010/main" val="790651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Assessment of the effect of information collection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89817255"/>
              </p:ext>
            </p:extLst>
          </p:nvPr>
        </p:nvGraphicFramePr>
        <p:xfrm>
          <a:off x="269875" y="1428750"/>
          <a:ext cx="8594724" cy="4719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48681"/>
                <a:gridCol w="2148681"/>
                <a:gridCol w="2148681"/>
                <a:gridCol w="2148681"/>
              </a:tblGrid>
              <a:tr h="370840">
                <a:tc>
                  <a:txBody>
                    <a:bodyPr/>
                    <a:lstStyle/>
                    <a:p>
                      <a:r>
                        <a:rPr lang="en-US" noProof="0" dirty="0" smtClean="0"/>
                        <a:t>Estimators</a:t>
                      </a:r>
                      <a:endParaRPr lang="en-US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smtClean="0"/>
                        <a:t>Gross wealth</a:t>
                      </a:r>
                      <a:endParaRPr lang="en-US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smtClean="0"/>
                        <a:t>Financial wealth</a:t>
                      </a:r>
                      <a:endParaRPr lang="en-US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smtClean="0"/>
                        <a:t>Real estate</a:t>
                      </a:r>
                      <a:r>
                        <a:rPr lang="en-US" baseline="0" noProof="0" smtClean="0"/>
                        <a:t> wealth</a:t>
                      </a:r>
                      <a:endParaRPr lang="en-US" noProof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noProof="0" dirty="0" smtClean="0"/>
                        <a:t>Mean</a:t>
                      </a:r>
                      <a:endParaRPr lang="en-US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 smtClean="0"/>
                        <a:t>+10%</a:t>
                      </a:r>
                      <a:endParaRPr lang="en-US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 smtClean="0"/>
                        <a:t>+10%</a:t>
                      </a:r>
                      <a:endParaRPr lang="en-US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 smtClean="0"/>
                        <a:t>+3%</a:t>
                      </a:r>
                      <a:endParaRPr lang="en-US" noProof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noProof="0" dirty="0" smtClean="0"/>
                        <a:t>D1</a:t>
                      </a:r>
                      <a:endParaRPr lang="en-US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 smtClean="0"/>
                        <a:t>+215%</a:t>
                      </a:r>
                      <a:endParaRPr lang="en-US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 smtClean="0"/>
                        <a:t>-4%</a:t>
                      </a:r>
                      <a:endParaRPr lang="en-US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 smtClean="0"/>
                        <a:t>-</a:t>
                      </a:r>
                      <a:endParaRPr lang="en-US" noProof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noProof="0" dirty="0" smtClean="0"/>
                        <a:t>D2</a:t>
                      </a:r>
                      <a:endParaRPr lang="en-US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 smtClean="0"/>
                        <a:t>+137%</a:t>
                      </a:r>
                      <a:endParaRPr lang="en-US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 smtClean="0"/>
                        <a:t>-2%</a:t>
                      </a:r>
                      <a:endParaRPr lang="en-US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 smtClean="0"/>
                        <a:t>-</a:t>
                      </a:r>
                      <a:endParaRPr lang="en-US" noProof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noProof="0" dirty="0" smtClean="0"/>
                        <a:t>D3</a:t>
                      </a:r>
                      <a:endParaRPr lang="en-US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 smtClean="0"/>
                        <a:t>+36%</a:t>
                      </a:r>
                      <a:endParaRPr lang="en-US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 smtClean="0"/>
                        <a:t>+2%</a:t>
                      </a:r>
                      <a:endParaRPr lang="en-US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 smtClean="0"/>
                        <a:t>-</a:t>
                      </a:r>
                      <a:endParaRPr lang="en-US" noProof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noProof="0" dirty="0" smtClean="0"/>
                        <a:t>D4</a:t>
                      </a:r>
                      <a:endParaRPr lang="en-US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 smtClean="0"/>
                        <a:t>+6%</a:t>
                      </a:r>
                      <a:endParaRPr lang="en-US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 smtClean="0"/>
                        <a:t>0%</a:t>
                      </a:r>
                      <a:endParaRPr lang="en-US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 smtClean="0"/>
                        <a:t>-</a:t>
                      </a:r>
                      <a:endParaRPr lang="en-US" noProof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noProof="0" dirty="0" smtClean="0"/>
                        <a:t>D5</a:t>
                      </a:r>
                      <a:endParaRPr lang="en-US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 smtClean="0"/>
                        <a:t>+6%</a:t>
                      </a:r>
                      <a:endParaRPr lang="en-US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 smtClean="0"/>
                        <a:t>+1%</a:t>
                      </a:r>
                      <a:endParaRPr lang="en-US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 smtClean="0"/>
                        <a:t>+1%</a:t>
                      </a:r>
                      <a:endParaRPr lang="en-US" noProof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noProof="0" dirty="0" smtClean="0"/>
                        <a:t>D6</a:t>
                      </a:r>
                      <a:endParaRPr lang="en-US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 smtClean="0"/>
                        <a:t>+8%</a:t>
                      </a:r>
                      <a:endParaRPr lang="en-US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 smtClean="0"/>
                        <a:t>+3%</a:t>
                      </a:r>
                      <a:endParaRPr lang="en-US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 smtClean="0"/>
                        <a:t>+2%</a:t>
                      </a:r>
                      <a:endParaRPr lang="en-US" noProof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noProof="0" dirty="0" smtClean="0"/>
                        <a:t>D7</a:t>
                      </a:r>
                      <a:endParaRPr lang="en-US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 smtClean="0"/>
                        <a:t>+7%</a:t>
                      </a:r>
                      <a:endParaRPr lang="en-US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 smtClean="0"/>
                        <a:t>+2%</a:t>
                      </a:r>
                      <a:endParaRPr lang="en-US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 smtClean="0"/>
                        <a:t>+3%</a:t>
                      </a:r>
                      <a:endParaRPr lang="en-US" noProof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noProof="0" dirty="0" smtClean="0"/>
                        <a:t>D8</a:t>
                      </a:r>
                      <a:endParaRPr lang="en-US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 smtClean="0"/>
                        <a:t>+7%</a:t>
                      </a:r>
                      <a:endParaRPr lang="en-US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 smtClean="0"/>
                        <a:t>+4%</a:t>
                      </a:r>
                      <a:endParaRPr lang="en-US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 smtClean="0"/>
                        <a:t>+3%</a:t>
                      </a:r>
                      <a:endParaRPr lang="en-US" noProof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noProof="0" dirty="0" smtClean="0"/>
                        <a:t>D9</a:t>
                      </a:r>
                      <a:endParaRPr lang="en-US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 smtClean="0"/>
                        <a:t>+7%</a:t>
                      </a:r>
                      <a:endParaRPr lang="en-US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 smtClean="0"/>
                        <a:t>+5%</a:t>
                      </a:r>
                      <a:endParaRPr lang="en-US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 smtClean="0"/>
                        <a:t>+2%</a:t>
                      </a:r>
                      <a:endParaRPr lang="en-US" noProof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noProof="0" dirty="0" smtClean="0"/>
                        <a:t>P99</a:t>
                      </a:r>
                      <a:endParaRPr lang="en-US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 smtClean="0"/>
                        <a:t>+13%</a:t>
                      </a:r>
                      <a:endParaRPr lang="en-US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 smtClean="0"/>
                        <a:t>+11%</a:t>
                      </a:r>
                      <a:endParaRPr lang="en-US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 smtClean="0"/>
                        <a:t>+3%</a:t>
                      </a:r>
                      <a:endParaRPr lang="en-US" noProof="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25127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Effect of the oversampling – design effect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12661954"/>
              </p:ext>
            </p:extLst>
          </p:nvPr>
        </p:nvGraphicFramePr>
        <p:xfrm>
          <a:off x="269875" y="1428750"/>
          <a:ext cx="8594724" cy="3977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48681"/>
                <a:gridCol w="2148681"/>
                <a:gridCol w="2148681"/>
                <a:gridCol w="2148681"/>
              </a:tblGrid>
              <a:tr h="370840">
                <a:tc>
                  <a:txBody>
                    <a:bodyPr/>
                    <a:lstStyle/>
                    <a:p>
                      <a:r>
                        <a:rPr lang="en-US" noProof="0" dirty="0" smtClean="0"/>
                        <a:t>Estimators</a:t>
                      </a:r>
                      <a:endParaRPr lang="en-US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 smtClean="0"/>
                        <a:t>Gross wealth</a:t>
                      </a:r>
                      <a:endParaRPr lang="en-US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smtClean="0"/>
                        <a:t>Real estate assets</a:t>
                      </a:r>
                      <a:endParaRPr lang="en-US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smtClean="0"/>
                        <a:t>Financial wealth</a:t>
                      </a:r>
                      <a:endParaRPr lang="en-US" noProof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noProof="0" dirty="0" smtClean="0"/>
                        <a:t>Mean</a:t>
                      </a:r>
                      <a:endParaRPr lang="en-US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 smtClean="0"/>
                        <a:t>0.65</a:t>
                      </a:r>
                      <a:endParaRPr lang="en-US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 smtClean="0"/>
                        <a:t>0.74</a:t>
                      </a:r>
                      <a:endParaRPr lang="en-US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 smtClean="0"/>
                        <a:t>0.31</a:t>
                      </a:r>
                      <a:endParaRPr lang="en-US" noProof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noProof="0" dirty="0" smtClean="0"/>
                        <a:t>P99</a:t>
                      </a:r>
                      <a:endParaRPr lang="en-US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 smtClean="0"/>
                        <a:t>0.72</a:t>
                      </a:r>
                      <a:endParaRPr lang="en-US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 smtClean="0"/>
                        <a:t>0.83</a:t>
                      </a:r>
                      <a:endParaRPr lang="en-US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 smtClean="0"/>
                        <a:t>0.75</a:t>
                      </a:r>
                      <a:endParaRPr lang="en-US" noProof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noProof="0" dirty="0" smtClean="0"/>
                        <a:t>P95</a:t>
                      </a:r>
                      <a:endParaRPr lang="en-US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 smtClean="0"/>
                        <a:t>1.23</a:t>
                      </a:r>
                      <a:endParaRPr lang="en-US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 smtClean="0"/>
                        <a:t>1.56</a:t>
                      </a:r>
                      <a:endParaRPr lang="en-US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 smtClean="0"/>
                        <a:t>1.28</a:t>
                      </a:r>
                      <a:endParaRPr lang="en-US" noProof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noProof="0" dirty="0" smtClean="0"/>
                        <a:t>P90</a:t>
                      </a:r>
                      <a:endParaRPr lang="en-US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 smtClean="0"/>
                        <a:t>1.32</a:t>
                      </a:r>
                      <a:endParaRPr lang="en-US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 smtClean="0"/>
                        <a:t>1.70</a:t>
                      </a:r>
                      <a:endParaRPr lang="en-US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 smtClean="0"/>
                        <a:t>1.47</a:t>
                      </a:r>
                      <a:endParaRPr lang="en-US" noProof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noProof="0" dirty="0" smtClean="0"/>
                        <a:t>P75</a:t>
                      </a:r>
                      <a:endParaRPr lang="en-US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 smtClean="0"/>
                        <a:t>1.50</a:t>
                      </a:r>
                      <a:endParaRPr lang="en-US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 smtClean="0"/>
                        <a:t>1.72</a:t>
                      </a:r>
                      <a:endParaRPr lang="en-US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 smtClean="0"/>
                        <a:t>1.56</a:t>
                      </a:r>
                      <a:endParaRPr lang="en-US" noProof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noProof="0" dirty="0" smtClean="0"/>
                        <a:t>Median</a:t>
                      </a:r>
                      <a:endParaRPr lang="en-US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 smtClean="0"/>
                        <a:t>1.41</a:t>
                      </a:r>
                      <a:endParaRPr lang="en-US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 smtClean="0"/>
                        <a:t>1.51</a:t>
                      </a:r>
                      <a:endParaRPr lang="en-US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 smtClean="0"/>
                        <a:t>1.58</a:t>
                      </a:r>
                      <a:endParaRPr lang="en-US" noProof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noProof="0" dirty="0" smtClean="0"/>
                        <a:t>P25</a:t>
                      </a:r>
                      <a:endParaRPr lang="en-US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 smtClean="0"/>
                        <a:t>1.68</a:t>
                      </a:r>
                      <a:endParaRPr lang="en-US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 smtClean="0"/>
                        <a:t>1.37</a:t>
                      </a:r>
                      <a:endParaRPr lang="en-US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 smtClean="0"/>
                        <a:t>1.79</a:t>
                      </a:r>
                      <a:endParaRPr lang="en-US" noProof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noProof="0" dirty="0" smtClean="0"/>
                        <a:t>P10</a:t>
                      </a:r>
                      <a:endParaRPr lang="en-US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 smtClean="0"/>
                        <a:t>2.00</a:t>
                      </a:r>
                      <a:endParaRPr lang="en-US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 smtClean="0"/>
                        <a:t>1.37</a:t>
                      </a:r>
                      <a:endParaRPr lang="en-US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 smtClean="0"/>
                        <a:t>1.88</a:t>
                      </a:r>
                      <a:endParaRPr lang="en-US" noProof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noProof="0" dirty="0" smtClean="0"/>
                        <a:t>P5</a:t>
                      </a:r>
                      <a:endParaRPr lang="en-US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 smtClean="0"/>
                        <a:t>1.86</a:t>
                      </a:r>
                      <a:endParaRPr lang="en-US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 smtClean="0"/>
                        <a:t>1.37</a:t>
                      </a:r>
                      <a:endParaRPr lang="en-US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 smtClean="0"/>
                        <a:t>1.88</a:t>
                      </a:r>
                      <a:endParaRPr lang="en-US" noProof="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40596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Effect of the oversampling - counterfactual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Using the design effects, it is possible to compute how high would have been the precision of a given estimator without oversampling</a:t>
            </a:r>
          </a:p>
          <a:p>
            <a:endParaRPr lang="en-GB" dirty="0" smtClean="0"/>
          </a:p>
          <a:p>
            <a:r>
              <a:rPr lang="en-GB" dirty="0" smtClean="0"/>
              <a:t>The idea behind: focus on those strata that contribute mostly to increase the precision of the estimator</a:t>
            </a:r>
          </a:p>
          <a:p>
            <a:endParaRPr lang="en-GB" dirty="0" smtClean="0"/>
          </a:p>
          <a:p>
            <a:r>
              <a:rPr lang="en-GB" dirty="0" smtClean="0"/>
              <a:t>This basic method provides a tool to arbitrate between gain of precision and interrogation costs</a:t>
            </a:r>
          </a:p>
          <a:p>
            <a:endParaRPr lang="en-GB" dirty="0" smtClean="0"/>
          </a:p>
          <a:p>
            <a:r>
              <a:rPr lang="en-GB" dirty="0" smtClean="0"/>
              <a:t>For example, the variance for the gross wealth mean would have been 48% higher in 2010 without oversampling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8561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Enlargement of the field is a desirable option </a:t>
            </a:r>
            <a:r>
              <a:rPr lang="en-US" i="1" dirty="0" smtClean="0"/>
              <a:t>per se</a:t>
            </a:r>
          </a:p>
          <a:p>
            <a:endParaRPr lang="en-US" dirty="0" smtClean="0"/>
          </a:p>
          <a:p>
            <a:r>
              <a:rPr lang="en-US" dirty="0" smtClean="0"/>
              <a:t>Oversampling had a positive effect on the precision of the estimates – and probably also on the coverage rate</a:t>
            </a:r>
          </a:p>
          <a:p>
            <a:endParaRPr lang="en-US" dirty="0" smtClean="0"/>
          </a:p>
          <a:p>
            <a:r>
              <a:rPr lang="en-US" dirty="0" smtClean="0"/>
              <a:t>Both innovations in questionnaire and imputation strategies had a positive effect on the coverage effects and come alongside with the oversampling innovation</a:t>
            </a:r>
          </a:p>
          <a:p>
            <a:endParaRPr lang="en-US" dirty="0" smtClean="0"/>
          </a:p>
          <a:p>
            <a:r>
              <a:rPr lang="en-US" dirty="0" smtClean="0"/>
              <a:t>Still it is not completely sufficient – but consists of interesting methodologies that can be more or less easily implemented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2449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Short presentation of the French Wealth Survey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Exists since 1986, a wave conducted every 6 years</a:t>
            </a:r>
          </a:p>
          <a:p>
            <a:endParaRPr lang="en-US" dirty="0"/>
          </a:p>
          <a:p>
            <a:r>
              <a:rPr lang="en-US" dirty="0" smtClean="0"/>
              <a:t>Aims at measuring households’ wealth and indebtedness</a:t>
            </a:r>
          </a:p>
          <a:p>
            <a:endParaRPr lang="en-US" dirty="0" smtClean="0"/>
          </a:p>
          <a:p>
            <a:r>
              <a:rPr lang="en-US" dirty="0" smtClean="0"/>
              <a:t>Fed with the experience accumulated along 20+ years, also with other surveys (in particular the SCF in the US)</a:t>
            </a:r>
          </a:p>
          <a:p>
            <a:endParaRPr lang="en-US" dirty="0"/>
          </a:p>
          <a:p>
            <a:r>
              <a:rPr lang="en-US" dirty="0" smtClean="0"/>
              <a:t>In 2010, the French Wealth Survey is included in the Household Finance and Consumption Survey (HFCS)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1869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new features of the French Wealth Survey 2010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 smtClean="0"/>
          </a:p>
          <a:p>
            <a:r>
              <a:rPr lang="en-US" dirty="0" smtClean="0"/>
              <a:t>Enlargement of the field and the concept</a:t>
            </a:r>
          </a:p>
          <a:p>
            <a:endParaRPr lang="fr-FR" dirty="0"/>
          </a:p>
          <a:p>
            <a:r>
              <a:rPr lang="en-US" dirty="0" smtClean="0"/>
              <a:t>Oversampling of the wealthy</a:t>
            </a:r>
          </a:p>
          <a:p>
            <a:endParaRPr lang="en-US" dirty="0" smtClean="0"/>
          </a:p>
          <a:p>
            <a:r>
              <a:rPr lang="en-US" dirty="0" smtClean="0"/>
              <a:t>Questionnaire strategy</a:t>
            </a:r>
          </a:p>
          <a:p>
            <a:endParaRPr lang="en-US" dirty="0" smtClean="0"/>
          </a:p>
          <a:p>
            <a:r>
              <a:rPr lang="en-US" dirty="0" smtClean="0"/>
              <a:t>Imputation strategy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46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Oversampling of the wealthy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015" y="1428750"/>
            <a:ext cx="7372444" cy="4468813"/>
          </a:xfrm>
        </p:spPr>
      </p:pic>
    </p:spTree>
    <p:extLst>
      <p:ext uri="{BB962C8B-B14F-4D97-AF65-F5344CB8AC3E}">
        <p14:creationId xmlns:p14="http://schemas.microsoft.com/office/powerpoint/2010/main" val="3552407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Effectiveness of the oversampling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30298661"/>
              </p:ext>
            </p:extLst>
          </p:nvPr>
        </p:nvGraphicFramePr>
        <p:xfrm>
          <a:off x="323528" y="1772816"/>
          <a:ext cx="8594724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64908"/>
                <a:gridCol w="2864908"/>
                <a:gridCol w="2864908"/>
              </a:tblGrid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2004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2010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i="1" dirty="0" smtClean="0"/>
                        <a:t>r</a:t>
                      </a:r>
                      <a:r>
                        <a:rPr lang="fr-FR" i="1" baseline="-25000" dirty="0" smtClean="0"/>
                        <a:t>10</a:t>
                      </a:r>
                      <a:endParaRPr lang="en-GB" i="1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37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129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i="1" dirty="0" smtClean="0"/>
                        <a:t>r</a:t>
                      </a:r>
                      <a:r>
                        <a:rPr lang="fr-FR" i="1" baseline="-25000" dirty="0" smtClean="0"/>
                        <a:t>1</a:t>
                      </a:r>
                      <a:endParaRPr lang="en-GB" i="1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37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438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3707904" y="4509120"/>
                <a:ext cx="2789931" cy="6280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a:rPr lang="fr-FR" b="0" i="1" smtClean="0">
                              <a:latin typeface="Cambria Math"/>
                              <a:ea typeface="Cambria Math"/>
                            </a:rPr>
                            <m:t>𝛼</m:t>
                          </m:r>
                        </m:sub>
                      </m:sSub>
                      <m:r>
                        <a:rPr lang="fr-FR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fr-FR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fr-FR" b="0" i="1" smtClean="0">
                              <a:latin typeface="Cambria Math"/>
                            </a:rPr>
                            <m:t>𝑆</m:t>
                          </m:r>
                          <m:d>
                            <m:dPr>
                              <m:ctrlPr>
                                <a:rPr lang="fr-FR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fr-FR" b="0" i="1" smtClean="0">
                                  <a:latin typeface="Cambria Math"/>
                                </a:rPr>
                                <m:t>100−</m:t>
                              </m:r>
                              <m:r>
                                <a:rPr lang="fr-FR" b="0" i="1" smtClean="0">
                                  <a:latin typeface="Cambria Math"/>
                                  <a:ea typeface="Cambria Math"/>
                                </a:rPr>
                                <m:t>𝛼</m:t>
                              </m:r>
                            </m:e>
                          </m:d>
                          <m:r>
                            <a:rPr lang="fr-FR" b="0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fr-FR" b="0" i="1" smtClean="0">
                              <a:latin typeface="Cambria Math"/>
                              <a:ea typeface="Cambria Math"/>
                            </a:rPr>
                            <m:t>𝛼</m:t>
                          </m:r>
                          <m:r>
                            <a:rPr lang="fr-FR" b="0" i="1" smtClean="0">
                              <a:latin typeface="Cambria Math"/>
                              <a:ea typeface="Cambria Math"/>
                            </a:rPr>
                            <m:t>/100</m:t>
                          </m:r>
                        </m:num>
                        <m:den>
                          <m:r>
                            <a:rPr lang="fr-FR" b="0" i="1" smtClean="0">
                              <a:latin typeface="Cambria Math"/>
                              <a:ea typeface="Cambria Math"/>
                            </a:rPr>
                            <m:t>𝛼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7904" y="4509120"/>
                <a:ext cx="2789931" cy="628057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83589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Questionnaire strategy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90276269"/>
              </p:ext>
            </p:extLst>
          </p:nvPr>
        </p:nvGraphicFramePr>
        <p:xfrm>
          <a:off x="269875" y="1428750"/>
          <a:ext cx="8594724" cy="4089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64908"/>
                <a:gridCol w="2864908"/>
                <a:gridCol w="2864908"/>
              </a:tblGrid>
              <a:tr h="370840">
                <a:tc>
                  <a:txBody>
                    <a:bodyPr/>
                    <a:lstStyle/>
                    <a:p>
                      <a:r>
                        <a:rPr lang="en-US" noProof="0" dirty="0" smtClean="0"/>
                        <a:t>Response</a:t>
                      </a:r>
                      <a:endParaRPr lang="en-US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smtClean="0"/>
                        <a:t>Proportion of the declared financial assets</a:t>
                      </a:r>
                      <a:endParaRPr lang="en-US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 smtClean="0"/>
                        <a:t>Share in the global value of financial assets</a:t>
                      </a:r>
                      <a:endParaRPr lang="en-US" noProof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noProof="0" dirty="0" smtClean="0"/>
                        <a:t>Amount declared in number</a:t>
                      </a:r>
                      <a:endParaRPr lang="en-US" sz="16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noProof="0" dirty="0" smtClean="0"/>
                        <a:t>34.0%</a:t>
                      </a:r>
                      <a:endParaRPr lang="en-US" sz="16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noProof="0" dirty="0" smtClean="0"/>
                        <a:t>43.5%</a:t>
                      </a:r>
                      <a:endParaRPr lang="en-US" sz="1600" noProof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noProof="0" dirty="0" smtClean="0"/>
                        <a:t>Amount declared in brackets, over EUR 450,000</a:t>
                      </a:r>
                      <a:endParaRPr lang="en-US" sz="16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noProof="0" dirty="0" smtClean="0"/>
                        <a:t>0.4%</a:t>
                      </a:r>
                      <a:endParaRPr lang="en-US" sz="16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noProof="0" dirty="0" smtClean="0"/>
                        <a:t>8.7%</a:t>
                      </a:r>
                      <a:endParaRPr lang="en-US" sz="1600" noProof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i="1" noProof="0" dirty="0" smtClean="0"/>
                        <a:t>EUR 450,000</a:t>
                      </a:r>
                      <a:r>
                        <a:rPr lang="en-US" sz="1600" i="1" baseline="0" noProof="0" dirty="0" smtClean="0"/>
                        <a:t> to 1 million</a:t>
                      </a:r>
                      <a:endParaRPr lang="en-US" sz="1600" i="1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i="1" noProof="0" dirty="0" smtClean="0"/>
                        <a:t>55.6%</a:t>
                      </a:r>
                      <a:endParaRPr lang="en-US" sz="1600" i="1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i="1" noProof="0" dirty="0" smtClean="0"/>
                        <a:t>26.0%</a:t>
                      </a:r>
                      <a:endParaRPr lang="en-US" sz="1600" i="1" noProof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i="1" noProof="0" dirty="0" smtClean="0"/>
                        <a:t>EUR 1 up to 2 millions</a:t>
                      </a:r>
                      <a:endParaRPr lang="en-US" sz="1600" i="1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i="1" noProof="0" dirty="0" smtClean="0"/>
                        <a:t>25.4%</a:t>
                      </a:r>
                      <a:endParaRPr lang="en-US" sz="1600" i="1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i="1" noProof="0" dirty="0" smtClean="0"/>
                        <a:t>24.4%</a:t>
                      </a:r>
                      <a:endParaRPr lang="en-US" sz="1600" i="1" noProof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i="1" noProof="0" dirty="0" smtClean="0"/>
                        <a:t>EUR 2 up to 5 millions</a:t>
                      </a:r>
                      <a:endParaRPr lang="en-US" sz="1600" i="1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i="1" noProof="0" dirty="0" smtClean="0"/>
                        <a:t>10.8%</a:t>
                      </a:r>
                      <a:endParaRPr lang="en-US" sz="1600" i="1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i="1" noProof="0" dirty="0" smtClean="0"/>
                        <a:t>18.5%</a:t>
                      </a:r>
                      <a:endParaRPr lang="en-US" sz="1600" i="1" noProof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i="1" noProof="0" dirty="0" smtClean="0"/>
                        <a:t>EUR 5 up to 10 millions</a:t>
                      </a:r>
                      <a:endParaRPr lang="en-US" sz="1600" i="1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i="1" noProof="0" dirty="0" smtClean="0"/>
                        <a:t>2.2%</a:t>
                      </a:r>
                      <a:endParaRPr lang="en-US" sz="1600" i="1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i="1" noProof="0" dirty="0" smtClean="0"/>
                        <a:t>14.2%</a:t>
                      </a:r>
                      <a:endParaRPr lang="en-US" sz="1600" i="1" noProof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i="1" noProof="0" dirty="0" smtClean="0"/>
                        <a:t>EUR 10+ millions</a:t>
                      </a:r>
                      <a:endParaRPr lang="en-US" sz="1600" i="1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i="1" noProof="0" dirty="0" smtClean="0"/>
                        <a:t>2.6%</a:t>
                      </a:r>
                      <a:endParaRPr lang="en-US" sz="1600" i="1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i="1" noProof="0" dirty="0" smtClean="0"/>
                        <a:t>14.7%</a:t>
                      </a:r>
                      <a:endParaRPr lang="en-US" sz="1600" i="1" noProof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i="1" noProof="0" dirty="0" smtClean="0"/>
                        <a:t>DK-DA</a:t>
                      </a:r>
                      <a:endParaRPr lang="en-US" sz="1600" i="1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i="1" noProof="0" dirty="0" smtClean="0"/>
                        <a:t>3.4%</a:t>
                      </a:r>
                      <a:endParaRPr lang="en-US" sz="1600" i="1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i="1" noProof="0" dirty="0" smtClean="0"/>
                        <a:t>2.2%</a:t>
                      </a:r>
                      <a:endParaRPr lang="en-US" sz="1600" i="1" noProof="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71597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Imputation strategy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029" y="1428750"/>
            <a:ext cx="5958417" cy="4468813"/>
          </a:xfrm>
        </p:spPr>
      </p:pic>
    </p:spTree>
    <p:extLst>
      <p:ext uri="{BB962C8B-B14F-4D97-AF65-F5344CB8AC3E}">
        <p14:creationId xmlns:p14="http://schemas.microsoft.com/office/powerpoint/2010/main" val="1556815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Imputation strategy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029" y="1428750"/>
            <a:ext cx="5958417" cy="4468813"/>
          </a:xfrm>
        </p:spPr>
      </p:pic>
    </p:spTree>
    <p:extLst>
      <p:ext uri="{BB962C8B-B14F-4D97-AF65-F5344CB8AC3E}">
        <p14:creationId xmlns:p14="http://schemas.microsoft.com/office/powerpoint/2010/main" val="2011068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Imputation strategy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029" y="1428750"/>
            <a:ext cx="5958417" cy="4468813"/>
          </a:xfrm>
        </p:spPr>
      </p:pic>
    </p:spTree>
    <p:extLst>
      <p:ext uri="{BB962C8B-B14F-4D97-AF65-F5344CB8AC3E}">
        <p14:creationId xmlns:p14="http://schemas.microsoft.com/office/powerpoint/2010/main" val="3598653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CB default">
  <a:themeElements>
    <a:clrScheme name="ECB default presentation">
      <a:dk1>
        <a:srgbClr val="585858"/>
      </a:dk1>
      <a:lt1>
        <a:srgbClr val="FFFFFF"/>
      </a:lt1>
      <a:dk2>
        <a:srgbClr val="003399"/>
      </a:dk2>
      <a:lt2>
        <a:srgbClr val="BEBEBE"/>
      </a:lt2>
      <a:accent1>
        <a:srgbClr val="003399"/>
      </a:accent1>
      <a:accent2>
        <a:srgbClr val="4078B8"/>
      </a:accent2>
      <a:accent3>
        <a:srgbClr val="000066"/>
      </a:accent3>
      <a:accent4>
        <a:srgbClr val="008080"/>
      </a:accent4>
      <a:accent5>
        <a:srgbClr val="A50021"/>
      </a:accent5>
      <a:accent6>
        <a:srgbClr val="00005C"/>
      </a:accent6>
      <a:hlink>
        <a:srgbClr val="008080"/>
      </a:hlink>
      <a:folHlink>
        <a:srgbClr val="A50021"/>
      </a:folHlink>
    </a:clrScheme>
    <a:fontScheme name="5_Leere Präsentation">
      <a:majorFont>
        <a:latin typeface="Arial Black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2"/>
        </a:solidFill>
        <a:ln w="9525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-6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2"/>
        </a:solidFill>
        <a:ln w="9525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-64" charset="-128"/>
          </a:defRPr>
        </a:defPPr>
      </a:lstStyle>
    </a:lnDef>
  </a:objectDefaults>
  <a:extraClrSchemeLst>
    <a:extraClrScheme>
      <a:clrScheme name="5_Leere Präsentation 1">
        <a:dk1>
          <a:srgbClr val="585858"/>
        </a:dk1>
        <a:lt1>
          <a:srgbClr val="FFFFFF"/>
        </a:lt1>
        <a:dk2>
          <a:srgbClr val="003399"/>
        </a:dk2>
        <a:lt2>
          <a:srgbClr val="BEBEBE"/>
        </a:lt2>
        <a:accent1>
          <a:srgbClr val="4078B8"/>
        </a:accent1>
        <a:accent2>
          <a:srgbClr val="000066"/>
        </a:accent2>
        <a:accent3>
          <a:srgbClr val="FFFFFF"/>
        </a:accent3>
        <a:accent4>
          <a:srgbClr val="4A4A4A"/>
        </a:accent4>
        <a:accent5>
          <a:srgbClr val="AFBED8"/>
        </a:accent5>
        <a:accent6>
          <a:srgbClr val="00005C"/>
        </a:accent6>
        <a:hlink>
          <a:srgbClr val="008080"/>
        </a:hlink>
        <a:folHlink>
          <a:srgbClr val="A5002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ECB%20default</Template>
  <TotalTime>271</TotalTime>
  <Words>575</Words>
  <Application>Microsoft Office PowerPoint</Application>
  <PresentationFormat>On-screen Show (4:3)</PresentationFormat>
  <Paragraphs>169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ECB default</vt:lpstr>
      <vt:lpstr>Oversampling and questionnaire effects on precision and coverage of wealth</vt:lpstr>
      <vt:lpstr>Short presentation of the French Wealth Survey</vt:lpstr>
      <vt:lpstr>The new features of the French Wealth Survey 2010</vt:lpstr>
      <vt:lpstr>Oversampling of the wealthy</vt:lpstr>
      <vt:lpstr>Effectiveness of the oversampling</vt:lpstr>
      <vt:lpstr>Questionnaire strategy</vt:lpstr>
      <vt:lpstr>Imputation strategy</vt:lpstr>
      <vt:lpstr>Imputation strategy</vt:lpstr>
      <vt:lpstr>Imputation strategy</vt:lpstr>
      <vt:lpstr>Assessment of the enlargement of the field</vt:lpstr>
      <vt:lpstr>Assessment of the effect of information collection</vt:lpstr>
      <vt:lpstr>Assessment of the effect of information collection</vt:lpstr>
      <vt:lpstr>Effect of the oversampling – design effect</vt:lpstr>
      <vt:lpstr>Effect of the oversampling - counterfactual</vt:lpstr>
      <vt:lpstr>Conclusion</vt:lpstr>
    </vt:vector>
  </TitlesOfParts>
  <Company>European Central bank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Oversampling and questionnaire effects on precision and coverage of wealth</dc:title>
  <dc:creator>Lamarche, Pierre</dc:creator>
  <cp:lastModifiedBy>Lamarche, Pierre</cp:lastModifiedBy>
  <cp:revision>15</cp:revision>
  <dcterms:created xsi:type="dcterms:W3CDTF">2014-05-14T08:50:22Z</dcterms:created>
  <dcterms:modified xsi:type="dcterms:W3CDTF">2014-05-14T13:21:24Z</dcterms:modified>
</cp:coreProperties>
</file>