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57" r:id="rId4"/>
    <p:sldId id="260" r:id="rId5"/>
    <p:sldId id="261" r:id="rId6"/>
    <p:sldId id="258" r:id="rId7"/>
    <p:sldId id="259" r:id="rId8"/>
    <p:sldId id="263" r:id="rId9"/>
    <p:sldId id="264" r:id="rId10"/>
    <p:sldId id="265" r:id="rId11"/>
  </p:sldIdLst>
  <p:sldSz cx="9144000" cy="6858000" type="overhead"/>
  <p:notesSz cx="6883400" cy="10033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Response</a:t>
            </a:r>
            <a:r>
              <a:rPr lang="en-US" baseline="0" dirty="0" smtClean="0"/>
              <a:t> rate EU-SILC 2006-13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Ark4!$A$2</c:f>
              <c:strCache>
                <c:ptCount val="1"/>
                <c:pt idx="0">
                  <c:v>EU-silc</c:v>
                </c:pt>
              </c:strCache>
            </c:strRef>
          </c:tx>
          <c:marker>
            <c:symbol val="none"/>
          </c:marker>
          <c:cat>
            <c:numRef>
              <c:f>Ark4!$B$1:$I$1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Ark4!$B$2:$I$2</c:f>
              <c:numCache>
                <c:formatCode>0</c:formatCode>
                <c:ptCount val="8"/>
                <c:pt idx="0">
                  <c:v>68.5</c:v>
                </c:pt>
                <c:pt idx="1">
                  <c:v>70.400000000000006</c:v>
                </c:pt>
                <c:pt idx="2">
                  <c:v>64.3</c:v>
                </c:pt>
                <c:pt idx="3">
                  <c:v>60.7</c:v>
                </c:pt>
                <c:pt idx="4">
                  <c:v>58</c:v>
                </c:pt>
                <c:pt idx="5">
                  <c:v>53</c:v>
                </c:pt>
                <c:pt idx="6">
                  <c:v>56</c:v>
                </c:pt>
                <c:pt idx="7">
                  <c:v>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570688"/>
        <c:axId val="85639936"/>
      </c:lineChart>
      <c:catAx>
        <c:axId val="8557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639936"/>
        <c:crosses val="autoZero"/>
        <c:auto val="1"/>
        <c:lblAlgn val="ctr"/>
        <c:lblOffset val="100"/>
        <c:noMultiLvlLbl val="0"/>
      </c:catAx>
      <c:valAx>
        <c:axId val="856399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557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52" tIns="45366" rIns="92352" bIns="45366" anchor="ctr">
            <a:spAutoFit/>
          </a:bodyPr>
          <a:lstStyle/>
          <a:p>
            <a:pPr algn="r" defTabSz="933450"/>
            <a:fld id="{584B3760-284A-4155-AA5A-08EE208DCA54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7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877888"/>
            <a:ext cx="4684712" cy="3513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70438"/>
            <a:ext cx="50482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52" tIns="45366" rIns="92352" bIns="45366" anchor="ctr">
            <a:spAutoFit/>
          </a:bodyPr>
          <a:lstStyle/>
          <a:p>
            <a:pPr algn="r" defTabSz="933450"/>
            <a:fld id="{935EAA5B-F051-494F-9E65-6D064D703B87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FE92C062-EE14-44B2-A8C6-3B1621BCFADE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1369E551-B1D9-4A9A-9901-434B2B364AB4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15B61F97-9C5B-4FF2-A5F2-98CBC8833DB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4074" name="Picture 42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80D90-2843-4ECC-B217-ED1F06EE08CD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F82F-2CC5-4EE8-871D-96A53C3013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6BA77-B76F-490C-A91E-8BA33859C850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3CF9-C58C-4A50-BFBF-3301A3594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50A9F-B944-43BD-9FFB-8190730FBC17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B9E7-177F-4D5B-848A-428884D1B1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64121-80A6-4148-9BDB-7BEB20C2EA5A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E8B9-D65D-477F-B5AD-6286B5579C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95AE7-CB14-4F66-9788-A35373509877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125-8ADF-43ED-B658-93F2A9339D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ECA78-61E8-40F9-80BD-90A63BCE0A2A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6EF9-2E8E-44F8-80BE-6D2439C9BA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4F98-A30F-43D9-BF0C-D26D5440C8D3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4C22-5133-4E9D-B34D-22FED270B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674BB-00D7-44BB-B88C-9A9FDD4833CC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D8B2-5E00-4F14-AF2A-2DF4ACE97A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40B08-1040-4A46-94A7-2FDCC99803B0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90217-6BB2-496D-8780-522A5D6656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4C60E-3F14-469F-840F-94D2DE63AC3D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FD93-56F6-4310-A005-E320F6AB2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DF4163-64DB-4247-BE99-9F4C7D5B393A}" type="datetime1">
              <a:rPr lang="en-GB"/>
              <a:pPr/>
              <a:t>03/06/2014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GB"/>
              <a:t>Fordrag et eller annet sted</a:t>
            </a:r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DDA7E79-A621-4B88-9626-AE734374AAB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3059" name="Picture 51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On cost efficiency</a:t>
            </a:r>
            <a:r>
              <a:rPr lang="nb-NO" dirty="0">
                <a:effectLst/>
              </a:rPr>
              <a:t/>
            </a:r>
            <a:br>
              <a:rPr lang="nb-NO" dirty="0">
                <a:effectLst/>
              </a:rPr>
            </a:br>
            <a:r>
              <a:rPr lang="en-GB" sz="2000" i="1" dirty="0">
                <a:effectLst/>
              </a:rPr>
              <a:t>- Tracking and tracing in the Norwegian EU-SILC</a:t>
            </a:r>
            <a:r>
              <a:rPr lang="nb-NO" i="1" dirty="0">
                <a:effectLst/>
              </a:rPr>
              <a:t/>
            </a:r>
            <a:br>
              <a:rPr lang="nb-NO" i="1" dirty="0">
                <a:effectLst/>
              </a:rPr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Are the benefits from achieving one more </a:t>
            </a:r>
            <a:r>
              <a:rPr lang="en-GB" dirty="0" smtClean="0"/>
              <a:t>respondents </a:t>
            </a:r>
            <a:r>
              <a:rPr lang="en-GB" dirty="0"/>
              <a:t>worth the effort? </a:t>
            </a:r>
            <a:endParaRPr lang="en-GB" dirty="0" smtClean="0"/>
          </a:p>
          <a:p>
            <a:endParaRPr lang="en-GB" dirty="0"/>
          </a:p>
          <a:p>
            <a:endParaRPr lang="en-GB" sz="2000" dirty="0" smtClean="0"/>
          </a:p>
          <a:p>
            <a:r>
              <a:rPr lang="en-GB" sz="2000" dirty="0" smtClean="0"/>
              <a:t>Bengt Oscar Lagerstrøm, Statistics Norway</a:t>
            </a:r>
          </a:p>
          <a:p>
            <a:r>
              <a:rPr lang="en-GB" sz="2000" dirty="0" smtClean="0"/>
              <a:t>Paper presented at q2014, Vienna</a:t>
            </a:r>
            <a:endParaRPr lang="en-GB" sz="20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B61F97-9C5B-4FF2-A5F2-98CBC8833D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7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strategy to improve effect of tracing and reduce cost due to no contact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Increase efforts to identify </a:t>
            </a:r>
            <a:r>
              <a:rPr lang="en-US" dirty="0" smtClean="0"/>
              <a:t>non-effective </a:t>
            </a:r>
            <a:r>
              <a:rPr lang="en-US" dirty="0" smtClean="0"/>
              <a:t>numbers</a:t>
            </a:r>
          </a:p>
          <a:p>
            <a:pPr lvl="2"/>
            <a:r>
              <a:rPr lang="en-US" dirty="0" smtClean="0"/>
              <a:t>Monitoring of the call-history during data </a:t>
            </a:r>
            <a:r>
              <a:rPr lang="en-US" dirty="0" smtClean="0"/>
              <a:t>collection</a:t>
            </a:r>
          </a:p>
          <a:p>
            <a:pPr lvl="2"/>
            <a:r>
              <a:rPr lang="en-US" dirty="0" smtClean="0"/>
              <a:t>Maximum </a:t>
            </a:r>
            <a:r>
              <a:rPr lang="en-US" dirty="0" smtClean="0"/>
              <a:t>call-</a:t>
            </a:r>
            <a:r>
              <a:rPr lang="en-US" dirty="0" err="1" smtClean="0"/>
              <a:t>bakcs</a:t>
            </a:r>
            <a:r>
              <a:rPr lang="en-US" dirty="0" smtClean="0"/>
              <a:t> on a lower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Interviewers</a:t>
            </a:r>
            <a:endParaRPr lang="en-US" dirty="0" smtClean="0"/>
          </a:p>
          <a:p>
            <a:pPr lvl="1"/>
            <a:r>
              <a:rPr lang="en-US" dirty="0" smtClean="0"/>
              <a:t>Increase efforts to ensure effective tracing</a:t>
            </a:r>
          </a:p>
          <a:p>
            <a:pPr lvl="2"/>
            <a:r>
              <a:rPr lang="en-US" dirty="0" smtClean="0"/>
              <a:t>Identify </a:t>
            </a:r>
            <a:r>
              <a:rPr lang="en-US" dirty="0" smtClean="0"/>
              <a:t>effective tracing </a:t>
            </a:r>
            <a:r>
              <a:rPr lang="en-US" dirty="0" smtClean="0"/>
              <a:t>procedures</a:t>
            </a:r>
          </a:p>
          <a:p>
            <a:pPr lvl="2"/>
            <a:r>
              <a:rPr lang="en-US" smtClean="0"/>
              <a:t>centralized tracers</a:t>
            </a:r>
            <a:endParaRPr lang="en-US" dirty="0" smtClean="0"/>
          </a:p>
          <a:p>
            <a:pPr lvl="1"/>
            <a:r>
              <a:rPr lang="en-US" dirty="0" smtClean="0"/>
              <a:t>Increase use </a:t>
            </a:r>
            <a:r>
              <a:rPr lang="en-US" dirty="0" smtClean="0"/>
              <a:t>of new sources for telephone numbers </a:t>
            </a:r>
            <a:endParaRPr lang="en-US" dirty="0" smtClean="0"/>
          </a:p>
          <a:p>
            <a:pPr lvl="2"/>
            <a:r>
              <a:rPr lang="en-US" dirty="0" smtClean="0"/>
              <a:t>Administrative registers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8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Motivation</a:t>
            </a:r>
            <a:r>
              <a:rPr lang="nb-NO" dirty="0"/>
              <a:t> </a:t>
            </a:r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130302"/>
              </p:ext>
            </p:extLst>
          </p:nvPr>
        </p:nvGraphicFramePr>
        <p:xfrm>
          <a:off x="533400" y="1752600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70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2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Non-response in itself is not a good measure of non-response errors (Curtin, Presser and Singer </a:t>
            </a:r>
            <a:r>
              <a:rPr lang="en-GB" dirty="0" smtClean="0"/>
              <a:t>2000, </a:t>
            </a:r>
            <a:r>
              <a:rPr lang="en-GB" dirty="0"/>
              <a:t>Groves and </a:t>
            </a:r>
            <a:r>
              <a:rPr lang="en-GB" dirty="0" err="1"/>
              <a:t>Dipko</a:t>
            </a:r>
            <a:r>
              <a:rPr lang="en-GB" dirty="0"/>
              <a:t> 2004). </a:t>
            </a:r>
            <a:endParaRPr lang="en-GB" dirty="0" smtClean="0"/>
          </a:p>
          <a:p>
            <a:r>
              <a:rPr lang="en-GB" dirty="0" err="1" smtClean="0"/>
              <a:t>Heerwegh</a:t>
            </a:r>
            <a:r>
              <a:rPr lang="en-GB" dirty="0"/>
              <a:t>, </a:t>
            </a:r>
            <a:r>
              <a:rPr lang="en-GB" dirty="0" err="1"/>
              <a:t>Abts</a:t>
            </a:r>
            <a:r>
              <a:rPr lang="en-GB" dirty="0"/>
              <a:t> and </a:t>
            </a:r>
            <a:r>
              <a:rPr lang="en-GB" dirty="0" err="1"/>
              <a:t>Loosveld</a:t>
            </a:r>
            <a:r>
              <a:rPr lang="en-GB" dirty="0"/>
              <a:t> (2007) show that although the non-response rate is higher than the non-contact rate, the proportion of non-response error is significantly larger due to non-contact than to refusal. </a:t>
            </a:r>
            <a:endParaRPr lang="en-GB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6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Steinsson</a:t>
            </a:r>
            <a:r>
              <a:rPr lang="en-GB" dirty="0" smtClean="0"/>
              <a:t> </a:t>
            </a:r>
            <a:r>
              <a:rPr lang="en-GB" dirty="0"/>
              <a:t>and Lagerstrøm (</a:t>
            </a:r>
            <a:r>
              <a:rPr lang="en-GB" dirty="0" smtClean="0"/>
              <a:t>2010)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Non-response in current wave under-estimates social indicators (</a:t>
            </a:r>
            <a:r>
              <a:rPr lang="en-US" dirty="0" err="1" smtClean="0"/>
              <a:t>Gini</a:t>
            </a:r>
            <a:r>
              <a:rPr lang="en-US" dirty="0" smtClean="0"/>
              <a:t>-index, at-risk-of-poverty, S80/S20) </a:t>
            </a:r>
          </a:p>
          <a:p>
            <a:r>
              <a:rPr lang="en-US" dirty="0" smtClean="0"/>
              <a:t>Drop outs in the next wave has higher social indicators then respondents in both current wave and the next wave. </a:t>
            </a:r>
          </a:p>
          <a:p>
            <a:r>
              <a:rPr lang="en-US" dirty="0" smtClean="0"/>
              <a:t>Both drop-outs and late respondent have higher variation in their income distribution </a:t>
            </a:r>
          </a:p>
          <a:p>
            <a:r>
              <a:rPr lang="en-US" dirty="0" smtClean="0"/>
              <a:t>Non-response under estimates the income distribution in both Iceland and Norway and higher non-response rates increase the difference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7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Karlsson</a:t>
            </a:r>
            <a:r>
              <a:rPr lang="en-GB" dirty="0"/>
              <a:t>, </a:t>
            </a:r>
            <a:r>
              <a:rPr lang="en-GB" dirty="0" err="1"/>
              <a:t>Jónasdóttir</a:t>
            </a:r>
            <a:r>
              <a:rPr lang="en-GB" dirty="0"/>
              <a:t> and Lagerstrøm </a:t>
            </a:r>
            <a:r>
              <a:rPr lang="en-GB" dirty="0" smtClean="0"/>
              <a:t>(2013</a:t>
            </a:r>
            <a:r>
              <a:rPr lang="en-GB" dirty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anual </a:t>
            </a:r>
            <a:r>
              <a:rPr lang="en-US" dirty="0"/>
              <a:t>tracing of telephone numbers increase the </a:t>
            </a:r>
            <a:r>
              <a:rPr lang="en-US" dirty="0" smtClean="0"/>
              <a:t>representativeness (age under 45, single households, non-natives)</a:t>
            </a:r>
          </a:p>
          <a:p>
            <a:r>
              <a:rPr lang="en-US" dirty="0" smtClean="0"/>
              <a:t>Only minor effects on a large set of indicators (Norway)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0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Times New Roman"/>
              </a:rPr>
              <a:t>Contact rate, cooperation rate and response rate after source of telephone number. 2012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2381250" y="3024187"/>
          <a:ext cx="4686299" cy="2105025"/>
        </p:xfrm>
        <a:graphic>
          <a:graphicData uri="http://schemas.openxmlformats.org/drawingml/2006/table">
            <a:tbl>
              <a:tblPr/>
              <a:tblGrid>
                <a:gridCol w="1451627"/>
                <a:gridCol w="1078224"/>
                <a:gridCol w="1078224"/>
                <a:gridCol w="1078224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                       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Contact rate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Cooperation rate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Response rate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Working numbers </a:t>
                      </a:r>
                      <a:br>
                        <a:rPr lang="en-GB" sz="10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without errors (automated)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0,874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0,724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0,632776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Working numbers </a:t>
                      </a:r>
                      <a:br>
                        <a:rPr lang="en-GB" sz="10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with errors (automated)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0,845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0,437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0,369265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Manual traced </a:t>
                      </a:r>
                      <a:br>
                        <a:rPr lang="nb-NO" sz="10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numbers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0,718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Arial"/>
                          <a:ea typeface="Times New Roman"/>
                        </a:rPr>
                        <a:t>0,651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Arial"/>
                          <a:ea typeface="Times New Roman"/>
                        </a:rPr>
                        <a:t>0,467418</a:t>
                      </a:r>
                      <a:endParaRPr lang="nb-NO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0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latin typeface="Calibri"/>
                <a:ea typeface="Times New Roman"/>
                <a:cs typeface="Times New Roman"/>
              </a:rPr>
              <a:t>Contact rate after number of calls after different types of numbers. 2012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46213"/>
            <a:ext cx="8352928" cy="49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66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</a:t>
            </a:r>
            <a:r>
              <a:rPr lang="en-US" smtClean="0"/>
              <a:t>time use</a:t>
            </a:r>
            <a:endParaRPr lang="en-US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873306"/>
              </p:ext>
            </p:extLst>
          </p:nvPr>
        </p:nvGraphicFramePr>
        <p:xfrm>
          <a:off x="611558" y="1882140"/>
          <a:ext cx="8280921" cy="3923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3890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 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  <a:latin typeface="+mn-lt"/>
                          <a:ea typeface="+mn-ea"/>
                        </a:rPr>
                        <a:t>Interview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  <a:latin typeface="+mn-lt"/>
                          <a:ea typeface="+mn-ea"/>
                        </a:rPr>
                        <a:t>Contact</a:t>
                      </a:r>
                      <a:r>
                        <a:rPr lang="en-US" sz="1600" baseline="0" noProof="0" smtClean="0">
                          <a:effectLst/>
                          <a:latin typeface="+mn-lt"/>
                          <a:ea typeface="+mn-ea"/>
                        </a:rPr>
                        <a:t> and recruiting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148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</a:rPr>
                        <a:t>Working numbers </a:t>
                      </a:r>
                      <a:br>
                        <a:rPr lang="en-US" sz="1600" noProof="0" dirty="0" smtClean="0">
                          <a:effectLst/>
                        </a:rPr>
                      </a:br>
                      <a:r>
                        <a:rPr lang="en-US" sz="1600" noProof="0" dirty="0" smtClean="0">
                          <a:effectLst/>
                        </a:rPr>
                        <a:t>without errors (automated)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</a:rPr>
                        <a:t>85.8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</a:rPr>
                        <a:t>74.4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9186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Working numbers 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with errors (automated)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</a:rPr>
                        <a:t>8.5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</a:rPr>
                        <a:t>15.8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781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</a:rPr>
                        <a:t>Manual traced </a:t>
                      </a:r>
                      <a:br>
                        <a:rPr lang="en-US" sz="1600" noProof="0" smtClean="0">
                          <a:effectLst/>
                        </a:rPr>
                      </a:br>
                      <a:r>
                        <a:rPr lang="en-US" sz="1600" noProof="0" smtClean="0">
                          <a:effectLst/>
                        </a:rPr>
                        <a:t>numbers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</a:rPr>
                        <a:t>5.8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+mn-lt"/>
                          <a:ea typeface="+mn-ea"/>
                        </a:rPr>
                        <a:t>9.8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889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  <a:latin typeface="Times New Roman"/>
                          <a:ea typeface="Times New Roman"/>
                        </a:rPr>
                        <a:t>3,124 (31.2)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Times New Roman"/>
                          <a:ea typeface="Times New Roman"/>
                        </a:rPr>
                        <a:t>6,876</a:t>
                      </a:r>
                      <a:r>
                        <a:rPr lang="en-US" sz="1600" baseline="0" noProof="0" dirty="0" smtClean="0">
                          <a:effectLst/>
                          <a:latin typeface="Times New Roman"/>
                          <a:ea typeface="Times New Roman"/>
                        </a:rPr>
                        <a:t> (68.8)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0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and recruiting hours and costs per completion (mean). 2012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531097"/>
              </p:ext>
            </p:extLst>
          </p:nvPr>
        </p:nvGraphicFramePr>
        <p:xfrm>
          <a:off x="1403648" y="1916832"/>
          <a:ext cx="5544616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154"/>
                <a:gridCol w="1386154"/>
                <a:gridCol w="1386154"/>
                <a:gridCol w="1386154"/>
              </a:tblGrid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CRHPC (min)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CRHPC (€)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Ratio (€)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Working numbers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without errors (automated)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57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31.35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Working numbers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with errors (automated)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124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68.20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0.4597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6880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Manual traced </a:t>
                      </a:r>
                      <a:br>
                        <a:rPr lang="nb-NO" sz="1200">
                          <a:effectLst/>
                        </a:rPr>
                      </a:br>
                      <a:r>
                        <a:rPr lang="nb-NO" sz="1200">
                          <a:effectLst/>
                        </a:rPr>
                        <a:t>numbers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128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70.40</a:t>
                      </a:r>
                      <a:endParaRPr lang="nb-NO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0.4453</a:t>
                      </a:r>
                      <a:endParaRPr lang="nb-NO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74318"/>
      </p:ext>
    </p:extLst>
  </p:cSld>
  <p:clrMapOvr>
    <a:masterClrMapping/>
  </p:clrMapOvr>
</p:sld>
</file>

<file path=ppt/theme/theme1.xml><?xml version="1.0" encoding="utf-8"?>
<a:theme xmlns:a="http://schemas.openxmlformats.org/drawingml/2006/main" name="SSB-engelsk">
  <a:themeElements>
    <a:clrScheme name="Standard utforming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SSB-engelsk</Template>
  <TotalTime>498</TotalTime>
  <Pages>1</Pages>
  <Words>386</Words>
  <Application>Microsoft Office PowerPoint</Application>
  <PresentationFormat>Transparent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SSB-engelsk</vt:lpstr>
      <vt:lpstr>On cost efficiency - Tracking and tracing in the Norwegian EU-SILC </vt:lpstr>
      <vt:lpstr>Motivation 1</vt:lpstr>
      <vt:lpstr>Motivation 2</vt:lpstr>
      <vt:lpstr>Steinsson and Lagerstrøm (2010)</vt:lpstr>
      <vt:lpstr>Karlsson, Jónasdóttir and Lagerstrøm (2013)</vt:lpstr>
      <vt:lpstr>Contact rate, cooperation rate and response rate after source of telephone number. 2012</vt:lpstr>
      <vt:lpstr>Contact rate after number of calls after different types of numbers. 2012</vt:lpstr>
      <vt:lpstr>Distribution of time use</vt:lpstr>
      <vt:lpstr>Contact and recruiting hours and costs per completion (mean). 2012</vt:lpstr>
      <vt:lpstr>New strategy to improve effect of tracing and reduce cost due to no contact</vt:lpstr>
    </vt:vector>
  </TitlesOfParts>
  <Company>Statistisk sentralbyrå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cost efficiency - Tracking and tracing in the Norwegian EU-SILC</dc:title>
  <dc:creator>Lagerstrøm, Bengt Oscar</dc:creator>
  <cp:lastModifiedBy>Lagerstrøm, Bengt Oscar</cp:lastModifiedBy>
  <cp:revision>14</cp:revision>
  <cp:lastPrinted>1999-08-31T12:20:00Z</cp:lastPrinted>
  <dcterms:created xsi:type="dcterms:W3CDTF">2014-06-02T22:38:41Z</dcterms:created>
  <dcterms:modified xsi:type="dcterms:W3CDTF">2014-06-03T07:04:52Z</dcterms:modified>
</cp:coreProperties>
</file>