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  <p:sldMasterId id="2147483780" r:id="rId4"/>
  </p:sldMasterIdLst>
  <p:notesMasterIdLst>
    <p:notesMasterId r:id="rId30"/>
  </p:notes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8" r:id="rId15"/>
    <p:sldId id="259" r:id="rId16"/>
    <p:sldId id="260" r:id="rId17"/>
    <p:sldId id="261" r:id="rId18"/>
    <p:sldId id="262" r:id="rId19"/>
    <p:sldId id="263" r:id="rId20"/>
    <p:sldId id="275" r:id="rId21"/>
    <p:sldId id="274" r:id="rId22"/>
    <p:sldId id="264" r:id="rId23"/>
    <p:sldId id="273" r:id="rId24"/>
    <p:sldId id="276" r:id="rId25"/>
    <p:sldId id="281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Klik om de opmaakprofielen van de modeltekst te bewerken</a:t>
            </a:r>
          </a:p>
          <a:p>
            <a:pPr lvl="1"/>
            <a:r>
              <a:rPr lang="fr-FR" altLang="en-US" smtClean="0"/>
              <a:t>Tweede niveau</a:t>
            </a:r>
          </a:p>
          <a:p>
            <a:pPr lvl="2"/>
            <a:r>
              <a:rPr lang="fr-FR" altLang="en-US" smtClean="0"/>
              <a:t>Derde niveau</a:t>
            </a:r>
          </a:p>
          <a:p>
            <a:pPr lvl="3"/>
            <a:r>
              <a:rPr lang="fr-FR" altLang="en-US" smtClean="0"/>
              <a:t>Vierde niveau</a:t>
            </a:r>
          </a:p>
          <a:p>
            <a:pPr lvl="4"/>
            <a:r>
              <a:rPr lang="fr-FR" altLang="en-US" smtClean="0"/>
              <a:t>Vijfde niveau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A7CD21-69BA-46CE-A117-12E8E53BD94C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1732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7E0AB-0AF1-4285-AECC-53A866C62556}" type="slidenum">
              <a:rPr lang="fr-FR" altLang="en-US"/>
              <a:pPr/>
              <a:t>2</a:t>
            </a:fld>
            <a:endParaRPr lang="fr-FR" alt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7C54BAE1-0F02-4890-8808-DA53EC149CD7}" type="slidenum">
              <a:rPr lang="nl-NL" altLang="en-US" sz="1200" b="0">
                <a:solidFill>
                  <a:prstClr val="black"/>
                </a:solidFill>
              </a:rPr>
              <a:pPr/>
              <a:t>17</a:t>
            </a:fld>
            <a:endParaRPr lang="nl-NL" altLang="en-US" sz="1200" b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BE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F54D02DC-4F5A-4590-906C-D43CDBB0747D}" type="slidenum">
              <a:rPr lang="nl-NL" altLang="en-US" sz="1200" b="0">
                <a:solidFill>
                  <a:prstClr val="black"/>
                </a:solidFill>
              </a:rPr>
              <a:pPr/>
              <a:t>21</a:t>
            </a:fld>
            <a:endParaRPr lang="nl-NL" altLang="en-US" sz="1200" b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B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587A7-F8A8-4CBE-A52B-8D75BC5D12BF}" type="slidenum">
              <a:rPr lang="nl-NL" altLang="en-US">
                <a:solidFill>
                  <a:prstClr val="black"/>
                </a:solidFill>
              </a:rPr>
              <a:pPr/>
              <a:t>3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3B1F3-837D-480D-A85A-93F464E38EB9}" type="slidenum">
              <a:rPr lang="nl-NL" altLang="en-US">
                <a:solidFill>
                  <a:prstClr val="black"/>
                </a:solidFill>
              </a:rPr>
              <a:pPr/>
              <a:t>4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2BDE5-4A0A-49F1-8405-799493A0B8E9}" type="slidenum">
              <a:rPr lang="nl-NL" altLang="en-US">
                <a:solidFill>
                  <a:prstClr val="black"/>
                </a:solidFill>
              </a:rPr>
              <a:pPr/>
              <a:t>5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0C51C-18EF-465D-B029-679F96ED02CC}" type="slidenum">
              <a:rPr lang="nl-NL" altLang="en-US">
                <a:solidFill>
                  <a:prstClr val="black"/>
                </a:solidFill>
              </a:rPr>
              <a:pPr/>
              <a:t>6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5FA6F-1B49-41E0-A819-B2F1D4043A4E}" type="slidenum">
              <a:rPr lang="nl-NL" altLang="en-US">
                <a:solidFill>
                  <a:prstClr val="black"/>
                </a:solidFill>
              </a:rPr>
              <a:pPr/>
              <a:t>7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5A35C-3AC6-4FF9-B22F-A07E6A6C6C7C}" type="slidenum">
              <a:rPr lang="nl-NL" altLang="en-US">
                <a:solidFill>
                  <a:prstClr val="black"/>
                </a:solidFill>
              </a:rPr>
              <a:pPr/>
              <a:t>8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6AA28-9BD7-4D04-BDF6-7FE67D3542D9}" type="slidenum">
              <a:rPr lang="nl-NL" altLang="en-US">
                <a:solidFill>
                  <a:prstClr val="black"/>
                </a:solidFill>
              </a:rPr>
              <a:pPr/>
              <a:t>9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FD377-10F7-41C1-AE7A-DCE460CCF603}" type="slidenum">
              <a:rPr lang="nl-NL" altLang="en-US">
                <a:solidFill>
                  <a:prstClr val="black"/>
                </a:solidFill>
              </a:rPr>
              <a:pPr/>
              <a:t>10</a:t>
            </a:fld>
            <a:endParaRPr lang="nl-NL" altLang="en-US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fr-FR" altLang="en-US" noProof="0" smtClean="0"/>
              <a:t>Klik om het opmaakprofiel te bewerken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fr-FR" altLang="en-US" noProof="0" smtClean="0"/>
              <a:t>Klik om het opmaakprofiel van de modelondertitel te bewerken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84F4A3-1D0C-48E9-84C8-09DB02C7410A}" type="slidenum">
              <a:rPr lang="fr-FR" altLang="en-US"/>
              <a:pPr/>
              <a:t>‹nr.›</a:t>
            </a:fld>
            <a:endParaRPr lang="fr-FR" altLang="en-US"/>
          </a:p>
        </p:txBody>
      </p:sp>
      <p:grpSp>
        <p:nvGrpSpPr>
          <p:cNvPr id="14132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4132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2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3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35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BE5B7-A7C4-47FC-9C15-6E1E20998723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7131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4344F-845E-41A8-A2C7-77A02C851151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038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5786A-225F-425C-98FC-514B81A37CBC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9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7D2FA-3E33-4071-9037-EBB5B6930426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26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44D0F-E278-40E4-AA1C-3BCE962F2D5B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853BF-0571-4C90-9C72-267B7845C848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1E9DF-F0CE-4A09-8A4E-BD1EAC0CD9F2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79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10573-4BFF-4D72-85F9-6C4CB9CFE82F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81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F0A1F-3D69-444D-8A12-F927A0EFD9EA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49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EE4CA-4358-4338-B52A-096D6FBAAB1E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4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AD6F5-37C1-433A-AA83-BF6A5ED49149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19278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83A85-B93F-4545-BAD0-91D9966F53CA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00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399CB-3B72-41E0-AFE3-C1180A02B340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9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D32F3-0C95-4716-ADA6-2777DF9130D0}" type="slidenum">
              <a:rPr lang="nl-NL" altLang="en-US">
                <a:solidFill>
                  <a:srgbClr val="000000"/>
                </a:solidFill>
              </a:rPr>
              <a:pPr/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96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FA560-066A-4EC1-B4EE-B7A45C1376CB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40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0B76-678D-4626-9FFE-1470869C790C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25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08366-7E59-4F6B-8A69-6B6268AA8BAC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979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7B5C-4485-4074-B4D1-196E29CF92B5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60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466C-6704-4338-900B-DC2956325FFF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3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AC5F5-E8B6-4EE2-8698-FEB28B438929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72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722EF-90B9-4E53-9053-AA1AC5750C6D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A9135-F881-42A7-AB09-62B00E2F1B1F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212094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42FC3-0D5E-4EFD-8809-9C567C62185A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82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4AA4A-4648-4F70-899C-7A91732B0BE0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8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0C12F-21FD-433A-9CBA-F7454C53E45E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156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B972-53A8-4740-8353-C10D674EA899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99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8673C-1BEF-4E8B-B500-763895D6BA9F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51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D757-F09B-43E8-96DE-5E517669A233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762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4EE8C-DAA0-44BF-8087-36A3C9EDDED8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843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E4027-4B00-4554-9A1E-4B0F12C1CB06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11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4B01E-2C1E-4CA0-B34B-13F4D3CCC323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431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6CD9-EC60-4359-811A-C8EEA26C4FE2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3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B4703-B65A-4903-A406-211D4707EA73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764241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5BF32-4BF6-4D62-AE6F-DFFF8B4F0C4D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54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1C7B-7B12-4DBD-84E9-D6519123C441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597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7A72E-CE75-459E-9C97-0C0C79E59181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917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017D-5BF4-4656-AC9F-8770A93BC2B5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17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A40D-A3E6-4AB7-960D-BAA4F8E73323}" type="slidenum">
              <a:rPr lang="nl-NL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1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5B252-11E2-4AB3-B6C7-B475FD3D9B41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9325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D7DD7-4858-48CD-9718-21EF07D9A01D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1907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795D7-449B-4EC1-BF47-2B91AF7350D5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1385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421F1-DA5E-49D2-B8B2-36EC47399E2D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7025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77DD9-2067-4E1B-8088-B72F71555FA9}" type="slidenum">
              <a:rPr lang="fr-FR" altLang="en-US"/>
              <a:pPr/>
              <a:t>‹nr.›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8083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Klik om het opmaakprofiel te bewerken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Klik om de opmaakprofielen van de modeltekst te bewerken</a:t>
            </a:r>
          </a:p>
          <a:p>
            <a:pPr lvl="1"/>
            <a:r>
              <a:rPr lang="fr-FR" altLang="en-US" smtClean="0"/>
              <a:t>Tweede niveau</a:t>
            </a:r>
          </a:p>
          <a:p>
            <a:pPr lvl="2"/>
            <a:r>
              <a:rPr lang="fr-FR" altLang="en-US" smtClean="0"/>
              <a:t>Derde niveau</a:t>
            </a:r>
          </a:p>
          <a:p>
            <a:pPr lvl="3"/>
            <a:r>
              <a:rPr lang="fr-FR" altLang="en-US" smtClean="0"/>
              <a:t>Vierde niveau</a:t>
            </a:r>
          </a:p>
          <a:p>
            <a:pPr lvl="4"/>
            <a:r>
              <a:rPr lang="fr-FR" altLang="en-US" smtClean="0"/>
              <a:t>Vijfde niveau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 altLang="en-US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fr-FR" alt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DE99CB6-0810-441D-80E9-892780ED7D89}" type="slidenum">
              <a:rPr lang="fr-FR" altLang="en-US"/>
              <a:pPr/>
              <a:t>‹nr.›</a:t>
            </a:fld>
            <a:endParaRPr lang="fr-FR" altLang="en-US"/>
          </a:p>
        </p:txBody>
      </p:sp>
      <p:grpSp>
        <p:nvGrpSpPr>
          <p:cNvPr id="14029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029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b="0"/>
            </a:lvl1pPr>
          </a:lstStyle>
          <a:p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/>
            </a:lvl1pPr>
          </a:lstStyle>
          <a:p>
            <a:pPr algn="ctr"/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/>
            </a:lvl1pPr>
          </a:lstStyle>
          <a:p>
            <a:fld id="{DBF95583-35DE-41C1-AB38-26130F871980}" type="slidenum">
              <a:rPr lang="nl-NL" altLang="en-US" sz="1400">
                <a:solidFill>
                  <a:srgbClr val="000000"/>
                </a:solidFill>
                <a:latin typeface="Times New Roman" pitchFamily="18" charset="0"/>
              </a:rPr>
              <a:pPr/>
              <a:t>‹nr.›</a:t>
            </a:fld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7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b="0" smtClean="0"/>
            </a:lvl1pPr>
          </a:lstStyle>
          <a:p>
            <a:pPr>
              <a:defRPr/>
            </a:pPr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 smtClean="0"/>
            </a:lvl1pPr>
          </a:lstStyle>
          <a:p>
            <a:pPr algn="ctr">
              <a:defRPr/>
            </a:pPr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/>
            </a:lvl1pPr>
          </a:lstStyle>
          <a:p>
            <a:pPr>
              <a:defRPr/>
            </a:pPr>
            <a:fld id="{05951B5F-A7D6-43A1-8FDE-4A5CD3A19286}" type="slidenum">
              <a:rPr lang="nl-NL" altLang="en-US" sz="1400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‹nr.›</a:t>
            </a:fld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2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b="0" smtClean="0"/>
            </a:lvl1pPr>
          </a:lstStyle>
          <a:p>
            <a:pPr>
              <a:defRPr/>
            </a:pPr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 smtClean="0"/>
            </a:lvl1pPr>
          </a:lstStyle>
          <a:p>
            <a:pPr algn="ctr">
              <a:defRPr/>
            </a:pPr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/>
            </a:lvl1pPr>
          </a:lstStyle>
          <a:p>
            <a:pPr>
              <a:defRPr/>
            </a:pPr>
            <a:fld id="{DCC1C43E-851B-4CF0-B602-00B0A45871E9}" type="slidenum">
              <a:rPr lang="nl-NL" altLang="en-US" sz="1400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‹nr.›</a:t>
            </a:fld>
            <a:endParaRPr lang="nl-NL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6854825" cy="2133600"/>
          </a:xfrm>
        </p:spPr>
        <p:txBody>
          <a:bodyPr/>
          <a:lstStyle/>
          <a:p>
            <a:r>
              <a:rPr lang="en-US" altLang="en-US" sz="3600" dirty="0" smtClean="0"/>
              <a:t>New models of governance and coordination in complex statistical systems</a:t>
            </a:r>
            <a:endParaRPr lang="en-US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997200"/>
            <a:ext cx="6248400" cy="200183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nl-BE" altLang="en-US" sz="3600" dirty="0"/>
          </a:p>
          <a:p>
            <a:pPr>
              <a:spcBef>
                <a:spcPct val="0"/>
              </a:spcBef>
            </a:pPr>
            <a:r>
              <a:rPr lang="nl-BE" altLang="en-US" dirty="0" smtClean="0"/>
              <a:t>Stephan Moens</a:t>
            </a:r>
            <a:endParaRPr lang="nl-BE" altLang="en-US" dirty="0"/>
          </a:p>
          <a:p>
            <a:pPr>
              <a:spcBef>
                <a:spcPct val="0"/>
              </a:spcBef>
            </a:pPr>
            <a:endParaRPr lang="fr-FR" alt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37288"/>
            <a:ext cx="35337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Planning Bureau</a:t>
            </a:r>
            <a:endParaRPr lang="en-GB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43800" y="2420938"/>
            <a:ext cx="1276350" cy="158432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EUROSTAT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Accounts Institute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03575" y="4508500"/>
            <a:ext cx="1752600" cy="936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BISA / IBSA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(Brussels)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Bank of Belgium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203575" y="2636838"/>
            <a:ext cx="1752600" cy="863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SVR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(Flanders)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203575" y="3500438"/>
            <a:ext cx="1752600" cy="1008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IWEPS 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(Wallonia)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11188" y="2636838"/>
            <a:ext cx="2133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Enterprises and professional federations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9" name="Rectangle 11" descr="Brede diagonaal omhoog"/>
          <p:cNvSpPr>
            <a:spLocks noChangeArrowheads="1"/>
          </p:cNvSpPr>
          <p:nvPr/>
        </p:nvSpPr>
        <p:spPr bwMode="auto">
          <a:xfrm>
            <a:off x="611188" y="3500438"/>
            <a:ext cx="2133600" cy="865187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official suppliers/producers of data and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547813" y="4797425"/>
            <a:ext cx="1195387" cy="6794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Private producers of statistics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11188" y="981075"/>
            <a:ext cx="1728787" cy="444500"/>
          </a:xfrm>
          <a:prstGeom prst="rect">
            <a:avLst/>
          </a:prstGeom>
          <a:solidFill>
            <a:schemeClr val="accent1">
              <a:alpha val="8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Households and enterprises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5724525" y="836613"/>
            <a:ext cx="1457325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Statistical Supervisory Board (Privacy)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2627313" y="836613"/>
            <a:ext cx="1600200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Higher Council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524750" y="836613"/>
            <a:ext cx="1295400" cy="10795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Federal, Regional and Community Governments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524750" y="4292600"/>
            <a:ext cx="1295400" cy="10668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national and international gebruikers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2627313" y="476250"/>
            <a:ext cx="4572000" cy="2286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Supervisory bodies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524750" y="476250"/>
            <a:ext cx="1295400" cy="2286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Users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50825" y="981075"/>
            <a:ext cx="228600" cy="3384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Data suppliers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2550" name="AutoShape 22"/>
          <p:cNvCxnSpPr>
            <a:cxnSpLocks noChangeShapeType="1"/>
            <a:endCxn id="22532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1" name="AutoShape 23"/>
          <p:cNvCxnSpPr>
            <a:cxnSpLocks noChangeShapeType="1"/>
            <a:stCxn id="22535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2" name="AutoShape 24"/>
          <p:cNvCxnSpPr>
            <a:cxnSpLocks noChangeShapeType="1"/>
          </p:cNvCxnSpPr>
          <p:nvPr/>
        </p:nvCxnSpPr>
        <p:spPr bwMode="auto">
          <a:xfrm rot="162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948488" y="3068638"/>
            <a:ext cx="5969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2554" name="AutoShape 26"/>
          <p:cNvCxnSpPr>
            <a:cxnSpLocks noChangeShapeType="1"/>
            <a:endCxn id="22531" idx="0"/>
          </p:cNvCxnSpPr>
          <p:nvPr/>
        </p:nvCxnSpPr>
        <p:spPr bwMode="auto">
          <a:xfrm>
            <a:off x="7237413" y="2133600"/>
            <a:ext cx="944562" cy="2873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419475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443663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2558" name="AutoShape 30"/>
          <p:cNvCxnSpPr>
            <a:cxnSpLocks noChangeShapeType="1"/>
            <a:stCxn id="22541" idx="2"/>
            <a:endCxn id="22534" idx="1"/>
          </p:cNvCxnSpPr>
          <p:nvPr/>
        </p:nvCxnSpPr>
        <p:spPr bwMode="auto">
          <a:xfrm rot="16200000" flipH="1">
            <a:off x="1241425" y="1660525"/>
            <a:ext cx="685800" cy="21590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9" name="AutoShape 31"/>
          <p:cNvCxnSpPr>
            <a:cxnSpLocks noChangeShapeType="1"/>
            <a:stCxn id="22538" idx="3"/>
          </p:cNvCxnSpPr>
          <p:nvPr/>
        </p:nvCxnSpPr>
        <p:spPr bwMode="auto">
          <a:xfrm flipV="1">
            <a:off x="2744788" y="2349500"/>
            <a:ext cx="333375" cy="6302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0" name="AutoShape 32"/>
          <p:cNvCxnSpPr>
            <a:cxnSpLocks noChangeShapeType="1"/>
            <a:stCxn id="22539" idx="3"/>
          </p:cNvCxnSpPr>
          <p:nvPr/>
        </p:nvCxnSpPr>
        <p:spPr bwMode="auto">
          <a:xfrm flipV="1">
            <a:off x="2744788" y="2924175"/>
            <a:ext cx="331787" cy="100965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1" name="AutoShape 33"/>
          <p:cNvCxnSpPr>
            <a:cxnSpLocks noChangeShapeType="1"/>
            <a:stCxn id="22540" idx="3"/>
          </p:cNvCxnSpPr>
          <p:nvPr/>
        </p:nvCxnSpPr>
        <p:spPr bwMode="auto">
          <a:xfrm flipV="1">
            <a:off x="2743200" y="3141663"/>
            <a:ext cx="333375" cy="199548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2" name="AutoShape 34"/>
          <p:cNvCxnSpPr>
            <a:cxnSpLocks noChangeShapeType="1"/>
            <a:stCxn id="22532" idx="3"/>
            <a:endCxn id="22531" idx="1"/>
          </p:cNvCxnSpPr>
          <p:nvPr/>
        </p:nvCxnSpPr>
        <p:spPr bwMode="auto">
          <a:xfrm flipV="1">
            <a:off x="6946900" y="3213100"/>
            <a:ext cx="596900" cy="1101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3" name="AutoShape 35"/>
          <p:cNvCxnSpPr>
            <a:cxnSpLocks noChangeShapeType="1"/>
          </p:cNvCxnSpPr>
          <p:nvPr/>
        </p:nvCxnSpPr>
        <p:spPr bwMode="auto">
          <a:xfrm flipV="1">
            <a:off x="7164388" y="1412875"/>
            <a:ext cx="3810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284663" y="836613"/>
            <a:ext cx="1371600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Coordination Committee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4932363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official producers of European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67" name="Freeform 39"/>
          <p:cNvSpPr>
            <a:spLocks/>
          </p:cNvSpPr>
          <p:nvPr/>
        </p:nvSpPr>
        <p:spPr bwMode="auto">
          <a:xfrm>
            <a:off x="7164388" y="2205038"/>
            <a:ext cx="360362" cy="2376487"/>
          </a:xfrm>
          <a:custGeom>
            <a:avLst/>
            <a:gdLst>
              <a:gd name="T0" fmla="*/ 0 w 227"/>
              <a:gd name="T1" fmla="*/ 0 h 1587"/>
              <a:gd name="T2" fmla="*/ 157 w 227"/>
              <a:gd name="T3" fmla="*/ 0 h 1587"/>
              <a:gd name="T4" fmla="*/ 151 w 227"/>
              <a:gd name="T5" fmla="*/ 1587 h 1587"/>
              <a:gd name="T6" fmla="*/ 227 w 227"/>
              <a:gd name="T7" fmla="*/ 1587 h 1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1587">
                <a:moveTo>
                  <a:pt x="0" y="0"/>
                </a:moveTo>
                <a:lnTo>
                  <a:pt x="157" y="0"/>
                </a:lnTo>
                <a:lnTo>
                  <a:pt x="151" y="1587"/>
                </a:lnTo>
                <a:lnTo>
                  <a:pt x="227" y="1587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2568" name="AutoShape 40"/>
          <p:cNvCxnSpPr>
            <a:cxnSpLocks noChangeShapeType="1"/>
            <a:stCxn id="22566" idx="3"/>
            <a:endCxn id="22545" idx="1"/>
          </p:cNvCxnSpPr>
          <p:nvPr/>
        </p:nvCxnSpPr>
        <p:spPr bwMode="auto">
          <a:xfrm>
            <a:off x="6946900" y="3141663"/>
            <a:ext cx="577850" cy="16843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69" name="AutoShape 41"/>
          <p:cNvCxnSpPr>
            <a:cxnSpLocks noChangeShapeType="1"/>
          </p:cNvCxnSpPr>
          <p:nvPr/>
        </p:nvCxnSpPr>
        <p:spPr bwMode="auto">
          <a:xfrm>
            <a:off x="6948488" y="4221163"/>
            <a:ext cx="577850" cy="511175"/>
          </a:xfrm>
          <a:prstGeom prst="bentConnector3">
            <a:avLst>
              <a:gd name="adj1" fmla="val 29944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570" name="Picture 42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8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latest</a:t>
            </a:r>
            <a:r>
              <a:rPr lang="fr-BE" dirty="0" smtClean="0"/>
              <a:t> </a:t>
            </a:r>
            <a:r>
              <a:rPr lang="fr-BE" dirty="0" err="1" smtClean="0"/>
              <a:t>Reform</a:t>
            </a:r>
            <a:r>
              <a:rPr lang="fr-BE" dirty="0" smtClean="0"/>
              <a:t> of the State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GB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Interfederalisation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National Statistical Institute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“Incorporation of the Regions in the National Accounts Institute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Cooperation Agreement between the Federal State and the Regions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49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Coordination and quality in complex statistical systems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Opportunities</a:t>
            </a:r>
            <a:r>
              <a:rPr lang="fr-BE" dirty="0" smtClean="0"/>
              <a:t>:</a:t>
            </a:r>
          </a:p>
          <a:p>
            <a:pPr lvl="1"/>
            <a:r>
              <a:rPr lang="fr-BE" dirty="0" err="1" smtClean="0"/>
              <a:t>Specialisation</a:t>
            </a:r>
            <a:r>
              <a:rPr lang="fr-BE" dirty="0" smtClean="0"/>
              <a:t> → high-</a:t>
            </a:r>
            <a:r>
              <a:rPr lang="fr-BE" dirty="0" err="1" smtClean="0"/>
              <a:t>quality</a:t>
            </a:r>
            <a:r>
              <a:rPr lang="fr-BE" dirty="0" smtClean="0"/>
              <a:t> staff, good </a:t>
            </a:r>
            <a:r>
              <a:rPr lang="fr-BE" dirty="0" err="1" smtClean="0"/>
              <a:t>knowledge</a:t>
            </a:r>
            <a:r>
              <a:rPr lang="fr-BE" dirty="0" smtClean="0"/>
              <a:t> of the </a:t>
            </a:r>
            <a:r>
              <a:rPr lang="fr-BE" dirty="0" err="1" smtClean="0"/>
              <a:t>field</a:t>
            </a:r>
            <a:endParaRPr lang="fr-BE" dirty="0" smtClean="0"/>
          </a:p>
          <a:p>
            <a:pPr lvl="1"/>
            <a:r>
              <a:rPr lang="fr-BE" dirty="0" err="1" smtClean="0"/>
              <a:t>Proximity</a:t>
            </a:r>
            <a:r>
              <a:rPr lang="fr-BE" dirty="0" smtClean="0"/>
              <a:t> → data collection </a:t>
            </a:r>
            <a:r>
              <a:rPr lang="fr-BE" dirty="0" err="1" smtClean="0"/>
              <a:t>quality</a:t>
            </a:r>
            <a:r>
              <a:rPr lang="fr-BE" dirty="0" smtClean="0"/>
              <a:t>, high relevance</a:t>
            </a:r>
          </a:p>
          <a:p>
            <a:pPr lvl="1"/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65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and quality in complex statistical systems (2)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Risks</a:t>
            </a:r>
            <a:r>
              <a:rPr lang="fr-BE" dirty="0" smtClean="0"/>
              <a:t>:</a:t>
            </a:r>
          </a:p>
          <a:p>
            <a:pPr lvl="1"/>
            <a:r>
              <a:rPr lang="en-GB" dirty="0">
                <a:solidFill>
                  <a:schemeClr val="tx1"/>
                </a:solidFill>
                <a:latin typeface="+mn-lt"/>
              </a:rPr>
              <a:t>Regional decentralisation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→ heavier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political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interference</a:t>
            </a:r>
          </a:p>
          <a:p>
            <a:pPr lvl="1"/>
            <a:r>
              <a:rPr lang="en-GB" dirty="0" smtClean="0"/>
              <a:t>Functional decentralisation 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→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diverging quality standards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81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and quality in complex statistical systems (3)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Remedies</a:t>
            </a:r>
            <a:r>
              <a:rPr lang="fr-BE" dirty="0" smtClean="0"/>
              <a:t>:</a:t>
            </a:r>
          </a:p>
          <a:p>
            <a:pPr lvl="1"/>
            <a:r>
              <a:rPr lang="fr-BE" dirty="0" err="1" smtClean="0"/>
              <a:t>Cooperation</a:t>
            </a:r>
            <a:endParaRPr lang="fr-BE" dirty="0" smtClean="0"/>
          </a:p>
          <a:p>
            <a:pPr lvl="1"/>
            <a:r>
              <a:rPr lang="fr-BE" dirty="0" smtClean="0"/>
              <a:t>Coordination</a:t>
            </a:r>
          </a:p>
          <a:p>
            <a:pPr lvl="1"/>
            <a:r>
              <a:rPr lang="fr-BE" dirty="0" err="1" smtClean="0"/>
              <a:t>Quality</a:t>
            </a:r>
            <a:r>
              <a:rPr lang="fr-BE" dirty="0" smtClean="0"/>
              <a:t> assurance</a:t>
            </a:r>
          </a:p>
          <a:p>
            <a:pPr lvl="1"/>
            <a:endParaRPr lang="fr-BE" dirty="0"/>
          </a:p>
          <a:p>
            <a:r>
              <a:rPr lang="fr-BE" dirty="0" err="1" smtClean="0"/>
              <a:t>Hierarchy</a:t>
            </a:r>
            <a:r>
              <a:rPr lang="fr-BE" dirty="0" smtClean="0"/>
              <a:t> or network?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483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Governance models </a:t>
            </a:r>
            <a:r>
              <a:rPr lang="en-GB" dirty="0" smtClean="0"/>
              <a:t>for </a:t>
            </a:r>
            <a:r>
              <a:rPr lang="en-GB" dirty="0"/>
              <a:t>the </a:t>
            </a:r>
            <a:r>
              <a:rPr lang="en-GB" dirty="0" smtClean="0"/>
              <a:t>Belgian system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Minimalist</a:t>
            </a:r>
            <a:r>
              <a:rPr lang="fr-BE" dirty="0" smtClean="0"/>
              <a:t> model: a copy of the NAI</a:t>
            </a:r>
          </a:p>
          <a:p>
            <a:r>
              <a:rPr lang="fr-BE" dirty="0" err="1" smtClean="0"/>
              <a:t>Maximalist</a:t>
            </a:r>
            <a:r>
              <a:rPr lang="fr-BE" dirty="0" smtClean="0"/>
              <a:t> model: a new </a:t>
            </a:r>
            <a:r>
              <a:rPr lang="fr-BE" dirty="0" err="1" smtClean="0"/>
              <a:t>cooperation</a:t>
            </a:r>
            <a:r>
              <a:rPr lang="fr-BE" dirty="0" smtClean="0"/>
              <a:t> structure</a:t>
            </a:r>
          </a:p>
          <a:p>
            <a:r>
              <a:rPr lang="fr-BE" dirty="0" err="1" smtClean="0"/>
              <a:t>Intermediate</a:t>
            </a:r>
            <a:r>
              <a:rPr lang="fr-BE" dirty="0" smtClean="0"/>
              <a:t> </a:t>
            </a:r>
            <a:r>
              <a:rPr lang="fr-BE" dirty="0" err="1" smtClean="0"/>
              <a:t>models</a:t>
            </a:r>
            <a:r>
              <a:rPr lang="fr-BE" dirty="0" smtClean="0"/>
              <a:t>: a </a:t>
            </a:r>
            <a:r>
              <a:rPr lang="fr-BE" dirty="0" err="1" smtClean="0"/>
              <a:t>Belgian</a:t>
            </a:r>
            <a:r>
              <a:rPr lang="fr-BE" dirty="0" smtClean="0"/>
              <a:t> compromise?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46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Governance</a:t>
            </a:r>
            <a:r>
              <a:rPr lang="fr-BE" dirty="0" smtClean="0"/>
              <a:t> </a:t>
            </a:r>
            <a:r>
              <a:rPr lang="fr-BE" dirty="0" err="1" smtClean="0"/>
              <a:t>models</a:t>
            </a:r>
            <a:r>
              <a:rPr lang="fr-BE" dirty="0" smtClean="0"/>
              <a:t>:</a:t>
            </a:r>
            <a:br>
              <a:rPr lang="fr-BE" dirty="0" smtClean="0"/>
            </a:br>
            <a:r>
              <a:rPr lang="fr-BE" dirty="0" smtClean="0"/>
              <a:t>the </a:t>
            </a:r>
            <a:r>
              <a:rPr lang="fr-BE" dirty="0" err="1" smtClean="0"/>
              <a:t>minimalist</a:t>
            </a:r>
            <a:r>
              <a:rPr lang="fr-BE" dirty="0" smtClean="0"/>
              <a:t> model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NAI </a:t>
            </a:r>
            <a:r>
              <a:rPr lang="fr-BE" dirty="0" err="1" smtClean="0"/>
              <a:t>stays</a:t>
            </a:r>
            <a:r>
              <a:rPr lang="fr-BE" dirty="0" smtClean="0"/>
              <a:t> in place</a:t>
            </a:r>
          </a:p>
          <a:p>
            <a:r>
              <a:rPr lang="fr-BE" dirty="0" err="1" smtClean="0"/>
              <a:t>Statistical</a:t>
            </a:r>
            <a:r>
              <a:rPr lang="fr-BE" dirty="0" smtClean="0"/>
              <a:t> Coordination </a:t>
            </a:r>
            <a:r>
              <a:rPr lang="fr-BE" dirty="0" err="1" smtClean="0"/>
              <a:t>Committee</a:t>
            </a:r>
            <a:r>
              <a:rPr lang="fr-BE" dirty="0" smtClean="0"/>
              <a:t> as a copy of the NAI</a:t>
            </a:r>
          </a:p>
          <a:p>
            <a:pPr lvl="1"/>
            <a:r>
              <a:rPr lang="fr-BE" dirty="0" err="1" smtClean="0"/>
              <a:t>Empty</a:t>
            </a:r>
            <a:r>
              <a:rPr lang="fr-BE" dirty="0" smtClean="0"/>
              <a:t> box</a:t>
            </a:r>
          </a:p>
          <a:p>
            <a:pPr lvl="1"/>
            <a:r>
              <a:rPr lang="fr-BE" dirty="0" err="1" smtClean="0"/>
              <a:t>Board</a:t>
            </a:r>
            <a:r>
              <a:rPr lang="fr-BE" dirty="0" smtClean="0"/>
              <a:t> </a:t>
            </a:r>
            <a:r>
              <a:rPr lang="fr-BE" dirty="0" err="1" smtClean="0"/>
              <a:t>takes</a:t>
            </a:r>
            <a:r>
              <a:rPr lang="fr-BE" dirty="0" smtClean="0"/>
              <a:t> </a:t>
            </a:r>
            <a:r>
              <a:rPr lang="fr-BE" dirty="0" err="1" smtClean="0"/>
              <a:t>decisions</a:t>
            </a:r>
            <a:endParaRPr lang="fr-BE" dirty="0" smtClean="0"/>
          </a:p>
          <a:p>
            <a:pPr lvl="1"/>
            <a:r>
              <a:rPr lang="fr-BE" dirty="0" err="1" smtClean="0"/>
              <a:t>Rotating</a:t>
            </a:r>
            <a:r>
              <a:rPr lang="fr-BE" dirty="0" smtClean="0"/>
              <a:t> </a:t>
            </a:r>
            <a:r>
              <a:rPr lang="fr-BE" dirty="0" err="1" smtClean="0"/>
              <a:t>chairperson</a:t>
            </a:r>
            <a:endParaRPr lang="fr-BE" dirty="0" smtClean="0"/>
          </a:p>
          <a:p>
            <a:pPr lvl="1"/>
            <a:r>
              <a:rPr lang="fr-BE" dirty="0" err="1" smtClean="0"/>
              <a:t>Scientific</a:t>
            </a:r>
            <a:r>
              <a:rPr lang="fr-BE" dirty="0" smtClean="0"/>
              <a:t> </a:t>
            </a:r>
            <a:r>
              <a:rPr lang="fr-BE" dirty="0" err="1" smtClean="0"/>
              <a:t>Committees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875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Federal Planning Bureau</a:t>
            </a:r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7543800" y="2420938"/>
            <a:ext cx="1276350" cy="158432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EUROSTAT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National Accounts Institute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195638" y="4148138"/>
            <a:ext cx="1752600" cy="6572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BISA / IBSA</a:t>
            </a:r>
          </a:p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(Brussels)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 sz="1800">
                <a:solidFill>
                  <a:srgbClr val="00CC99"/>
                </a:solidFill>
              </a:rPr>
              <a:t>Statistical Coordination Committee</a:t>
            </a:r>
            <a:r>
              <a:rPr lang="en-GB" altLang="en-US" sz="1800" b="0">
                <a:solidFill>
                  <a:srgbClr val="00CC99"/>
                </a:solidFill>
              </a:rPr>
              <a:t> 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National Bank of Belgium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3203575" y="2636838"/>
            <a:ext cx="1752600" cy="6953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SVR</a:t>
            </a:r>
          </a:p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(Flanders)</a:t>
            </a:r>
            <a:endParaRPr lang="en-GB" altLang="en-US">
              <a:solidFill>
                <a:srgbClr val="808080"/>
              </a:solidFill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3200400" y="3351213"/>
            <a:ext cx="1752600" cy="787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IWEPS </a:t>
            </a:r>
          </a:p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(Wallonia)</a:t>
            </a:r>
            <a:endParaRPr lang="en-GB" altLang="en-US">
              <a:solidFill>
                <a:srgbClr val="808080"/>
              </a:solidFill>
            </a:endParaRP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611188" y="2636838"/>
            <a:ext cx="2133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Enterprises and professional federations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9" name="Rectangle 12" descr="Brede diagonaal omhoog"/>
          <p:cNvSpPr>
            <a:spLocks noChangeArrowheads="1"/>
          </p:cNvSpPr>
          <p:nvPr/>
        </p:nvSpPr>
        <p:spPr bwMode="auto">
          <a:xfrm>
            <a:off x="611188" y="3500438"/>
            <a:ext cx="2133600" cy="865187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Federal official suppliers/producers of data and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547813" y="4797425"/>
            <a:ext cx="1195387" cy="6794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Private producers of statistics</a:t>
            </a:r>
            <a:endParaRPr lang="en-GB" altLang="en-US">
              <a:solidFill>
                <a:srgbClr val="808080"/>
              </a:solidFill>
            </a:endParaRP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611188" y="981075"/>
            <a:ext cx="1728787" cy="444500"/>
          </a:xfrm>
          <a:prstGeom prst="rect">
            <a:avLst/>
          </a:prstGeom>
          <a:solidFill>
            <a:schemeClr val="accent1">
              <a:alpha val="89803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Households and enterprises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5724525" y="836613"/>
            <a:ext cx="1457325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Statistical Supervisory Board (Privacy)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3" name="Rectangle 16"/>
          <p:cNvSpPr>
            <a:spLocks noChangeArrowheads="1"/>
          </p:cNvSpPr>
          <p:nvPr/>
        </p:nvSpPr>
        <p:spPr bwMode="auto">
          <a:xfrm>
            <a:off x="2627313" y="836613"/>
            <a:ext cx="1600200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Higher Council of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7524750" y="836613"/>
            <a:ext cx="1295400" cy="10795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Federal, Regional and Community Governments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5" name="Rectangle 18"/>
          <p:cNvSpPr>
            <a:spLocks noChangeArrowheads="1"/>
          </p:cNvSpPr>
          <p:nvPr/>
        </p:nvSpPr>
        <p:spPr bwMode="auto">
          <a:xfrm>
            <a:off x="7524750" y="4292600"/>
            <a:ext cx="1295400" cy="10668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Other national and international users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Producers of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7" name="Rectangle 20"/>
          <p:cNvSpPr>
            <a:spLocks noChangeArrowheads="1"/>
          </p:cNvSpPr>
          <p:nvPr/>
        </p:nvSpPr>
        <p:spPr bwMode="auto">
          <a:xfrm>
            <a:off x="2627313" y="476250"/>
            <a:ext cx="4572000" cy="2286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Supervisory bodies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7524750" y="476250"/>
            <a:ext cx="1295400" cy="2286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Users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9" name="Rectangle 22"/>
          <p:cNvSpPr>
            <a:spLocks noChangeArrowheads="1"/>
          </p:cNvSpPr>
          <p:nvPr/>
        </p:nvSpPr>
        <p:spPr bwMode="auto">
          <a:xfrm>
            <a:off x="250825" y="981075"/>
            <a:ext cx="228600" cy="3384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Data suppliers</a:t>
            </a:r>
            <a:endParaRPr lang="en-GB" altLang="en-US">
              <a:solidFill>
                <a:srgbClr val="000000"/>
              </a:solidFill>
            </a:endParaRPr>
          </a:p>
        </p:txBody>
      </p:sp>
      <p:cxnSp>
        <p:nvCxnSpPr>
          <p:cNvPr id="2070" name="AutoShape 23"/>
          <p:cNvCxnSpPr>
            <a:cxnSpLocks noChangeShapeType="1"/>
            <a:endCxn id="2052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4"/>
          <p:cNvCxnSpPr>
            <a:cxnSpLocks noChangeShapeType="1"/>
            <a:stCxn id="2055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AutoShape 25"/>
          <p:cNvCxnSpPr>
            <a:cxnSpLocks noChangeShapeType="1"/>
          </p:cNvCxnSpPr>
          <p:nvPr/>
        </p:nvCxnSpPr>
        <p:spPr bwMode="auto">
          <a:xfrm rot="-54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948488" y="3068638"/>
            <a:ext cx="5969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75" name="AutoShape 27"/>
          <p:cNvCxnSpPr>
            <a:cxnSpLocks noChangeShapeType="1"/>
            <a:endCxn id="2051" idx="0"/>
          </p:cNvCxnSpPr>
          <p:nvPr/>
        </p:nvCxnSpPr>
        <p:spPr bwMode="auto">
          <a:xfrm>
            <a:off x="7237413" y="2133600"/>
            <a:ext cx="944562" cy="2873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Line 28"/>
          <p:cNvSpPr>
            <a:spLocks noChangeShapeType="1"/>
          </p:cNvSpPr>
          <p:nvPr/>
        </p:nvSpPr>
        <p:spPr bwMode="auto">
          <a:xfrm>
            <a:off x="3419475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6" name="Line 29"/>
          <p:cNvSpPr>
            <a:spLocks noChangeShapeType="1"/>
          </p:cNvSpPr>
          <p:nvPr/>
        </p:nvSpPr>
        <p:spPr bwMode="auto">
          <a:xfrm>
            <a:off x="6443663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7" name="Line 30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78" name="AutoShape 31"/>
          <p:cNvCxnSpPr>
            <a:cxnSpLocks noChangeShapeType="1"/>
            <a:stCxn id="2061" idx="2"/>
            <a:endCxn id="2054" idx="1"/>
          </p:cNvCxnSpPr>
          <p:nvPr/>
        </p:nvCxnSpPr>
        <p:spPr bwMode="auto">
          <a:xfrm rot="16200000" flipH="1">
            <a:off x="1241425" y="1660525"/>
            <a:ext cx="685800" cy="21590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" name="AutoShape 32"/>
          <p:cNvCxnSpPr>
            <a:cxnSpLocks noChangeShapeType="1"/>
            <a:stCxn id="2058" idx="3"/>
          </p:cNvCxnSpPr>
          <p:nvPr/>
        </p:nvCxnSpPr>
        <p:spPr bwMode="auto">
          <a:xfrm flipV="1">
            <a:off x="2744788" y="2349500"/>
            <a:ext cx="333375" cy="6302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0" name="AutoShape 33"/>
          <p:cNvCxnSpPr>
            <a:cxnSpLocks noChangeShapeType="1"/>
            <a:stCxn id="2059" idx="3"/>
          </p:cNvCxnSpPr>
          <p:nvPr/>
        </p:nvCxnSpPr>
        <p:spPr bwMode="auto">
          <a:xfrm flipV="1">
            <a:off x="2744788" y="2924175"/>
            <a:ext cx="331787" cy="100965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1" name="AutoShape 34"/>
          <p:cNvCxnSpPr>
            <a:cxnSpLocks noChangeShapeType="1"/>
            <a:stCxn id="2060" idx="3"/>
          </p:cNvCxnSpPr>
          <p:nvPr/>
        </p:nvCxnSpPr>
        <p:spPr bwMode="auto">
          <a:xfrm flipV="1">
            <a:off x="2743200" y="3141663"/>
            <a:ext cx="333375" cy="199548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3" name="AutoShape 35"/>
          <p:cNvCxnSpPr>
            <a:cxnSpLocks noChangeShapeType="1"/>
            <a:stCxn id="2052" idx="3"/>
            <a:endCxn id="2051" idx="1"/>
          </p:cNvCxnSpPr>
          <p:nvPr/>
        </p:nvCxnSpPr>
        <p:spPr bwMode="auto">
          <a:xfrm flipV="1">
            <a:off x="6946900" y="3213100"/>
            <a:ext cx="596900" cy="1101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 flipV="1">
            <a:off x="7164388" y="1412875"/>
            <a:ext cx="3810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Other official producers of European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85" name="Freeform 40"/>
          <p:cNvSpPr>
            <a:spLocks/>
          </p:cNvSpPr>
          <p:nvPr/>
        </p:nvSpPr>
        <p:spPr bwMode="auto">
          <a:xfrm>
            <a:off x="7164388" y="2205038"/>
            <a:ext cx="360362" cy="2376487"/>
          </a:xfrm>
          <a:custGeom>
            <a:avLst/>
            <a:gdLst>
              <a:gd name="T0" fmla="*/ 0 w 227"/>
              <a:gd name="T1" fmla="*/ 0 h 1587"/>
              <a:gd name="T2" fmla="*/ 249237 w 227"/>
              <a:gd name="T3" fmla="*/ 0 h 1587"/>
              <a:gd name="T4" fmla="*/ 239712 w 227"/>
              <a:gd name="T5" fmla="*/ 2376487 h 1587"/>
              <a:gd name="T6" fmla="*/ 360362 w 227"/>
              <a:gd name="T7" fmla="*/ 2376487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" h="1587">
                <a:moveTo>
                  <a:pt x="0" y="0"/>
                </a:moveTo>
                <a:lnTo>
                  <a:pt x="157" y="0"/>
                </a:lnTo>
                <a:lnTo>
                  <a:pt x="151" y="1587"/>
                </a:lnTo>
                <a:lnTo>
                  <a:pt x="227" y="1587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86" name="AutoShape 41"/>
          <p:cNvCxnSpPr>
            <a:cxnSpLocks noChangeShapeType="1"/>
            <a:endCxn id="2065" idx="1"/>
          </p:cNvCxnSpPr>
          <p:nvPr/>
        </p:nvCxnSpPr>
        <p:spPr bwMode="auto">
          <a:xfrm>
            <a:off x="6946900" y="3141663"/>
            <a:ext cx="577850" cy="16843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7" name="AutoShape 42"/>
          <p:cNvCxnSpPr>
            <a:cxnSpLocks noChangeShapeType="1"/>
          </p:cNvCxnSpPr>
          <p:nvPr/>
        </p:nvCxnSpPr>
        <p:spPr bwMode="auto">
          <a:xfrm>
            <a:off x="6948488" y="4221163"/>
            <a:ext cx="577850" cy="511175"/>
          </a:xfrm>
          <a:prstGeom prst="bentConnector3">
            <a:avLst>
              <a:gd name="adj1" fmla="val 29944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" name="Rectangle 6"/>
          <p:cNvSpPr>
            <a:spLocks noChangeArrowheads="1"/>
          </p:cNvSpPr>
          <p:nvPr/>
        </p:nvSpPr>
        <p:spPr bwMode="auto">
          <a:xfrm>
            <a:off x="3187700" y="4797425"/>
            <a:ext cx="1752600" cy="6588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Statistics Belgium</a:t>
            </a:r>
            <a:br>
              <a:rPr lang="nl-BE" altLang="en-US">
                <a:solidFill>
                  <a:srgbClr val="000000"/>
                </a:solidFill>
              </a:rPr>
            </a:br>
            <a:r>
              <a:rPr lang="nl-BE" altLang="en-US">
                <a:solidFill>
                  <a:srgbClr val="000000"/>
                </a:solidFill>
              </a:rPr>
              <a:t>(federal)</a:t>
            </a:r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minimalist</a:t>
            </a:r>
            <a:r>
              <a:rPr lang="fr-BE" dirty="0" smtClean="0"/>
              <a:t> model: </a:t>
            </a:r>
            <a:r>
              <a:rPr lang="fr-BE" dirty="0" err="1" smtClean="0"/>
              <a:t>advantages</a:t>
            </a:r>
            <a:r>
              <a:rPr lang="fr-BE" dirty="0" smtClean="0"/>
              <a:t> and </a:t>
            </a:r>
            <a:r>
              <a:rPr lang="fr-BE" dirty="0" err="1" smtClean="0"/>
              <a:t>disadvantages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Advantages</a:t>
            </a:r>
            <a:r>
              <a:rPr lang="fr-BE" dirty="0" smtClean="0"/>
              <a:t>:</a:t>
            </a:r>
          </a:p>
          <a:p>
            <a:pPr lvl="1"/>
            <a:r>
              <a:rPr lang="en-GB" dirty="0" smtClean="0"/>
              <a:t>Has been </a:t>
            </a:r>
            <a:r>
              <a:rPr lang="en-GB" dirty="0"/>
              <a:t>tested </a:t>
            </a:r>
            <a:r>
              <a:rPr lang="en-GB" dirty="0" smtClean="0"/>
              <a:t>within </a:t>
            </a:r>
            <a:r>
              <a:rPr lang="en-GB" dirty="0"/>
              <a:t>the </a:t>
            </a:r>
            <a:r>
              <a:rPr lang="en-GB" dirty="0" smtClean="0"/>
              <a:t>NAI</a:t>
            </a:r>
          </a:p>
          <a:p>
            <a:pPr lvl="1"/>
            <a:r>
              <a:rPr lang="en-GB" dirty="0" smtClean="0"/>
              <a:t>Politically </a:t>
            </a:r>
            <a:r>
              <a:rPr lang="en-GB" dirty="0"/>
              <a:t>acceptable </a:t>
            </a:r>
            <a:endParaRPr lang="en-GB" dirty="0" smtClean="0"/>
          </a:p>
          <a:p>
            <a:pPr lvl="1"/>
            <a:r>
              <a:rPr lang="en-GB" dirty="0" smtClean="0"/>
              <a:t>Easily implemented</a:t>
            </a:r>
          </a:p>
          <a:p>
            <a:r>
              <a:rPr lang="en-GB" dirty="0" smtClean="0"/>
              <a:t>Disadvantages:</a:t>
            </a:r>
          </a:p>
          <a:p>
            <a:pPr lvl="1"/>
            <a:r>
              <a:rPr lang="en-GB" dirty="0" smtClean="0"/>
              <a:t>Not in line with the </a:t>
            </a:r>
            <a:r>
              <a:rPr lang="en-GB" dirty="0"/>
              <a:t>revision of Regulation </a:t>
            </a:r>
            <a:r>
              <a:rPr lang="en-GB" dirty="0" smtClean="0"/>
              <a:t>223</a:t>
            </a:r>
          </a:p>
          <a:p>
            <a:pPr lvl="1"/>
            <a:r>
              <a:rPr lang="en-GB" dirty="0" smtClean="0"/>
              <a:t>Misses </a:t>
            </a:r>
            <a:r>
              <a:rPr lang="en-GB" dirty="0"/>
              <a:t>the opportunity to use the </a:t>
            </a:r>
            <a:r>
              <a:rPr lang="en-GB" dirty="0" smtClean="0"/>
              <a:t>momentum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82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Governance</a:t>
            </a:r>
            <a:r>
              <a:rPr lang="fr-BE" dirty="0" smtClean="0"/>
              <a:t> </a:t>
            </a:r>
            <a:r>
              <a:rPr lang="fr-BE" dirty="0" err="1" smtClean="0"/>
              <a:t>models</a:t>
            </a:r>
            <a:r>
              <a:rPr lang="fr-BE" dirty="0" smtClean="0"/>
              <a:t>:</a:t>
            </a:r>
            <a:br>
              <a:rPr lang="fr-BE" dirty="0" smtClean="0"/>
            </a:br>
            <a:r>
              <a:rPr lang="fr-BE" dirty="0" smtClean="0"/>
              <a:t>the </a:t>
            </a:r>
            <a:r>
              <a:rPr lang="fr-BE" dirty="0" err="1" smtClean="0"/>
              <a:t>maximalist</a:t>
            </a:r>
            <a:r>
              <a:rPr lang="fr-BE" dirty="0" smtClean="0"/>
              <a:t> model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distribution of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competences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Federal: coordination, methodology, quality control, representation on international forums, national accounts, analysis and studies on federal competences,…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Regional: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regional statistics, analysis and studies on regional competences,…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Network: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data collection, ICT, data warehousing, relation to external databases,…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lvl="1"/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8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smtClean="0"/>
              <a:t>The </a:t>
            </a:r>
            <a:r>
              <a:rPr lang="fr-BE" altLang="en-US" dirty="0" err="1" smtClean="0"/>
              <a:t>Belgian</a:t>
            </a:r>
            <a:r>
              <a:rPr lang="fr-BE" altLang="en-US" dirty="0" smtClean="0"/>
              <a:t> </a:t>
            </a:r>
            <a:r>
              <a:rPr lang="fr-BE" altLang="en-US" dirty="0" err="1" smtClean="0"/>
              <a:t>Statistical</a:t>
            </a:r>
            <a:r>
              <a:rPr lang="fr-BE" altLang="en-US" dirty="0" smtClean="0"/>
              <a:t> System</a:t>
            </a:r>
            <a:endParaRPr lang="en-US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BE" altLang="en-US" sz="2600" dirty="0" smtClean="0"/>
          </a:p>
          <a:p>
            <a:r>
              <a:rPr lang="fr-BE" altLang="en-US" sz="2600" dirty="0" smtClean="0"/>
              <a:t>A long </a:t>
            </a:r>
            <a:r>
              <a:rPr lang="fr-BE" altLang="en-US" sz="2600" dirty="0" err="1" smtClean="0"/>
              <a:t>history</a:t>
            </a:r>
            <a:r>
              <a:rPr lang="fr-BE" altLang="en-US" sz="2600" dirty="0" smtClean="0"/>
              <a:t>: </a:t>
            </a:r>
            <a:r>
              <a:rPr lang="fr-BE" altLang="en-US" sz="2600" dirty="0" err="1" smtClean="0"/>
              <a:t>from</a:t>
            </a:r>
            <a:r>
              <a:rPr lang="fr-BE" altLang="en-US" sz="2600" dirty="0" smtClean="0"/>
              <a:t> </a:t>
            </a:r>
            <a:r>
              <a:rPr lang="fr-BE" altLang="en-US" sz="2600" dirty="0" err="1" smtClean="0"/>
              <a:t>Quetelet</a:t>
            </a:r>
            <a:r>
              <a:rPr lang="fr-BE" altLang="en-US" sz="2600" dirty="0" smtClean="0"/>
              <a:t> to the </a:t>
            </a:r>
            <a:r>
              <a:rPr lang="fr-BE" altLang="en-US" sz="2600" dirty="0" err="1" smtClean="0"/>
              <a:t>latest</a:t>
            </a:r>
            <a:r>
              <a:rPr lang="fr-BE" altLang="en-US" sz="2600" dirty="0" smtClean="0"/>
              <a:t> State </a:t>
            </a:r>
            <a:r>
              <a:rPr lang="fr-BE" altLang="en-US" sz="2600" dirty="0" err="1" smtClean="0"/>
              <a:t>Reform</a:t>
            </a:r>
            <a:endParaRPr lang="fr-BE" altLang="en-US" sz="2600" dirty="0" smtClean="0"/>
          </a:p>
          <a:p>
            <a:r>
              <a:rPr lang="fr-BE" altLang="en-US" sz="2600" dirty="0" err="1" smtClean="0"/>
              <a:t>Functional</a:t>
            </a:r>
            <a:r>
              <a:rPr lang="fr-BE" altLang="en-US" sz="2600" dirty="0" smtClean="0"/>
              <a:t> </a:t>
            </a:r>
            <a:r>
              <a:rPr lang="fr-BE" altLang="en-US" sz="2600" dirty="0" err="1" smtClean="0"/>
              <a:t>decentralisation</a:t>
            </a:r>
            <a:r>
              <a:rPr lang="fr-BE" altLang="en-US" sz="2600" dirty="0" smtClean="0"/>
              <a:t>: </a:t>
            </a:r>
            <a:r>
              <a:rPr lang="fr-BE" altLang="en-US" sz="2600" dirty="0" err="1" smtClean="0"/>
              <a:t>Statistics</a:t>
            </a:r>
            <a:r>
              <a:rPr lang="fr-BE" altLang="en-US" sz="2600" dirty="0" smtClean="0"/>
              <a:t> </a:t>
            </a:r>
            <a:r>
              <a:rPr lang="fr-BE" altLang="en-US" sz="2600" dirty="0" err="1" smtClean="0"/>
              <a:t>Belgium</a:t>
            </a:r>
            <a:r>
              <a:rPr lang="fr-BE" altLang="en-US" sz="2600" dirty="0" smtClean="0"/>
              <a:t> and the NAI</a:t>
            </a:r>
          </a:p>
          <a:p>
            <a:r>
              <a:rPr lang="fr-BE" altLang="en-US" sz="2600" dirty="0" err="1" smtClean="0"/>
              <a:t>Regional</a:t>
            </a:r>
            <a:r>
              <a:rPr lang="fr-BE" altLang="en-US" sz="2600" dirty="0" smtClean="0"/>
              <a:t> </a:t>
            </a:r>
            <a:r>
              <a:rPr lang="fr-BE" altLang="en-US" sz="2600" dirty="0" err="1" smtClean="0"/>
              <a:t>decentralisation</a:t>
            </a:r>
            <a:r>
              <a:rPr lang="fr-BE" altLang="en-US" sz="2600" dirty="0" smtClean="0"/>
              <a:t>: the </a:t>
            </a:r>
            <a:r>
              <a:rPr lang="fr-BE" altLang="en-US" sz="2600" dirty="0" err="1" smtClean="0"/>
              <a:t>Reform</a:t>
            </a:r>
            <a:r>
              <a:rPr lang="fr-BE" altLang="en-US" sz="2600" dirty="0" smtClean="0"/>
              <a:t> of the State</a:t>
            </a:r>
            <a:endParaRPr lang="en-US" altLang="en-US" sz="2600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Governance</a:t>
            </a:r>
            <a:r>
              <a:rPr lang="fr-BE" dirty="0" smtClean="0"/>
              <a:t> </a:t>
            </a:r>
            <a:r>
              <a:rPr lang="fr-BE" dirty="0" err="1" smtClean="0"/>
              <a:t>models</a:t>
            </a:r>
            <a:r>
              <a:rPr lang="fr-BE" dirty="0" smtClean="0"/>
              <a:t>:</a:t>
            </a:r>
            <a:br>
              <a:rPr lang="fr-BE" dirty="0" smtClean="0"/>
            </a:br>
            <a:r>
              <a:rPr lang="fr-BE" dirty="0" smtClean="0"/>
              <a:t>the </a:t>
            </a:r>
            <a:r>
              <a:rPr lang="fr-BE" dirty="0" err="1" smtClean="0"/>
              <a:t>maximalist</a:t>
            </a:r>
            <a:r>
              <a:rPr lang="fr-BE" dirty="0" smtClean="0"/>
              <a:t> model (2)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 exchange of </a:t>
            </a:r>
            <a:r>
              <a:rPr lang="en-GB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microdata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within the entire network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Strong coordination and clearing structures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supervisory body (‘Council of the BSS’) with two chambers: a scientific chamber and a policy chamber, replacing the Higher Council and the Coordination Committee..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065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 bwMode="auto">
          <a:xfrm>
            <a:off x="2541588" y="1674813"/>
            <a:ext cx="4838700" cy="420211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Federal Planning Bureau</a:t>
            </a:r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543800" y="2420938"/>
            <a:ext cx="1276350" cy="158432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EUROSTAT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National Accounts Institute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03575" y="4508500"/>
            <a:ext cx="1752600" cy="936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BISA / IBSA</a:t>
            </a:r>
          </a:p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(Brussels)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627313" y="1844675"/>
            <a:ext cx="4551362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 sz="1800">
                <a:solidFill>
                  <a:srgbClr val="00CC99"/>
                </a:solidFill>
              </a:rPr>
              <a:t>Statistics Belgium</a:t>
            </a:r>
            <a:r>
              <a:rPr lang="en-GB" altLang="en-US" b="0">
                <a:solidFill>
                  <a:srgbClr val="00CC99"/>
                </a:solidFill>
              </a:rPr>
              <a:t>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National Bank of Belgium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203575" y="2636838"/>
            <a:ext cx="1752600" cy="863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SVR</a:t>
            </a:r>
          </a:p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(Flanders)</a:t>
            </a:r>
            <a:endParaRPr lang="en-GB" altLang="en-US">
              <a:solidFill>
                <a:srgbClr val="808080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203575" y="3500438"/>
            <a:ext cx="1752600" cy="1008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IWEPS </a:t>
            </a:r>
          </a:p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(Wallonia)</a:t>
            </a:r>
            <a:endParaRPr lang="en-GB" altLang="en-US">
              <a:solidFill>
                <a:srgbClr val="808080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11188" y="2636838"/>
            <a:ext cx="1728787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Enterprises and professional federations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0" name="Rectangle 12" descr="Brede diagonaal omhoog"/>
          <p:cNvSpPr>
            <a:spLocks noChangeArrowheads="1"/>
          </p:cNvSpPr>
          <p:nvPr/>
        </p:nvSpPr>
        <p:spPr bwMode="auto">
          <a:xfrm>
            <a:off x="611188" y="3500438"/>
            <a:ext cx="1728787" cy="865187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Official suppliers/producers of data and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144588" y="4797425"/>
            <a:ext cx="1195387" cy="6794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Private producers of statistics</a:t>
            </a:r>
            <a:endParaRPr lang="en-GB" altLang="en-US">
              <a:solidFill>
                <a:srgbClr val="808080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11188" y="981075"/>
            <a:ext cx="1728787" cy="444500"/>
          </a:xfrm>
          <a:prstGeom prst="rect">
            <a:avLst/>
          </a:prstGeom>
          <a:solidFill>
            <a:schemeClr val="accent1">
              <a:alpha val="89803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Households and enterprises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724525" y="836613"/>
            <a:ext cx="1457325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Statistical Supervisory Board (Privacy)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7524750" y="836613"/>
            <a:ext cx="1295400" cy="10795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Federal, Regional and Community Governments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5" name="Rectangle 18"/>
          <p:cNvSpPr>
            <a:spLocks noChangeArrowheads="1"/>
          </p:cNvSpPr>
          <p:nvPr/>
        </p:nvSpPr>
        <p:spPr bwMode="auto">
          <a:xfrm>
            <a:off x="7524750" y="4292600"/>
            <a:ext cx="1295400" cy="10668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Other national and international users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Producers of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7" name="Rectangle 20"/>
          <p:cNvSpPr>
            <a:spLocks noChangeArrowheads="1"/>
          </p:cNvSpPr>
          <p:nvPr/>
        </p:nvSpPr>
        <p:spPr bwMode="auto">
          <a:xfrm>
            <a:off x="2627313" y="476250"/>
            <a:ext cx="4572000" cy="2286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Supervisory bodies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7524750" y="476250"/>
            <a:ext cx="1295400" cy="2286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Users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69" name="Rectangle 22"/>
          <p:cNvSpPr>
            <a:spLocks noChangeArrowheads="1"/>
          </p:cNvSpPr>
          <p:nvPr/>
        </p:nvSpPr>
        <p:spPr bwMode="auto">
          <a:xfrm>
            <a:off x="250825" y="981075"/>
            <a:ext cx="228600" cy="3384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Data suppliers</a:t>
            </a:r>
            <a:endParaRPr lang="en-GB" altLang="en-US">
              <a:solidFill>
                <a:srgbClr val="000000"/>
              </a:solidFill>
            </a:endParaRPr>
          </a:p>
        </p:txBody>
      </p:sp>
      <p:cxnSp>
        <p:nvCxnSpPr>
          <p:cNvPr id="2070" name="AutoShape 23"/>
          <p:cNvCxnSpPr>
            <a:cxnSpLocks noChangeShapeType="1"/>
            <a:endCxn id="2053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4"/>
          <p:cNvCxnSpPr>
            <a:cxnSpLocks noChangeShapeType="1"/>
            <a:stCxn id="2056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AutoShape 25"/>
          <p:cNvCxnSpPr>
            <a:cxnSpLocks noChangeShapeType="1"/>
          </p:cNvCxnSpPr>
          <p:nvPr/>
        </p:nvCxnSpPr>
        <p:spPr bwMode="auto">
          <a:xfrm rot="-54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948488" y="3068638"/>
            <a:ext cx="5969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75" name="AutoShape 27"/>
          <p:cNvCxnSpPr>
            <a:cxnSpLocks noChangeShapeType="1"/>
            <a:endCxn id="2052" idx="0"/>
          </p:cNvCxnSpPr>
          <p:nvPr/>
        </p:nvCxnSpPr>
        <p:spPr bwMode="auto">
          <a:xfrm>
            <a:off x="7237413" y="2133600"/>
            <a:ext cx="944562" cy="2873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Line 28"/>
          <p:cNvSpPr>
            <a:spLocks noChangeShapeType="1"/>
          </p:cNvSpPr>
          <p:nvPr/>
        </p:nvSpPr>
        <p:spPr bwMode="auto">
          <a:xfrm>
            <a:off x="3419475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6" name="Line 29"/>
          <p:cNvSpPr>
            <a:spLocks noChangeShapeType="1"/>
          </p:cNvSpPr>
          <p:nvPr/>
        </p:nvSpPr>
        <p:spPr bwMode="auto">
          <a:xfrm>
            <a:off x="6443663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7" name="Line 30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78" name="AutoShape 31"/>
          <p:cNvCxnSpPr>
            <a:cxnSpLocks noChangeShapeType="1"/>
            <a:stCxn id="2062" idx="2"/>
            <a:endCxn id="2055" idx="1"/>
          </p:cNvCxnSpPr>
          <p:nvPr/>
        </p:nvCxnSpPr>
        <p:spPr bwMode="auto">
          <a:xfrm rot="16200000" flipH="1">
            <a:off x="1708151" y="1192212"/>
            <a:ext cx="685800" cy="1152525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" name="AutoShape 32"/>
          <p:cNvCxnSpPr>
            <a:cxnSpLocks noChangeShapeType="1"/>
            <a:stCxn id="2059" idx="3"/>
          </p:cNvCxnSpPr>
          <p:nvPr/>
        </p:nvCxnSpPr>
        <p:spPr bwMode="auto">
          <a:xfrm flipV="1">
            <a:off x="2339975" y="2378075"/>
            <a:ext cx="403225" cy="601663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0" name="AutoShape 33"/>
          <p:cNvCxnSpPr>
            <a:cxnSpLocks noChangeShapeType="1"/>
            <a:stCxn id="2060" idx="3"/>
          </p:cNvCxnSpPr>
          <p:nvPr/>
        </p:nvCxnSpPr>
        <p:spPr bwMode="auto">
          <a:xfrm flipV="1">
            <a:off x="2339975" y="2378075"/>
            <a:ext cx="736600" cy="155575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1" name="AutoShape 34"/>
          <p:cNvCxnSpPr>
            <a:cxnSpLocks noChangeShapeType="1"/>
            <a:stCxn id="2061" idx="3"/>
          </p:cNvCxnSpPr>
          <p:nvPr/>
        </p:nvCxnSpPr>
        <p:spPr bwMode="auto">
          <a:xfrm flipV="1">
            <a:off x="2339975" y="2979738"/>
            <a:ext cx="403225" cy="2157412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3" name="AutoShape 35"/>
          <p:cNvCxnSpPr>
            <a:cxnSpLocks noChangeShapeType="1"/>
            <a:stCxn id="2053" idx="3"/>
            <a:endCxn id="2052" idx="1"/>
          </p:cNvCxnSpPr>
          <p:nvPr/>
        </p:nvCxnSpPr>
        <p:spPr bwMode="auto">
          <a:xfrm flipV="1">
            <a:off x="6946900" y="3213100"/>
            <a:ext cx="596900" cy="1101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 flipV="1">
            <a:off x="7164388" y="1412875"/>
            <a:ext cx="3810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37"/>
          <p:cNvSpPr>
            <a:spLocks noChangeArrowheads="1"/>
          </p:cNvSpPr>
          <p:nvPr/>
        </p:nvSpPr>
        <p:spPr bwMode="auto">
          <a:xfrm>
            <a:off x="2627313" y="836613"/>
            <a:ext cx="3028950" cy="6477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Council of the BSS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85" name="Line 38"/>
          <p:cNvSpPr>
            <a:spLocks noChangeShapeType="1"/>
          </p:cNvSpPr>
          <p:nvPr/>
        </p:nvSpPr>
        <p:spPr bwMode="auto">
          <a:xfrm>
            <a:off x="4932363" y="1484313"/>
            <a:ext cx="0" cy="381000"/>
          </a:xfrm>
          <a:prstGeom prst="line">
            <a:avLst/>
          </a:prstGeom>
          <a:noFill/>
          <a:ln w="9525">
            <a:solidFill>
              <a:srgbClr val="006699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6" name="Rectangle 39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0" hangingPunct="0"/>
            <a:r>
              <a:rPr lang="nl-BE" altLang="en-US">
                <a:solidFill>
                  <a:srgbClr val="000000"/>
                </a:solidFill>
              </a:rPr>
              <a:t>Other official producers of European Statistics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087" name="Freeform 40"/>
          <p:cNvSpPr>
            <a:spLocks/>
          </p:cNvSpPr>
          <p:nvPr/>
        </p:nvSpPr>
        <p:spPr bwMode="auto">
          <a:xfrm>
            <a:off x="7164388" y="2205038"/>
            <a:ext cx="360362" cy="2376487"/>
          </a:xfrm>
          <a:custGeom>
            <a:avLst/>
            <a:gdLst>
              <a:gd name="T0" fmla="*/ 0 w 227"/>
              <a:gd name="T1" fmla="*/ 0 h 1587"/>
              <a:gd name="T2" fmla="*/ 249237 w 227"/>
              <a:gd name="T3" fmla="*/ 0 h 1587"/>
              <a:gd name="T4" fmla="*/ 239712 w 227"/>
              <a:gd name="T5" fmla="*/ 2376487 h 1587"/>
              <a:gd name="T6" fmla="*/ 360362 w 227"/>
              <a:gd name="T7" fmla="*/ 2376487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" h="1587">
                <a:moveTo>
                  <a:pt x="0" y="0"/>
                </a:moveTo>
                <a:lnTo>
                  <a:pt x="157" y="0"/>
                </a:lnTo>
                <a:lnTo>
                  <a:pt x="151" y="1587"/>
                </a:lnTo>
                <a:lnTo>
                  <a:pt x="227" y="1587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88" name="AutoShape 41"/>
          <p:cNvCxnSpPr>
            <a:cxnSpLocks noChangeShapeType="1"/>
            <a:stCxn id="2086" idx="3"/>
            <a:endCxn id="2065" idx="1"/>
          </p:cNvCxnSpPr>
          <p:nvPr/>
        </p:nvCxnSpPr>
        <p:spPr bwMode="auto">
          <a:xfrm>
            <a:off x="6946900" y="3141663"/>
            <a:ext cx="577850" cy="16843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" name="AutoShape 42"/>
          <p:cNvCxnSpPr>
            <a:cxnSpLocks noChangeShapeType="1"/>
          </p:cNvCxnSpPr>
          <p:nvPr/>
        </p:nvCxnSpPr>
        <p:spPr bwMode="auto">
          <a:xfrm>
            <a:off x="6948488" y="4221163"/>
            <a:ext cx="577850" cy="511175"/>
          </a:xfrm>
          <a:prstGeom prst="bentConnector3">
            <a:avLst>
              <a:gd name="adj1" fmla="val 29944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18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maximalist</a:t>
            </a:r>
            <a:r>
              <a:rPr lang="fr-BE" dirty="0" smtClean="0"/>
              <a:t> model: </a:t>
            </a:r>
            <a:r>
              <a:rPr lang="fr-BE" dirty="0" err="1" smtClean="0"/>
              <a:t>advantages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Advantages</a:t>
            </a:r>
            <a:r>
              <a:rPr lang="fr-BE" dirty="0" smtClean="0"/>
              <a:t>:</a:t>
            </a:r>
          </a:p>
          <a:p>
            <a:pPr lvl="1"/>
            <a:r>
              <a:rPr lang="en-GB" dirty="0" smtClean="0"/>
              <a:t>Clear </a:t>
            </a:r>
            <a:r>
              <a:rPr lang="en-GB" dirty="0"/>
              <a:t>delineation of competences </a:t>
            </a:r>
            <a:endParaRPr lang="en-GB" dirty="0" smtClean="0"/>
          </a:p>
          <a:p>
            <a:pPr lvl="1"/>
            <a:r>
              <a:rPr lang="en-GB" dirty="0" smtClean="0"/>
              <a:t>Strong </a:t>
            </a:r>
            <a:r>
              <a:rPr lang="en-GB" dirty="0"/>
              <a:t>cooperation between the </a:t>
            </a:r>
            <a:r>
              <a:rPr lang="en-GB" dirty="0" smtClean="0"/>
              <a:t>levels</a:t>
            </a:r>
          </a:p>
          <a:p>
            <a:pPr lvl="1"/>
            <a:r>
              <a:rPr lang="en-GB" dirty="0" smtClean="0"/>
              <a:t>Strong </a:t>
            </a:r>
            <a:r>
              <a:rPr lang="en-GB" dirty="0"/>
              <a:t>coordination at the federal </a:t>
            </a:r>
            <a:r>
              <a:rPr lang="en-GB" dirty="0" smtClean="0"/>
              <a:t>level</a:t>
            </a:r>
          </a:p>
          <a:p>
            <a:pPr lvl="1"/>
            <a:r>
              <a:rPr lang="en-GB" dirty="0" smtClean="0"/>
              <a:t>Shared </a:t>
            </a:r>
            <a:r>
              <a:rPr lang="en-GB" dirty="0"/>
              <a:t>responsibility for quality </a:t>
            </a:r>
            <a:endParaRPr lang="en-GB" dirty="0" smtClean="0"/>
          </a:p>
          <a:p>
            <a:pPr lvl="1"/>
            <a:r>
              <a:rPr lang="en-GB" dirty="0" smtClean="0"/>
              <a:t>Central </a:t>
            </a:r>
            <a:r>
              <a:rPr lang="en-GB" dirty="0"/>
              <a:t>management for quality </a:t>
            </a:r>
            <a:r>
              <a:rPr lang="en-GB" dirty="0" smtClean="0"/>
              <a:t>control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429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</a:t>
            </a:r>
            <a:r>
              <a:rPr lang="fr-BE" dirty="0" err="1"/>
              <a:t>maximalist</a:t>
            </a:r>
            <a:r>
              <a:rPr lang="fr-BE" dirty="0"/>
              <a:t> model: </a:t>
            </a:r>
            <a:r>
              <a:rPr lang="fr-BE" dirty="0" err="1" smtClean="0"/>
              <a:t>disadvantages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Disadvantages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Not tested</a:t>
            </a:r>
          </a:p>
          <a:p>
            <a:pPr lvl="1"/>
            <a:r>
              <a:rPr lang="en-GB" dirty="0"/>
              <a:t>Need for a long-term step-by-step plan</a:t>
            </a:r>
          </a:p>
          <a:p>
            <a:pPr lvl="1"/>
            <a:r>
              <a:rPr lang="en-GB" dirty="0"/>
              <a:t>New institutional approach</a:t>
            </a:r>
          </a:p>
          <a:p>
            <a:pPr lvl="1"/>
            <a:r>
              <a:rPr lang="en-GB" dirty="0"/>
              <a:t>Political acceptability not ensured.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171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</a:t>
            </a:r>
            <a:r>
              <a:rPr lang="en-GB" dirty="0"/>
              <a:t>of </a:t>
            </a:r>
            <a:r>
              <a:rPr lang="en-GB" dirty="0" smtClean="0"/>
              <a:t>the</a:t>
            </a:r>
            <a:br>
              <a:rPr lang="en-GB" dirty="0" smtClean="0"/>
            </a:br>
            <a:r>
              <a:rPr lang="en-GB" dirty="0" smtClean="0"/>
              <a:t>Reform </a:t>
            </a:r>
            <a:r>
              <a:rPr lang="en-GB" dirty="0"/>
              <a:t>of the State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Starting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the </a:t>
            </a:r>
            <a:r>
              <a:rPr lang="fr-BE" dirty="0" err="1" smtClean="0"/>
              <a:t>minimalist</a:t>
            </a:r>
            <a:r>
              <a:rPr lang="fr-BE" dirty="0" smtClean="0"/>
              <a:t> </a:t>
            </a:r>
            <a:r>
              <a:rPr lang="fr-BE" dirty="0" err="1" smtClean="0"/>
              <a:t>approach</a:t>
            </a:r>
            <a:endParaRPr lang="fr-BE" dirty="0" smtClean="0"/>
          </a:p>
          <a:p>
            <a:r>
              <a:rPr lang="fr-BE" dirty="0" smtClean="0"/>
              <a:t>New </a:t>
            </a:r>
            <a:r>
              <a:rPr lang="fr-BE" dirty="0" err="1" smtClean="0"/>
              <a:t>coordinating</a:t>
            </a:r>
            <a:r>
              <a:rPr lang="fr-BE" dirty="0" smtClean="0"/>
              <a:t> body: </a:t>
            </a:r>
            <a:r>
              <a:rPr lang="fr-BE" dirty="0" err="1" smtClean="0"/>
              <a:t>Interfederal</a:t>
            </a:r>
            <a:r>
              <a:rPr lang="fr-BE" dirty="0" smtClean="0"/>
              <a:t> </a:t>
            </a:r>
            <a:r>
              <a:rPr lang="fr-BE" dirty="0" err="1" smtClean="0"/>
              <a:t>Statistical</a:t>
            </a:r>
            <a:r>
              <a:rPr lang="fr-BE" dirty="0" smtClean="0"/>
              <a:t> Institute</a:t>
            </a:r>
          </a:p>
          <a:p>
            <a:pPr lvl="1"/>
            <a:r>
              <a:rPr lang="fr-BE" dirty="0" err="1" smtClean="0"/>
              <a:t>Equal</a:t>
            </a:r>
            <a:r>
              <a:rPr lang="fr-BE" dirty="0" smtClean="0"/>
              <a:t> </a:t>
            </a:r>
            <a:r>
              <a:rPr lang="fr-BE" dirty="0" err="1" smtClean="0"/>
              <a:t>representation</a:t>
            </a:r>
            <a:endParaRPr lang="fr-BE" dirty="0" smtClean="0"/>
          </a:p>
          <a:p>
            <a:pPr lvl="1"/>
            <a:r>
              <a:rPr lang="fr-BE" dirty="0" err="1" smtClean="0"/>
              <a:t>Rotating</a:t>
            </a:r>
            <a:r>
              <a:rPr lang="fr-BE" dirty="0" smtClean="0"/>
              <a:t> </a:t>
            </a:r>
            <a:r>
              <a:rPr lang="fr-BE" dirty="0" err="1" smtClean="0"/>
              <a:t>presidency</a:t>
            </a:r>
            <a:endParaRPr lang="fr-BE" dirty="0" smtClean="0"/>
          </a:p>
          <a:p>
            <a:pPr lvl="1"/>
            <a:r>
              <a:rPr lang="fr-BE" dirty="0" err="1" smtClean="0"/>
              <a:t>Shared</a:t>
            </a:r>
            <a:r>
              <a:rPr lang="fr-BE" dirty="0" smtClean="0"/>
              <a:t> </a:t>
            </a:r>
            <a:r>
              <a:rPr lang="fr-BE" dirty="0" err="1" smtClean="0"/>
              <a:t>responsibility</a:t>
            </a:r>
            <a:r>
              <a:rPr lang="fr-BE" dirty="0" smtClean="0"/>
              <a:t> for budget and staff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811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outlook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Coordination, but how?</a:t>
            </a:r>
          </a:p>
          <a:p>
            <a:pPr lvl="1"/>
            <a:r>
              <a:rPr lang="en-GB" dirty="0" smtClean="0"/>
              <a:t>Hierarchic approach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etwork-like </a:t>
            </a:r>
            <a:r>
              <a:rPr lang="en-GB" dirty="0"/>
              <a:t>approaches </a:t>
            </a:r>
            <a:r>
              <a:rPr lang="en-GB" dirty="0" smtClean="0"/>
              <a:t>with shared responsibilities</a:t>
            </a:r>
            <a:endParaRPr lang="en-US" dirty="0"/>
          </a:p>
          <a:p>
            <a:r>
              <a:rPr lang="en-GB" dirty="0" smtClean="0"/>
              <a:t>And in Belgium? </a:t>
            </a:r>
          </a:p>
          <a:p>
            <a:pPr lvl="1"/>
            <a:r>
              <a:rPr lang="en-GB" dirty="0" smtClean="0"/>
              <a:t>Will </a:t>
            </a:r>
            <a:r>
              <a:rPr lang="en-GB" dirty="0"/>
              <a:t>the governance model </a:t>
            </a:r>
            <a:r>
              <a:rPr lang="en-GB" dirty="0" smtClean="0"/>
              <a:t>prove to </a:t>
            </a:r>
            <a:r>
              <a:rPr lang="en-GB" dirty="0"/>
              <a:t>be </a:t>
            </a:r>
            <a:r>
              <a:rPr lang="en-GB" dirty="0" smtClean="0"/>
              <a:t>robust?</a:t>
            </a:r>
          </a:p>
          <a:p>
            <a:pPr lvl="1"/>
            <a:r>
              <a:rPr lang="en-GB" dirty="0" smtClean="0"/>
              <a:t>If necessary: </a:t>
            </a:r>
            <a:r>
              <a:rPr lang="en-GB" dirty="0"/>
              <a:t>to be adapted and </a:t>
            </a:r>
            <a:r>
              <a:rPr lang="en-GB" dirty="0" smtClean="0"/>
              <a:t>strengthened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partners </a:t>
            </a:r>
            <a:r>
              <a:rPr lang="en-GB" dirty="0" smtClean="0"/>
              <a:t>must </a:t>
            </a:r>
            <a:r>
              <a:rPr lang="en-GB" dirty="0"/>
              <a:t>safeguard independence and </a:t>
            </a:r>
            <a:r>
              <a:rPr lang="en-GB" dirty="0" smtClean="0"/>
              <a:t>quality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38888"/>
            <a:ext cx="27368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98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2091" name="Picture 43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44" name="Picture 4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Planning Bureau</a:t>
            </a:r>
            <a:endParaRPr lang="en-GB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Accounts Institute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Bank of Belgium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2295" name="AutoShape 7"/>
          <p:cNvCxnSpPr>
            <a:cxnSpLocks noChangeShapeType="1"/>
            <a:endCxn id="12291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6" name="AutoShape 8"/>
          <p:cNvCxnSpPr>
            <a:cxnSpLocks noChangeShapeType="1"/>
            <a:stCxn id="12293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9"/>
          <p:cNvCxnSpPr>
            <a:cxnSpLocks noChangeShapeType="1"/>
          </p:cNvCxnSpPr>
          <p:nvPr/>
        </p:nvCxnSpPr>
        <p:spPr bwMode="auto">
          <a:xfrm rot="162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official producers of European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299" name="Picture 11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1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Planning Bureau</a:t>
            </a:r>
            <a:endParaRPr lang="en-GB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Accounts Institute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03575" y="4508500"/>
            <a:ext cx="1752600" cy="936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BISA / IBSA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(Brussels)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Bank of Belgium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03575" y="2636838"/>
            <a:ext cx="1752600" cy="863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SVR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(Flanders)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03575" y="3500438"/>
            <a:ext cx="1752600" cy="1008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IWEPS 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(Wallonia)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4346" name="AutoShape 10"/>
          <p:cNvCxnSpPr>
            <a:cxnSpLocks noChangeShapeType="1"/>
            <a:endCxn id="14339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AutoShape 11"/>
          <p:cNvCxnSpPr>
            <a:cxnSpLocks noChangeShapeType="1"/>
            <a:stCxn id="14342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8" name="AutoShape 12"/>
          <p:cNvCxnSpPr>
            <a:cxnSpLocks noChangeShapeType="1"/>
          </p:cNvCxnSpPr>
          <p:nvPr/>
        </p:nvCxnSpPr>
        <p:spPr bwMode="auto">
          <a:xfrm rot="162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official producers of European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4351" name="Picture 15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5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Planning Bureau</a:t>
            </a:r>
            <a:endParaRPr lang="en-GB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Accounts Institute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03575" y="4508500"/>
            <a:ext cx="1752600" cy="936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BISA / IBSA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(Brussels)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Bank of Belgium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203575" y="2636838"/>
            <a:ext cx="1752600" cy="863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SVR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(Flanders)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03575" y="3500438"/>
            <a:ext cx="1752600" cy="1008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IWEPS 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(Wallonia)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6393" name="Rectangle 9" descr="Brede diagonaal omhoog"/>
          <p:cNvSpPr>
            <a:spLocks noChangeArrowheads="1"/>
          </p:cNvSpPr>
          <p:nvPr/>
        </p:nvSpPr>
        <p:spPr bwMode="auto">
          <a:xfrm>
            <a:off x="611188" y="3500438"/>
            <a:ext cx="2133600" cy="865187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official suppliers/producers of data and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47813" y="4797425"/>
            <a:ext cx="1195387" cy="6794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Private producers of statistics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6396" name="AutoShape 12"/>
          <p:cNvCxnSpPr>
            <a:cxnSpLocks noChangeShapeType="1"/>
            <a:endCxn id="16387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AutoShape 13"/>
          <p:cNvCxnSpPr>
            <a:cxnSpLocks noChangeShapeType="1"/>
            <a:stCxn id="16390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AutoShape 14"/>
          <p:cNvCxnSpPr>
            <a:cxnSpLocks noChangeShapeType="1"/>
          </p:cNvCxnSpPr>
          <p:nvPr/>
        </p:nvCxnSpPr>
        <p:spPr bwMode="auto">
          <a:xfrm rot="162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6400" name="AutoShape 16"/>
          <p:cNvCxnSpPr>
            <a:cxnSpLocks noChangeShapeType="1"/>
            <a:stCxn id="16393" idx="3"/>
          </p:cNvCxnSpPr>
          <p:nvPr/>
        </p:nvCxnSpPr>
        <p:spPr bwMode="auto">
          <a:xfrm flipV="1">
            <a:off x="2744788" y="2924175"/>
            <a:ext cx="331787" cy="100965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1" name="AutoShape 17"/>
          <p:cNvCxnSpPr>
            <a:cxnSpLocks noChangeShapeType="1"/>
            <a:stCxn id="16394" idx="3"/>
          </p:cNvCxnSpPr>
          <p:nvPr/>
        </p:nvCxnSpPr>
        <p:spPr bwMode="auto">
          <a:xfrm flipV="1">
            <a:off x="2743200" y="3141663"/>
            <a:ext cx="333375" cy="199548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official producers of European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6403" name="Picture 19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0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Planning Bureau</a:t>
            </a:r>
            <a:endParaRPr lang="en-GB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Accounts Institute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03575" y="4508500"/>
            <a:ext cx="1752600" cy="936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BISA / IBSA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(Brussels)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Bank of Belgium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203575" y="2636838"/>
            <a:ext cx="1752600" cy="863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SVR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(Flanders)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03575" y="3500438"/>
            <a:ext cx="1752600" cy="1008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IWEPS 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(Wallonia)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11188" y="2636838"/>
            <a:ext cx="2133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Enterprises and professional federations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2" name="Rectangle 10" descr="Brede diagonaal omhoog"/>
          <p:cNvSpPr>
            <a:spLocks noChangeArrowheads="1"/>
          </p:cNvSpPr>
          <p:nvPr/>
        </p:nvSpPr>
        <p:spPr bwMode="auto">
          <a:xfrm>
            <a:off x="611188" y="3500438"/>
            <a:ext cx="2133600" cy="865187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official suppliers/producers of data and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547813" y="4797425"/>
            <a:ext cx="1195387" cy="6794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Private producers of statistics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11188" y="981075"/>
            <a:ext cx="1728787" cy="444500"/>
          </a:xfrm>
          <a:prstGeom prst="rect">
            <a:avLst/>
          </a:prstGeom>
          <a:solidFill>
            <a:schemeClr val="accent1">
              <a:alpha val="8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Households and enterprises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50825" y="981075"/>
            <a:ext cx="228600" cy="3384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Data suppliers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447" name="AutoShape 15"/>
          <p:cNvCxnSpPr>
            <a:cxnSpLocks noChangeShapeType="1"/>
            <a:endCxn id="18435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8" name="AutoShape 16"/>
          <p:cNvCxnSpPr>
            <a:cxnSpLocks noChangeShapeType="1"/>
            <a:stCxn id="18438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9" name="AutoShape 17"/>
          <p:cNvCxnSpPr>
            <a:cxnSpLocks noChangeShapeType="1"/>
          </p:cNvCxnSpPr>
          <p:nvPr/>
        </p:nvCxnSpPr>
        <p:spPr bwMode="auto">
          <a:xfrm rot="162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451" name="AutoShape 19"/>
          <p:cNvCxnSpPr>
            <a:cxnSpLocks noChangeShapeType="1"/>
            <a:stCxn id="18444" idx="2"/>
            <a:endCxn id="18437" idx="1"/>
          </p:cNvCxnSpPr>
          <p:nvPr/>
        </p:nvCxnSpPr>
        <p:spPr bwMode="auto">
          <a:xfrm rot="16200000" flipH="1">
            <a:off x="1241425" y="1660525"/>
            <a:ext cx="685800" cy="21590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2" name="AutoShape 20"/>
          <p:cNvCxnSpPr>
            <a:cxnSpLocks noChangeShapeType="1"/>
            <a:stCxn id="18441" idx="3"/>
          </p:cNvCxnSpPr>
          <p:nvPr/>
        </p:nvCxnSpPr>
        <p:spPr bwMode="auto">
          <a:xfrm flipV="1">
            <a:off x="2744788" y="2349500"/>
            <a:ext cx="333375" cy="6302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3" name="AutoShape 21"/>
          <p:cNvCxnSpPr>
            <a:cxnSpLocks noChangeShapeType="1"/>
            <a:stCxn id="18442" idx="3"/>
          </p:cNvCxnSpPr>
          <p:nvPr/>
        </p:nvCxnSpPr>
        <p:spPr bwMode="auto">
          <a:xfrm flipV="1">
            <a:off x="2744788" y="2924175"/>
            <a:ext cx="331787" cy="100965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4" name="AutoShape 22"/>
          <p:cNvCxnSpPr>
            <a:cxnSpLocks noChangeShapeType="1"/>
            <a:stCxn id="18443" idx="3"/>
          </p:cNvCxnSpPr>
          <p:nvPr/>
        </p:nvCxnSpPr>
        <p:spPr bwMode="auto">
          <a:xfrm flipV="1">
            <a:off x="2743200" y="3141663"/>
            <a:ext cx="333375" cy="199548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official producers of European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8456" name="Picture 24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1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76825" y="4941888"/>
            <a:ext cx="1130300" cy="7191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Planning Bureau</a:t>
            </a:r>
            <a:endParaRPr lang="en-GB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543800" y="2420938"/>
            <a:ext cx="1276350" cy="158432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EUROSTAT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435600" y="3933825"/>
            <a:ext cx="15113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Accounts Institute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03575" y="4508500"/>
            <a:ext cx="1752600" cy="936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BISA / IBSA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(Brussels)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92275" y="1844675"/>
            <a:ext cx="5486400" cy="5334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b="1">
                <a:solidFill>
                  <a:srgbClr val="00CC99"/>
                </a:solidFill>
                <a:latin typeface="Times New Roman" pitchFamily="18" charset="0"/>
              </a:rPr>
              <a:t>Statistics Belgium</a:t>
            </a:r>
            <a:r>
              <a:rPr lang="en-GB" altLang="en-US" sz="1400">
                <a:solidFill>
                  <a:srgbClr val="00CC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300788" y="4941888"/>
            <a:ext cx="10795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National Bank of Belgium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203575" y="2636838"/>
            <a:ext cx="1752600" cy="863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SVR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(Flanders)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203575" y="3500438"/>
            <a:ext cx="1752600" cy="1008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IWEPS </a:t>
            </a:r>
          </a:p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(Wallonia)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11188" y="2636838"/>
            <a:ext cx="2133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Enterprises and professional federations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1" name="Rectangle 11" descr="Brede diagonaal omhoog"/>
          <p:cNvSpPr>
            <a:spLocks noChangeArrowheads="1"/>
          </p:cNvSpPr>
          <p:nvPr/>
        </p:nvSpPr>
        <p:spPr bwMode="auto">
          <a:xfrm>
            <a:off x="611188" y="3500438"/>
            <a:ext cx="2133600" cy="865187"/>
          </a:xfrm>
          <a:prstGeom prst="rect">
            <a:avLst/>
          </a:prstGeom>
          <a:pattFill prst="wdUpDiag">
            <a:fgClr>
              <a:srgbClr val="FFFF00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 official suppliers/producers of data and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547813" y="4797425"/>
            <a:ext cx="1195387" cy="6794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Private producers of statistics</a:t>
            </a:r>
            <a:endParaRPr lang="en-GB" altLang="en-US" sz="14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11188" y="981075"/>
            <a:ext cx="1728787" cy="444500"/>
          </a:xfrm>
          <a:prstGeom prst="rect">
            <a:avLst/>
          </a:prstGeom>
          <a:solidFill>
            <a:schemeClr val="accent1">
              <a:alpha val="8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Households and enterprises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524750" y="836613"/>
            <a:ext cx="1295400" cy="10795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Federal, Regional and Community Governments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524750" y="4292600"/>
            <a:ext cx="1295400" cy="10668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national and international gebruikers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547813" y="6096000"/>
            <a:ext cx="5832475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Producers of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524750" y="476250"/>
            <a:ext cx="1295400" cy="2286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Users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50825" y="981075"/>
            <a:ext cx="228600" cy="3384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Data suppliers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499" name="AutoShape 19"/>
          <p:cNvCxnSpPr>
            <a:cxnSpLocks noChangeShapeType="1"/>
            <a:endCxn id="20484" idx="1"/>
          </p:cNvCxnSpPr>
          <p:nvPr/>
        </p:nvCxnSpPr>
        <p:spPr bwMode="auto">
          <a:xfrm rot="16200000" flipH="1">
            <a:off x="4309269" y="3188494"/>
            <a:ext cx="1965325" cy="28733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0" name="AutoShape 20"/>
          <p:cNvCxnSpPr>
            <a:cxnSpLocks noChangeShapeType="1"/>
            <a:stCxn id="20487" idx="0"/>
          </p:cNvCxnSpPr>
          <p:nvPr/>
        </p:nvCxnSpPr>
        <p:spPr bwMode="auto">
          <a:xfrm rot="5400000" flipH="1">
            <a:off x="6605588" y="4706938"/>
            <a:ext cx="2889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1" name="AutoShape 21"/>
          <p:cNvCxnSpPr>
            <a:cxnSpLocks noChangeShapeType="1"/>
          </p:cNvCxnSpPr>
          <p:nvPr/>
        </p:nvCxnSpPr>
        <p:spPr bwMode="auto">
          <a:xfrm rot="16200000">
            <a:off x="5621337" y="4756151"/>
            <a:ext cx="288925" cy="82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6948488" y="3068638"/>
            <a:ext cx="596900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503" name="AutoShape 23"/>
          <p:cNvCxnSpPr>
            <a:cxnSpLocks noChangeShapeType="1"/>
            <a:endCxn id="20483" idx="0"/>
          </p:cNvCxnSpPr>
          <p:nvPr/>
        </p:nvCxnSpPr>
        <p:spPr bwMode="auto">
          <a:xfrm>
            <a:off x="7237413" y="2133600"/>
            <a:ext cx="944562" cy="2873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995738" y="2349500"/>
            <a:ext cx="0" cy="287338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505" name="AutoShape 25"/>
          <p:cNvCxnSpPr>
            <a:cxnSpLocks noChangeShapeType="1"/>
            <a:stCxn id="20493" idx="2"/>
            <a:endCxn id="20486" idx="1"/>
          </p:cNvCxnSpPr>
          <p:nvPr/>
        </p:nvCxnSpPr>
        <p:spPr bwMode="auto">
          <a:xfrm rot="16200000" flipH="1">
            <a:off x="1241425" y="1660525"/>
            <a:ext cx="685800" cy="21590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6" name="AutoShape 26"/>
          <p:cNvCxnSpPr>
            <a:cxnSpLocks noChangeShapeType="1"/>
            <a:stCxn id="20490" idx="3"/>
          </p:cNvCxnSpPr>
          <p:nvPr/>
        </p:nvCxnSpPr>
        <p:spPr bwMode="auto">
          <a:xfrm flipV="1">
            <a:off x="2744788" y="2349500"/>
            <a:ext cx="333375" cy="630238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7" name="AutoShape 27"/>
          <p:cNvCxnSpPr>
            <a:cxnSpLocks noChangeShapeType="1"/>
            <a:stCxn id="20491" idx="3"/>
          </p:cNvCxnSpPr>
          <p:nvPr/>
        </p:nvCxnSpPr>
        <p:spPr bwMode="auto">
          <a:xfrm flipV="1">
            <a:off x="2744788" y="2924175"/>
            <a:ext cx="331787" cy="1009650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8" name="AutoShape 28"/>
          <p:cNvCxnSpPr>
            <a:cxnSpLocks noChangeShapeType="1"/>
            <a:stCxn id="20492" idx="3"/>
          </p:cNvCxnSpPr>
          <p:nvPr/>
        </p:nvCxnSpPr>
        <p:spPr bwMode="auto">
          <a:xfrm flipV="1">
            <a:off x="2743200" y="3141663"/>
            <a:ext cx="333375" cy="1995487"/>
          </a:xfrm>
          <a:prstGeom prst="bentConnector2">
            <a:avLst/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9" name="AutoShape 29"/>
          <p:cNvCxnSpPr>
            <a:cxnSpLocks noChangeShapeType="1"/>
            <a:stCxn id="20484" idx="3"/>
            <a:endCxn id="20483" idx="1"/>
          </p:cNvCxnSpPr>
          <p:nvPr/>
        </p:nvCxnSpPr>
        <p:spPr bwMode="auto">
          <a:xfrm flipV="1">
            <a:off x="6946900" y="3213100"/>
            <a:ext cx="596900" cy="1101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0" name="AutoShape 30"/>
          <p:cNvCxnSpPr>
            <a:cxnSpLocks noChangeShapeType="1"/>
          </p:cNvCxnSpPr>
          <p:nvPr/>
        </p:nvCxnSpPr>
        <p:spPr bwMode="auto">
          <a:xfrm flipV="1">
            <a:off x="7164388" y="1412875"/>
            <a:ext cx="3810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5435600" y="2565400"/>
            <a:ext cx="1511300" cy="11509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nl-BE" altLang="en-US" sz="1400" b="1">
                <a:solidFill>
                  <a:srgbClr val="000000"/>
                </a:solidFill>
                <a:latin typeface="Times New Roman" pitchFamily="18" charset="0"/>
              </a:rPr>
              <a:t>Other official producers of European Statistics</a:t>
            </a:r>
            <a:endParaRPr lang="en-GB" alt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7164388" y="2205038"/>
            <a:ext cx="360362" cy="2376487"/>
          </a:xfrm>
          <a:custGeom>
            <a:avLst/>
            <a:gdLst>
              <a:gd name="T0" fmla="*/ 0 w 227"/>
              <a:gd name="T1" fmla="*/ 0 h 1587"/>
              <a:gd name="T2" fmla="*/ 157 w 227"/>
              <a:gd name="T3" fmla="*/ 0 h 1587"/>
              <a:gd name="T4" fmla="*/ 151 w 227"/>
              <a:gd name="T5" fmla="*/ 1587 h 1587"/>
              <a:gd name="T6" fmla="*/ 227 w 227"/>
              <a:gd name="T7" fmla="*/ 1587 h 1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1587">
                <a:moveTo>
                  <a:pt x="0" y="0"/>
                </a:moveTo>
                <a:lnTo>
                  <a:pt x="157" y="0"/>
                </a:lnTo>
                <a:lnTo>
                  <a:pt x="151" y="1587"/>
                </a:lnTo>
                <a:lnTo>
                  <a:pt x="227" y="1587"/>
                </a:ln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0513" name="AutoShape 33"/>
          <p:cNvCxnSpPr>
            <a:cxnSpLocks noChangeShapeType="1"/>
            <a:stCxn id="20511" idx="3"/>
            <a:endCxn id="20495" idx="1"/>
          </p:cNvCxnSpPr>
          <p:nvPr/>
        </p:nvCxnSpPr>
        <p:spPr bwMode="auto">
          <a:xfrm>
            <a:off x="6946900" y="3141663"/>
            <a:ext cx="577850" cy="16843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4" name="AutoShape 34"/>
          <p:cNvCxnSpPr>
            <a:cxnSpLocks noChangeShapeType="1"/>
          </p:cNvCxnSpPr>
          <p:nvPr/>
        </p:nvCxnSpPr>
        <p:spPr bwMode="auto">
          <a:xfrm>
            <a:off x="6948488" y="4221163"/>
            <a:ext cx="577850" cy="511175"/>
          </a:xfrm>
          <a:prstGeom prst="bentConnector3">
            <a:avLst>
              <a:gd name="adj1" fmla="val 29944"/>
            </a:avLst>
          </a:prstGeom>
          <a:noFill/>
          <a:ln w="9525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15" name="Picture 35" descr="Logo Statistics Belg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2476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9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952</Words>
  <Application>Microsoft Office PowerPoint</Application>
  <PresentationFormat>Diavoorstelling (4:3)</PresentationFormat>
  <Paragraphs>249</Paragraphs>
  <Slides>25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Network</vt:lpstr>
      <vt:lpstr>Standaardontwerp</vt:lpstr>
      <vt:lpstr>1_Standaardontwerp</vt:lpstr>
      <vt:lpstr>2_Standaardontwerp</vt:lpstr>
      <vt:lpstr>New models of governance and coordination in complex statistical systems</vt:lpstr>
      <vt:lpstr>The Belgian Statistical System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The latest Reform of the State</vt:lpstr>
      <vt:lpstr>Coordination and quality in complex statistical systems</vt:lpstr>
      <vt:lpstr>Coordination and quality in complex statistical systems (2)</vt:lpstr>
      <vt:lpstr>Coordination and quality in complex statistical systems (3)</vt:lpstr>
      <vt:lpstr>Governance models for the Belgian system</vt:lpstr>
      <vt:lpstr>Governance models: the minimalist model</vt:lpstr>
      <vt:lpstr>PowerPoint-presentatie</vt:lpstr>
      <vt:lpstr>The minimalist model: advantages and disadvantages</vt:lpstr>
      <vt:lpstr>Governance models: the maximalist model</vt:lpstr>
      <vt:lpstr>Governance models: the maximalist model (2)</vt:lpstr>
      <vt:lpstr>PowerPoint-presentatie</vt:lpstr>
      <vt:lpstr>The maximalist model: advantages</vt:lpstr>
      <vt:lpstr>The maximalist model: disadvantages</vt:lpstr>
      <vt:lpstr>Outcome of the Reform of the State</vt:lpstr>
      <vt:lpstr>Conclusions and outlook</vt:lpstr>
    </vt:vector>
  </TitlesOfParts>
  <Company>SPF/FOD ECO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stephan.moens</dc:creator>
  <cp:lastModifiedBy>MOENS Stephan</cp:lastModifiedBy>
  <cp:revision>18</cp:revision>
  <dcterms:created xsi:type="dcterms:W3CDTF">2011-03-14T14:21:56Z</dcterms:created>
  <dcterms:modified xsi:type="dcterms:W3CDTF">2014-05-14T11:13:38Z</dcterms:modified>
</cp:coreProperties>
</file>