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sldIdLst>
    <p:sldId id="256" r:id="rId2"/>
    <p:sldId id="260" r:id="rId3"/>
    <p:sldId id="261" r:id="rId4"/>
    <p:sldId id="259" r:id="rId5"/>
    <p:sldId id="264" r:id="rId6"/>
    <p:sldId id="263" r:id="rId7"/>
    <p:sldId id="267" r:id="rId8"/>
    <p:sldId id="269" r:id="rId9"/>
    <p:sldId id="273" r:id="rId10"/>
    <p:sldId id="266" r:id="rId11"/>
    <p:sldId id="272" r:id="rId12"/>
    <p:sldId id="271" r:id="rId13"/>
    <p:sldId id="275" r:id="rId14"/>
    <p:sldId id="268" r:id="rId15"/>
    <p:sldId id="270" r:id="rId16"/>
    <p:sldId id="276" r:id="rId17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693"/>
    <a:srgbClr val="9AB23B"/>
    <a:srgbClr val="0493AC"/>
    <a:srgbClr val="FAA50F"/>
    <a:srgbClr val="F0F0F0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B9282-1A0E-480B-AF98-CCCE756F8BC8}" type="datetimeFigureOut">
              <a:rPr lang="sv-SE" smtClean="0"/>
              <a:t>2014-05-19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830F-4BFD-4CF4-BBFE-F58EA332BD1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58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7821C-7A14-4BEE-BDEB-A9FC29DB00DE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A20B7-4AC3-4ACB-B8B5-83E33EB4B2F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3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 userDrawn="1"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5" name="Bildobjekt 14" descr="SCB-logga_gre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r="15358" b="2083"/>
          <a:stretch>
            <a:fillRect/>
          </a:stretch>
        </p:blipFill>
        <p:spPr>
          <a:xfrm>
            <a:off x="0" y="0"/>
            <a:ext cx="1142976" cy="6357958"/>
          </a:xfrm>
          <a:prstGeom prst="rect">
            <a:avLst/>
          </a:prstGeom>
        </p:spPr>
      </p:pic>
      <p:pic>
        <p:nvPicPr>
          <p:cNvPr id="21" name="Bildobjekt 20" descr="SCB-logga_grey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9" r="15358" b="2083"/>
          <a:stretch>
            <a:fillRect/>
          </a:stretch>
        </p:blipFill>
        <p:spPr>
          <a:xfrm>
            <a:off x="0" y="0"/>
            <a:ext cx="1142976" cy="63579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1" y="274638"/>
            <a:ext cx="663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8" y="1535113"/>
            <a:ext cx="32385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58888" y="2174875"/>
            <a:ext cx="3238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236231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2362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489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5069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187" y="2094805"/>
            <a:ext cx="7921625" cy="1046163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3152775"/>
            <a:ext cx="7920880" cy="17526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F396-6235-4C4B-9972-DFEA523245B5}" type="datetimeFigureOut">
              <a:rPr lang="sv-SE" smtClean="0">
                <a:solidFill>
                  <a:prstClr val="black"/>
                </a:solidFill>
              </a:rPr>
              <a:pPr/>
              <a:t>2014-05-19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D4F3-71BB-4590-94FD-885B706FD8D2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27988" y="6165850"/>
            <a:ext cx="914400" cy="9144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69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6" name="Bildobjekt 15" descr="logga_orang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"/>
          <a:stretch>
            <a:fillRect/>
          </a:stretch>
        </p:blipFill>
        <p:spPr>
          <a:xfrm>
            <a:off x="-11854" y="4082"/>
            <a:ext cx="110978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Rubrikbild">
    <p:bg>
      <p:bgPr>
        <a:solidFill>
          <a:srgbClr val="0786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6" name="Bildobjekt 15" descr="logga_blu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221" y="0"/>
            <a:ext cx="110914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Rubrik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6" name="Bildobjekt 15" descr="logga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407" y="0"/>
            <a:ext cx="110189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Rubrik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2" name="Grupp 12"/>
          <p:cNvGrpSpPr/>
          <p:nvPr/>
        </p:nvGrpSpPr>
        <p:grpSpPr>
          <a:xfrm>
            <a:off x="8604504" y="3342694"/>
            <a:ext cx="539496" cy="3158140"/>
            <a:chOff x="1643042" y="428604"/>
            <a:chExt cx="539496" cy="3158140"/>
          </a:xfrm>
        </p:grpSpPr>
        <p:pic>
          <p:nvPicPr>
            <p:cNvPr id="7" name="Bildobjekt 6" descr="BA10756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428604"/>
              <a:ext cx="539496" cy="539496"/>
            </a:xfrm>
            <a:prstGeom prst="rect">
              <a:avLst/>
            </a:prstGeom>
          </p:spPr>
        </p:pic>
        <p:pic>
          <p:nvPicPr>
            <p:cNvPr id="8" name="Bildobjekt 7" descr="iStock_000002716975XSmall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2382004"/>
              <a:ext cx="539496" cy="539496"/>
            </a:xfrm>
            <a:prstGeom prst="rect">
              <a:avLst/>
            </a:prstGeom>
          </p:spPr>
        </p:pic>
        <p:pic>
          <p:nvPicPr>
            <p:cNvPr id="9" name="Bildobjekt 8" descr="iStock_000006202820XSmall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721922"/>
              <a:ext cx="539496" cy="539496"/>
            </a:xfrm>
            <a:prstGeom prst="rect">
              <a:avLst/>
            </a:prstGeom>
          </p:spPr>
        </p:pic>
        <p:pic>
          <p:nvPicPr>
            <p:cNvPr id="10" name="Bildobjekt 9" descr="MK10676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1071546"/>
              <a:ext cx="539496" cy="539496"/>
            </a:xfrm>
            <a:prstGeom prst="rect">
              <a:avLst/>
            </a:prstGeom>
          </p:spPr>
        </p:pic>
        <p:pic>
          <p:nvPicPr>
            <p:cNvPr id="11" name="Bildobjekt 10" descr="iStock_000000753328XSmall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042" y="3047248"/>
              <a:ext cx="539496" cy="539496"/>
            </a:xfrm>
            <a:prstGeom prst="rect">
              <a:avLst/>
            </a:prstGeom>
          </p:spPr>
        </p:pic>
      </p:grpSp>
      <p:pic>
        <p:nvPicPr>
          <p:cNvPr id="14" name="Bildobjekt 13" descr="SCB-logga_lila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639" y="220720"/>
            <a:ext cx="1115648" cy="6629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8887" y="4406900"/>
            <a:ext cx="72358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7" y="2906713"/>
            <a:ext cx="72358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0" y="274638"/>
            <a:ext cx="6628743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23691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47571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2014-05-19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56370" y="378212"/>
            <a:ext cx="7430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6370" y="1600200"/>
            <a:ext cx="74304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63804" y="6492899"/>
            <a:ext cx="1326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F1F4D1-35E4-46BA-AF81-4FD86FB65BBB}" type="datetimeFigureOut">
              <a:rPr lang="sv-SE" smtClean="0"/>
              <a:pPr/>
              <a:t>2014-05-19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104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logga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" y="757556"/>
            <a:ext cx="652218" cy="5345750"/>
          </a:xfrm>
          <a:prstGeom prst="rect">
            <a:avLst/>
          </a:prstGeom>
        </p:spPr>
      </p:pic>
      <p:pic>
        <p:nvPicPr>
          <p:cNvPr id="10" name="Bildobjekt 9" descr="kvadrater_100_rgb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57" y="4357553"/>
            <a:ext cx="286488" cy="1785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80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2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1277A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1277A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1277A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1277A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1277A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More</a:t>
            </a:r>
            <a:r>
              <a:rPr lang="sv-SE" dirty="0" smtClean="0"/>
              <a:t> and </a:t>
            </a:r>
            <a:r>
              <a:rPr lang="sv-SE" dirty="0" err="1" smtClean="0"/>
              <a:t>better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Improvement of official statistics through the Swedish </a:t>
            </a:r>
            <a:r>
              <a:rPr lang="en-US" dirty="0" err="1"/>
              <a:t>Geodata</a:t>
            </a:r>
            <a:r>
              <a:rPr lang="en-US" dirty="0"/>
              <a:t> </a:t>
            </a:r>
            <a:r>
              <a:rPr lang="en-US" dirty="0" smtClean="0"/>
              <a:t>Cooperation</a:t>
            </a:r>
          </a:p>
          <a:p>
            <a:endParaRPr lang="en-US" sz="1600" dirty="0" smtClean="0"/>
          </a:p>
          <a:p>
            <a:r>
              <a:rPr lang="en-US" sz="1600" dirty="0" smtClean="0"/>
              <a:t>Jerker MOSTRÖM</a:t>
            </a:r>
          </a:p>
          <a:p>
            <a:r>
              <a:rPr lang="en-US" sz="1600" dirty="0"/>
              <a:t>Senior Advisor, Regions and Environment Department, Statistics Sweden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3654442" cy="46805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972880" cy="50045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3353" b="6250"/>
          <a:stretch>
            <a:fillRect/>
          </a:stretch>
        </p:blipFill>
        <p:spPr bwMode="auto">
          <a:xfrm>
            <a:off x="3131840" y="2716589"/>
            <a:ext cx="3878943" cy="37315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17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Built-up</a:t>
            </a:r>
            <a:r>
              <a:rPr lang="sv-SE" dirty="0" smtClean="0"/>
              <a:t> land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8314" y="888726"/>
            <a:ext cx="3212158" cy="5276578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6371" y="1600200"/>
            <a:ext cx="4611774" cy="4525963"/>
          </a:xfrm>
        </p:spPr>
        <p:txBody>
          <a:bodyPr/>
          <a:lstStyle/>
          <a:p>
            <a:r>
              <a:rPr lang="sv-SE" dirty="0" smtClean="0"/>
              <a:t>Part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product</a:t>
            </a:r>
            <a:r>
              <a:rPr lang="sv-SE" dirty="0" smtClean="0"/>
              <a:t> ”Land </a:t>
            </a:r>
            <a:r>
              <a:rPr lang="sv-SE" dirty="0" err="1" smtClean="0"/>
              <a:t>Use</a:t>
            </a:r>
            <a:r>
              <a:rPr lang="sv-SE" dirty="0" smtClean="0"/>
              <a:t> in Sweden”</a:t>
            </a:r>
          </a:p>
          <a:p>
            <a:r>
              <a:rPr lang="sv-SE" dirty="0" smtClean="0"/>
              <a:t>8 </a:t>
            </a:r>
            <a:r>
              <a:rPr lang="sv-SE" dirty="0" err="1" smtClean="0"/>
              <a:t>categories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built-up</a:t>
            </a:r>
            <a:r>
              <a:rPr lang="sv-SE" dirty="0" smtClean="0"/>
              <a:t> land</a:t>
            </a:r>
          </a:p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categories</a:t>
            </a:r>
            <a:r>
              <a:rPr lang="sv-SE" dirty="0" smtClean="0"/>
              <a:t> </a:t>
            </a:r>
            <a:r>
              <a:rPr lang="sv-SE" dirty="0" err="1" smtClean="0"/>
              <a:t>reduced</a:t>
            </a:r>
            <a:r>
              <a:rPr lang="sv-SE" dirty="0"/>
              <a:t> </a:t>
            </a:r>
            <a:r>
              <a:rPr lang="sv-SE" dirty="0" err="1" smtClean="0"/>
              <a:t>due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r>
              <a:rPr lang="sv-SE" dirty="0" smtClean="0"/>
              <a:t> </a:t>
            </a:r>
            <a:r>
              <a:rPr lang="sv-SE" dirty="0" err="1" smtClean="0"/>
              <a:t>methodology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70107"/>
            <a:ext cx="3844645" cy="28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67544" y="718700"/>
            <a:ext cx="8424936" cy="22782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467544" y="3068960"/>
            <a:ext cx="8424936" cy="33123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3140968"/>
            <a:ext cx="2664296" cy="317807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022477" y="901169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err="1" smtClean="0">
                <a:latin typeface="Arial" pitchFamily="34" charset="0"/>
                <a:cs typeface="Arial" pitchFamily="34" charset="0"/>
              </a:rPr>
              <a:t>Type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: Industry</a:t>
            </a:r>
          </a:p>
          <a:p>
            <a:r>
              <a:rPr lang="sv-SE" sz="1200" b="1" dirty="0" err="1" smtClean="0">
                <a:latin typeface="Arial" pitchFamily="34" charset="0"/>
                <a:cs typeface="Arial" pitchFamily="34" charset="0"/>
              </a:rPr>
              <a:t>Owner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: Company</a:t>
            </a:r>
          </a:p>
          <a:p>
            <a:r>
              <a:rPr lang="sv-SE" sz="1200" b="1" dirty="0" smtClean="0">
                <a:latin typeface="Arial" pitchFamily="34" charset="0"/>
                <a:cs typeface="Arial" pitchFamily="34" charset="0"/>
              </a:rPr>
              <a:t>Land area: 200.000 m</a:t>
            </a:r>
            <a:r>
              <a:rPr lang="sv-SE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sv-SE" sz="1200" b="1" dirty="0" err="1" smtClean="0">
                <a:latin typeface="Arial" pitchFamily="34" charset="0"/>
                <a:cs typeface="Arial" pitchFamily="34" charset="0"/>
              </a:rPr>
              <a:t>Built-up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 land: 200.000 m</a:t>
            </a:r>
            <a:r>
              <a:rPr lang="sv-SE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1200" b="1" dirty="0">
              <a:latin typeface="Arial" pitchFamily="34" charset="0"/>
              <a:cs typeface="Arial" pitchFamily="34" charset="0"/>
            </a:endParaRPr>
          </a:p>
          <a:p>
            <a:endParaRPr lang="sv-SE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 rot="16200000">
            <a:off x="-358918" y="4540478"/>
            <a:ext cx="212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latin typeface="Arial" pitchFamily="34" charset="0"/>
                <a:cs typeface="Arial" pitchFamily="34" charset="0"/>
              </a:rPr>
              <a:t>Geospatial data</a:t>
            </a:r>
            <a:endParaRPr lang="sv-S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 rot="16200000">
            <a:off x="-636378" y="1687596"/>
            <a:ext cx="26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latin typeface="Arial" pitchFamily="34" charset="0"/>
                <a:cs typeface="Arial" pitchFamily="34" charset="0"/>
              </a:rPr>
              <a:t>Register data</a:t>
            </a:r>
            <a:endParaRPr lang="sv-S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5-udd 10"/>
          <p:cNvSpPr/>
          <p:nvPr/>
        </p:nvSpPr>
        <p:spPr>
          <a:xfrm>
            <a:off x="1763688" y="4699992"/>
            <a:ext cx="194320" cy="169168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/>
          <p:cNvSpPr txBox="1"/>
          <p:nvPr/>
        </p:nvSpPr>
        <p:spPr>
          <a:xfrm>
            <a:off x="395536" y="162216"/>
            <a:ext cx="26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latin typeface="Arial" pitchFamily="34" charset="0"/>
                <a:cs typeface="Arial" pitchFamily="34" charset="0"/>
              </a:rPr>
              <a:t>Before 2011</a:t>
            </a:r>
            <a:endParaRPr lang="sv-S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770892" y="162216"/>
            <a:ext cx="268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sv-SE" b="1" dirty="0" smtClean="0">
                <a:latin typeface="Arial" pitchFamily="34" charset="0"/>
                <a:cs typeface="Arial" pitchFamily="34" charset="0"/>
              </a:rPr>
              <a:t> 2011</a:t>
            </a:r>
            <a:endParaRPr lang="sv-SE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ak 16"/>
          <p:cNvCxnSpPr/>
          <p:nvPr/>
        </p:nvCxnSpPr>
        <p:spPr>
          <a:xfrm>
            <a:off x="3275856" y="718700"/>
            <a:ext cx="0" cy="566262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1619672" y="4221050"/>
            <a:ext cx="138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>
                <a:latin typeface="Arial" pitchFamily="34" charset="0"/>
                <a:cs typeface="Arial" pitchFamily="34" charset="0"/>
              </a:rPr>
              <a:t>X, Y </a:t>
            </a:r>
            <a:r>
              <a:rPr lang="sv-SE" sz="1200" b="1" dirty="0" err="1" smtClean="0">
                <a:latin typeface="Arial" pitchFamily="34" charset="0"/>
                <a:cs typeface="Arial" pitchFamily="34" charset="0"/>
              </a:rPr>
              <a:t>Coordinates</a:t>
            </a:r>
            <a:endParaRPr lang="sv-SE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Rak pil 22"/>
          <p:cNvCxnSpPr/>
          <p:nvPr/>
        </p:nvCxnSpPr>
        <p:spPr>
          <a:xfrm>
            <a:off x="1893871" y="1928410"/>
            <a:ext cx="0" cy="22926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5356791" y="882656"/>
            <a:ext cx="2023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 err="1" smtClean="0">
                <a:latin typeface="Arial" pitchFamily="34" charset="0"/>
                <a:cs typeface="Arial" pitchFamily="34" charset="0"/>
              </a:rPr>
              <a:t>Type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: Industry</a:t>
            </a:r>
          </a:p>
          <a:p>
            <a:r>
              <a:rPr lang="sv-SE" sz="1200" b="1" dirty="0" err="1" smtClean="0">
                <a:latin typeface="Arial" pitchFamily="34" charset="0"/>
                <a:cs typeface="Arial" pitchFamily="34" charset="0"/>
              </a:rPr>
              <a:t>Owner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: Company</a:t>
            </a:r>
          </a:p>
          <a:p>
            <a:r>
              <a:rPr lang="sv-SE" sz="1200" b="1" dirty="0" smtClean="0">
                <a:latin typeface="Arial" pitchFamily="34" charset="0"/>
                <a:cs typeface="Arial" pitchFamily="34" charset="0"/>
              </a:rPr>
              <a:t>Land area: 200.000 m</a:t>
            </a:r>
            <a:r>
              <a:rPr lang="sv-SE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sv-SE" sz="1200" b="1" dirty="0" err="1" smtClean="0">
                <a:latin typeface="Arial" pitchFamily="34" charset="0"/>
                <a:cs typeface="Arial" pitchFamily="34" charset="0"/>
              </a:rPr>
              <a:t>Built-up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b="1" dirty="0">
                <a:latin typeface="Arial" pitchFamily="34" charset="0"/>
                <a:cs typeface="Arial" pitchFamily="34" charset="0"/>
              </a:rPr>
              <a:t>land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sv-SE" sz="1200" b="1" dirty="0" smtClean="0">
                <a:latin typeface="Arial" pitchFamily="34" charset="0"/>
                <a:cs typeface="Arial" pitchFamily="34" charset="0"/>
              </a:rPr>
              <a:t>200.000 m</a:t>
            </a:r>
            <a:r>
              <a:rPr lang="sv-SE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 – 78.000 m</a:t>
            </a:r>
            <a:r>
              <a:rPr lang="sv-SE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sz="1200" b="1" dirty="0" smtClean="0">
                <a:latin typeface="Arial" pitchFamily="34" charset="0"/>
                <a:cs typeface="Arial" pitchFamily="34" charset="0"/>
              </a:rPr>
              <a:t>= </a:t>
            </a:r>
          </a:p>
          <a:p>
            <a:r>
              <a:rPr lang="sv-SE" sz="1200" b="1" dirty="0" smtClean="0">
                <a:latin typeface="Arial" pitchFamily="34" charset="0"/>
                <a:cs typeface="Arial" pitchFamily="34" charset="0"/>
              </a:rPr>
              <a:t>122.000 m</a:t>
            </a:r>
            <a:r>
              <a:rPr lang="sv-SE" sz="12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sz="1200" b="1" baseline="30000" dirty="0">
              <a:latin typeface="Arial" pitchFamily="34" charset="0"/>
              <a:cs typeface="Arial" pitchFamily="34" charset="0"/>
            </a:endParaRPr>
          </a:p>
          <a:p>
            <a:endParaRPr lang="sv-SE" sz="1200" dirty="0">
              <a:latin typeface="Arial" pitchFamily="34" charset="0"/>
              <a:cs typeface="Arial" pitchFamily="34" charset="0"/>
            </a:endParaRPr>
          </a:p>
          <a:p>
            <a:endParaRPr lang="sv-SE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Bildobjekt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9715" y="3140968"/>
            <a:ext cx="2830757" cy="3178073"/>
          </a:xfrm>
          <a:prstGeom prst="rect">
            <a:avLst/>
          </a:prstGeom>
        </p:spPr>
      </p:pic>
      <p:sp>
        <p:nvSpPr>
          <p:cNvPr id="21" name="Rektangel 20"/>
          <p:cNvSpPr/>
          <p:nvPr/>
        </p:nvSpPr>
        <p:spPr>
          <a:xfrm>
            <a:off x="3779913" y="6022449"/>
            <a:ext cx="47525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" pitchFamily="34" charset="0"/>
                <a:cs typeface="Arial" pitchFamily="34" charset="0"/>
              </a:rPr>
              <a:t>Land area: 200.000 </a:t>
            </a: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v-SE" sz="1400" b="1" baseline="30000" dirty="0" smtClean="0">
                <a:latin typeface="Arial" pitchFamily="34" charset="0"/>
                <a:cs typeface="Arial" pitchFamily="34" charset="0"/>
              </a:rPr>
              <a:t>2      </a:t>
            </a:r>
            <a:r>
              <a:rPr lang="sv-SE" sz="1400" b="1" dirty="0" smtClean="0">
                <a:latin typeface="Arial" pitchFamily="34" charset="0"/>
                <a:cs typeface="Arial" pitchFamily="34" charset="0"/>
              </a:rPr>
              <a:t>-    Forested </a:t>
            </a:r>
            <a:r>
              <a:rPr lang="sv-SE" sz="1400" b="1" dirty="0">
                <a:latin typeface="Arial" pitchFamily="34" charset="0"/>
                <a:cs typeface="Arial" pitchFamily="34" charset="0"/>
              </a:rPr>
              <a:t>area: 78 000 m</a:t>
            </a:r>
            <a:r>
              <a:rPr lang="sv-SE" sz="1400" b="1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sv-SE" sz="12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4872314" y="2267650"/>
            <a:ext cx="309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Improved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: 122.000 </a:t>
            </a:r>
            <a:r>
              <a:rPr lang="sv-SE" dirty="0">
                <a:latin typeface="Arial" pitchFamily="34" charset="0"/>
                <a:cs typeface="Arial" pitchFamily="34" charset="0"/>
              </a:rPr>
              <a:t>m</a:t>
            </a:r>
            <a:r>
              <a:rPr lang="sv-SE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45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72" y="1772816"/>
            <a:ext cx="2032491" cy="465548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718" y="4179899"/>
            <a:ext cx="3096344" cy="220142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22" y="1669484"/>
            <a:ext cx="2322796" cy="477711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0326" y="1561093"/>
            <a:ext cx="3878998" cy="2443971"/>
          </a:xfrm>
          <a:prstGeom prst="rect">
            <a:avLst/>
          </a:prstGeom>
        </p:spPr>
      </p:pic>
      <p:sp>
        <p:nvSpPr>
          <p:cNvPr id="12" name="Bildtext ned 11"/>
          <p:cNvSpPr/>
          <p:nvPr/>
        </p:nvSpPr>
        <p:spPr>
          <a:xfrm rot="20484181">
            <a:off x="448152" y="1485927"/>
            <a:ext cx="1369240" cy="1005743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7.2 million </a:t>
            </a:r>
            <a:r>
              <a:rPr lang="sv-SE" dirty="0" err="1" smtClean="0">
                <a:solidFill>
                  <a:schemeClr val="tx1"/>
                </a:solidFill>
              </a:rPr>
              <a:t>buildings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256370" y="378212"/>
            <a:ext cx="7430429" cy="1143000"/>
          </a:xfrm>
        </p:spPr>
        <p:txBody>
          <a:bodyPr/>
          <a:lstStyle/>
          <a:p>
            <a:r>
              <a:rPr lang="sv-SE" dirty="0" err="1" smtClean="0"/>
              <a:t>Building</a:t>
            </a:r>
            <a:r>
              <a:rPr lang="sv-SE" dirty="0" smtClean="0"/>
              <a:t> </a:t>
            </a:r>
            <a:r>
              <a:rPr lang="sv-SE" dirty="0" err="1" smtClean="0"/>
              <a:t>footprints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99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0135"/>
            <a:ext cx="3938800" cy="48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412776"/>
            <a:ext cx="331519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074348" y="3573016"/>
            <a:ext cx="242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latin typeface="Arial" pitchFamily="34" charset="0"/>
                <a:cs typeface="Arial" pitchFamily="34" charset="0"/>
              </a:rPr>
              <a:t>Masters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Thesis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sv-SE" sz="1200" dirty="0" smtClean="0">
                <a:latin typeface="Arial" pitchFamily="34" charset="0"/>
                <a:cs typeface="Arial" pitchFamily="34" charset="0"/>
              </a:rPr>
              <a:t>Potential for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production</a:t>
            </a:r>
            <a:endParaRPr lang="sv-SE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sv-SE" sz="1200" dirty="0">
                <a:latin typeface="Arial" pitchFamily="34" charset="0"/>
                <a:cs typeface="Arial" pitchFamily="34" charset="0"/>
              </a:rPr>
              <a:t>f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rom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roof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200" dirty="0" err="1" smtClean="0">
                <a:latin typeface="Arial" pitchFamily="34" charset="0"/>
                <a:cs typeface="Arial" pitchFamily="34" charset="0"/>
              </a:rPr>
              <a:t>mounted</a:t>
            </a:r>
            <a:r>
              <a:rPr lang="sv-SE" sz="1200" dirty="0" smtClean="0">
                <a:latin typeface="Arial" pitchFamily="34" charset="0"/>
                <a:cs typeface="Arial" pitchFamily="34" charset="0"/>
              </a:rPr>
              <a:t> solar panels </a:t>
            </a:r>
          </a:p>
          <a:p>
            <a:endParaRPr lang="sv-SE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challenges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more</a:t>
            </a:r>
            <a:r>
              <a:rPr lang="sv-SE" dirty="0" smtClean="0"/>
              <a:t> geospatial information </a:t>
            </a:r>
            <a:r>
              <a:rPr lang="sv-SE" dirty="0" err="1" smtClean="0"/>
              <a:t>used</a:t>
            </a:r>
            <a:r>
              <a:rPr lang="sv-SE" dirty="0" smtClean="0"/>
              <a:t> from external </a:t>
            </a:r>
            <a:r>
              <a:rPr lang="sv-SE" dirty="0" err="1" smtClean="0"/>
              <a:t>producers</a:t>
            </a:r>
            <a:r>
              <a:rPr lang="sv-SE" dirty="0" smtClean="0"/>
              <a:t> – the </a:t>
            </a:r>
            <a:r>
              <a:rPr lang="sv-SE" dirty="0" err="1" smtClean="0"/>
              <a:t>harder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r>
              <a:rPr lang="sv-SE" dirty="0" smtClean="0"/>
              <a:t> data (</a:t>
            </a:r>
            <a:r>
              <a:rPr lang="sv-SE" dirty="0" err="1" smtClean="0"/>
              <a:t>quality</a:t>
            </a:r>
            <a:r>
              <a:rPr lang="sv-SE" dirty="0" smtClean="0"/>
              <a:t>, </a:t>
            </a:r>
            <a:r>
              <a:rPr lang="sv-SE" dirty="0" err="1" smtClean="0"/>
              <a:t>accuracy</a:t>
            </a:r>
            <a:r>
              <a:rPr lang="sv-SE" dirty="0" smtClean="0"/>
              <a:t>, </a:t>
            </a:r>
            <a:r>
              <a:rPr lang="sv-SE" dirty="0" err="1" smtClean="0"/>
              <a:t>coverage</a:t>
            </a:r>
            <a:r>
              <a:rPr lang="sv-SE" dirty="0" smtClean="0"/>
              <a:t>, definitions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</a:p>
          <a:p>
            <a:r>
              <a:rPr lang="sv-SE" dirty="0" smtClean="0"/>
              <a:t>Metadata for ”</a:t>
            </a:r>
            <a:r>
              <a:rPr lang="sv-SE" dirty="0" err="1" smtClean="0"/>
              <a:t>map</a:t>
            </a:r>
            <a:r>
              <a:rPr lang="sv-SE" dirty="0" smtClean="0"/>
              <a:t> </a:t>
            </a:r>
            <a:r>
              <a:rPr lang="sv-SE" dirty="0" err="1" smtClean="0"/>
              <a:t>products</a:t>
            </a:r>
            <a:r>
              <a:rPr lang="sv-SE" dirty="0" smtClean="0"/>
              <a:t>” – </a:t>
            </a:r>
            <a:r>
              <a:rPr lang="sv-SE" dirty="0" err="1" smtClean="0"/>
              <a:t>usually</a:t>
            </a:r>
            <a:r>
              <a:rPr lang="sv-SE" dirty="0" smtClean="0"/>
              <a:t> not </a:t>
            </a:r>
            <a:r>
              <a:rPr lang="sv-SE" dirty="0" err="1" smtClean="0"/>
              <a:t>fulfil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r>
              <a:rPr lang="sv-SE" dirty="0" smtClean="0"/>
              <a:t> for statistics </a:t>
            </a:r>
            <a:r>
              <a:rPr lang="sv-SE" dirty="0" err="1" smtClean="0"/>
              <a:t>production</a:t>
            </a:r>
            <a:endParaRPr lang="sv-SE" dirty="0" smtClean="0"/>
          </a:p>
          <a:p>
            <a:r>
              <a:rPr lang="sv-SE" dirty="0" smtClean="0"/>
              <a:t>Close </a:t>
            </a:r>
            <a:r>
              <a:rPr lang="sv-SE" dirty="0" err="1" smtClean="0"/>
              <a:t>dialogue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producers</a:t>
            </a:r>
            <a:r>
              <a:rPr lang="sv-SE" dirty="0" smtClean="0"/>
              <a:t> </a:t>
            </a:r>
            <a:r>
              <a:rPr lang="sv-SE" dirty="0" err="1" smtClean="0"/>
              <a:t>important</a:t>
            </a:r>
            <a:r>
              <a:rPr lang="sv-SE" dirty="0" smtClean="0"/>
              <a:t>. Get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r>
              <a:rPr lang="sv-SE" dirty="0" smtClean="0"/>
              <a:t> and </a:t>
            </a:r>
            <a:r>
              <a:rPr lang="sv-SE" dirty="0" err="1" smtClean="0"/>
              <a:t>their</a:t>
            </a:r>
            <a:r>
              <a:rPr lang="sv-SE" dirty="0" smtClean="0"/>
              <a:t> data!</a:t>
            </a:r>
          </a:p>
          <a:p>
            <a:r>
              <a:rPr lang="sv-SE" dirty="0" err="1" smtClean="0"/>
              <a:t>Technical</a:t>
            </a:r>
            <a:r>
              <a:rPr lang="sv-SE" dirty="0" smtClean="0"/>
              <a:t> </a:t>
            </a:r>
            <a:r>
              <a:rPr lang="sv-SE" dirty="0" err="1" smtClean="0"/>
              <a:t>infrastructure</a:t>
            </a:r>
            <a:r>
              <a:rPr lang="sv-SE" dirty="0" smtClean="0"/>
              <a:t> – Geospatial </a:t>
            </a:r>
            <a:r>
              <a:rPr lang="sv-SE" dirty="0" err="1"/>
              <a:t>a</a:t>
            </a:r>
            <a:r>
              <a:rPr lang="sv-SE" dirty="0" err="1" smtClean="0"/>
              <a:t>ctivities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demanding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standard plattforms for statistics (hardware, software,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r>
              <a:rPr lang="sv-SE" dirty="0" smtClean="0"/>
              <a:t>).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843808" y="249289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 smtClean="0">
                <a:latin typeface="Arial" pitchFamily="34" charset="0"/>
                <a:cs typeface="Arial" pitchFamily="34" charset="0"/>
              </a:rPr>
              <a:t>Thank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sv-SE" sz="2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 attention!</a:t>
            </a:r>
            <a:br>
              <a:rPr lang="sv-SE" sz="2800" dirty="0" smtClean="0">
                <a:latin typeface="Arial" pitchFamily="34" charset="0"/>
                <a:cs typeface="Arial" pitchFamily="34" charset="0"/>
              </a:rPr>
            </a:br>
            <a:endParaRPr lang="sv-SE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jerker.mostrom@scb.se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 smtClean="0"/>
              <a:t>Swed</a:t>
            </a:r>
            <a:r>
              <a:rPr lang="sv-SE" dirty="0" smtClean="0"/>
              <a:t>. </a:t>
            </a:r>
            <a:r>
              <a:rPr lang="sv-SE" dirty="0" err="1"/>
              <a:t>Geodata</a:t>
            </a:r>
            <a:r>
              <a:rPr lang="sv-SE" dirty="0"/>
              <a:t> </a:t>
            </a:r>
            <a:r>
              <a:rPr lang="sv-SE" dirty="0" err="1"/>
              <a:t>Cooperation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6370" y="1783357"/>
            <a:ext cx="7430429" cy="4525963"/>
          </a:xfrm>
        </p:spPr>
        <p:txBody>
          <a:bodyPr>
            <a:normAutofit/>
          </a:bodyPr>
          <a:lstStyle/>
          <a:p>
            <a:pPr hangingPunct="0">
              <a:spcBef>
                <a:spcPts val="1200"/>
              </a:spcBef>
            </a:pPr>
            <a:r>
              <a:rPr lang="en-GB" dirty="0" smtClean="0"/>
              <a:t>Launched in 2011 to fulfil the INSPIRE requirement on data sharing between public authorities</a:t>
            </a:r>
          </a:p>
          <a:p>
            <a:pPr hangingPunct="0">
              <a:spcBef>
                <a:spcPts val="1200"/>
              </a:spcBef>
            </a:pPr>
            <a:r>
              <a:rPr lang="en-GB" dirty="0" smtClean="0"/>
              <a:t>Statistics Sweden participated from start </a:t>
            </a:r>
          </a:p>
          <a:p>
            <a:pPr hangingPunct="0">
              <a:spcBef>
                <a:spcPts val="1200"/>
              </a:spcBef>
            </a:pPr>
            <a:r>
              <a:rPr lang="en-GB" dirty="0" smtClean="0"/>
              <a:t>The agreement is managed by the National </a:t>
            </a:r>
            <a:r>
              <a:rPr lang="en-GB" dirty="0"/>
              <a:t>M</a:t>
            </a:r>
            <a:r>
              <a:rPr lang="en-GB" dirty="0" smtClean="0"/>
              <a:t>apping and Cadastre Authority (</a:t>
            </a:r>
            <a:r>
              <a:rPr lang="en-GB" dirty="0" err="1" smtClean="0"/>
              <a:t>Lantmäteriet</a:t>
            </a:r>
            <a:r>
              <a:rPr lang="en-GB" dirty="0" smtClean="0"/>
              <a:t>)</a:t>
            </a:r>
          </a:p>
          <a:p>
            <a:pPr hangingPunct="0">
              <a:spcBef>
                <a:spcPts val="1200"/>
              </a:spcBef>
            </a:pPr>
            <a:r>
              <a:rPr lang="en-GB" dirty="0" smtClean="0"/>
              <a:t>Parties in the cooperation are authorities with an information responsibility and municipalities, government agencies and other organizations with official duties</a:t>
            </a:r>
          </a:p>
          <a:p>
            <a:pPr marL="0" indent="0" hangingPunct="0">
              <a:spcBef>
                <a:spcPts val="1200"/>
              </a:spcBef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INSPIRE Conference Istanbul 2012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4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 smtClean="0"/>
              <a:t>Swed</a:t>
            </a:r>
            <a:r>
              <a:rPr lang="sv-SE" dirty="0" smtClean="0"/>
              <a:t>. </a:t>
            </a:r>
            <a:r>
              <a:rPr lang="sv-SE" dirty="0" err="1"/>
              <a:t>Geodata</a:t>
            </a:r>
            <a:r>
              <a:rPr lang="sv-SE" dirty="0"/>
              <a:t> </a:t>
            </a:r>
            <a:r>
              <a:rPr lang="sv-SE" dirty="0" err="1"/>
              <a:t>Cooperation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6371" y="1711349"/>
            <a:ext cx="6988038" cy="4525963"/>
          </a:xfrm>
        </p:spPr>
        <p:txBody>
          <a:bodyPr>
            <a:normAutofit/>
          </a:bodyPr>
          <a:lstStyle/>
          <a:p>
            <a:pPr hangingPunct="0">
              <a:spcBef>
                <a:spcPts val="1200"/>
              </a:spcBef>
            </a:pPr>
            <a:r>
              <a:rPr lang="en-GB" dirty="0" smtClean="0"/>
              <a:t>The parties in the </a:t>
            </a:r>
            <a:r>
              <a:rPr lang="en-GB" dirty="0"/>
              <a:t>c</a:t>
            </a:r>
            <a:r>
              <a:rPr lang="en-GB" dirty="0" smtClean="0"/>
              <a:t>ooperation offer each other their spatial data for official use at an annual fee.</a:t>
            </a:r>
          </a:p>
          <a:p>
            <a:pPr hangingPunct="0">
              <a:spcBef>
                <a:spcPts val="1200"/>
              </a:spcBef>
            </a:pPr>
            <a:r>
              <a:rPr lang="en-GB" dirty="0" smtClean="0"/>
              <a:t>The INSPIRE regulation = minimum requirement, the Swedish </a:t>
            </a:r>
            <a:r>
              <a:rPr lang="en-GB" dirty="0" err="1" smtClean="0"/>
              <a:t>Geodata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ooperation has a broader scope</a:t>
            </a:r>
          </a:p>
          <a:p>
            <a:pPr hangingPunct="0">
              <a:spcBef>
                <a:spcPts val="1200"/>
              </a:spcBef>
            </a:pPr>
            <a:r>
              <a:rPr lang="en-GB" u="sng" dirty="0"/>
              <a:t>One</a:t>
            </a:r>
            <a:r>
              <a:rPr lang="en-GB" dirty="0"/>
              <a:t> agreement, </a:t>
            </a:r>
            <a:r>
              <a:rPr lang="en-GB" u="sng" dirty="0"/>
              <a:t>one</a:t>
            </a:r>
            <a:r>
              <a:rPr lang="en-GB" dirty="0"/>
              <a:t> annual fee = access to more than </a:t>
            </a:r>
            <a:r>
              <a:rPr lang="en-GB" u="sng" dirty="0"/>
              <a:t>400</a:t>
            </a:r>
            <a:r>
              <a:rPr lang="en-GB" dirty="0"/>
              <a:t> </a:t>
            </a:r>
            <a:r>
              <a:rPr lang="en-GB" dirty="0" err="1"/>
              <a:t>geodata</a:t>
            </a:r>
            <a:r>
              <a:rPr lang="en-GB" dirty="0"/>
              <a:t> products</a:t>
            </a:r>
            <a:endParaRPr lang="sv-SE" dirty="0"/>
          </a:p>
          <a:p>
            <a:pPr hangingPunct="0">
              <a:spcBef>
                <a:spcPts val="1200"/>
              </a:spcBef>
            </a:pP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7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91935"/>
            <a:ext cx="4681275" cy="291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upp 46"/>
          <p:cNvGrpSpPr/>
          <p:nvPr/>
        </p:nvGrpSpPr>
        <p:grpSpPr>
          <a:xfrm>
            <a:off x="4932041" y="2369898"/>
            <a:ext cx="4104455" cy="3939422"/>
            <a:chOff x="302654" y="1707427"/>
            <a:chExt cx="8803794" cy="4463652"/>
          </a:xfrm>
        </p:grpSpPr>
        <p:sp>
          <p:nvSpPr>
            <p:cNvPr id="48" name="Rektangel 47"/>
            <p:cNvSpPr/>
            <p:nvPr/>
          </p:nvSpPr>
          <p:spPr>
            <a:xfrm>
              <a:off x="7066878" y="3012872"/>
              <a:ext cx="2039570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f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Rektangel 48"/>
            <p:cNvSpPr/>
            <p:nvPr/>
          </p:nvSpPr>
          <p:spPr>
            <a:xfrm>
              <a:off x="2246781" y="5378991"/>
              <a:ext cx="2147924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d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Rektangel 49"/>
            <p:cNvSpPr/>
            <p:nvPr/>
          </p:nvSpPr>
          <p:spPr>
            <a:xfrm>
              <a:off x="6729398" y="4332609"/>
              <a:ext cx="2068145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e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Rektangel 50"/>
            <p:cNvSpPr/>
            <p:nvPr/>
          </p:nvSpPr>
          <p:spPr>
            <a:xfrm>
              <a:off x="6784422" y="1707427"/>
              <a:ext cx="2013123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g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2" name="Rektangel 51"/>
            <p:cNvSpPr/>
            <p:nvPr/>
          </p:nvSpPr>
          <p:spPr>
            <a:xfrm>
              <a:off x="302654" y="1745565"/>
              <a:ext cx="2055183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a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Rektangel 52"/>
            <p:cNvSpPr/>
            <p:nvPr/>
          </p:nvSpPr>
          <p:spPr>
            <a:xfrm>
              <a:off x="302654" y="2969420"/>
              <a:ext cx="2130151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b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Rektangel 53"/>
            <p:cNvSpPr/>
            <p:nvPr/>
          </p:nvSpPr>
          <p:spPr>
            <a:xfrm>
              <a:off x="420023" y="4318317"/>
              <a:ext cx="2044967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c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Rektangel 54"/>
            <p:cNvSpPr/>
            <p:nvPr/>
          </p:nvSpPr>
          <p:spPr>
            <a:xfrm>
              <a:off x="5059110" y="5378991"/>
              <a:ext cx="2348360" cy="792088"/>
            </a:xfrm>
            <a:prstGeom prst="rect">
              <a:avLst/>
            </a:prstGeom>
            <a:gradFill rotWithShape="1">
              <a:gsLst>
                <a:gs pos="0">
                  <a:srgbClr val="0073CF">
                    <a:shade val="51000"/>
                    <a:satMod val="130000"/>
                  </a:srgbClr>
                </a:gs>
                <a:gs pos="80000">
                  <a:srgbClr val="0073CF">
                    <a:shade val="93000"/>
                    <a:satMod val="130000"/>
                  </a:srgbClr>
                </a:gs>
                <a:gs pos="100000">
                  <a:srgbClr val="0073C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Organisation </a:t>
              </a:r>
              <a:r>
                <a:rPr kumimoji="0" lang="sv-S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rPr>
                <a:t>d</a:t>
              </a:r>
              <a:endPara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56" name="Rak pil 55"/>
            <p:cNvCxnSpPr/>
            <p:nvPr/>
          </p:nvCxnSpPr>
          <p:spPr>
            <a:xfrm>
              <a:off x="2411628" y="2115379"/>
              <a:ext cx="1443435" cy="1006475"/>
            </a:xfrm>
            <a:prstGeom prst="straightConnector1">
              <a:avLst/>
            </a:prstGeom>
            <a:noFill/>
            <a:ln w="41275" cap="flat" cmpd="sng" algn="ctr">
              <a:solidFill>
                <a:srgbClr val="008542">
                  <a:shade val="95000"/>
                  <a:satMod val="105000"/>
                </a:srgbClr>
              </a:solidFill>
              <a:prstDash val="solid"/>
              <a:tailEnd type="arrow"/>
            </a:ln>
            <a:effectLst>
              <a:outerShdw blurRad="50800" dist="38100" dir="2700000" sx="98000" sy="98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7" name="Rak pil 56"/>
            <p:cNvCxnSpPr/>
            <p:nvPr/>
          </p:nvCxnSpPr>
          <p:spPr>
            <a:xfrm>
              <a:off x="2464990" y="3372502"/>
              <a:ext cx="1140222" cy="243823"/>
            </a:xfrm>
            <a:prstGeom prst="straightConnector1">
              <a:avLst/>
            </a:prstGeom>
            <a:noFill/>
            <a:ln w="41275" cap="flat" cmpd="sng" algn="ctr">
              <a:solidFill>
                <a:srgbClr val="008542">
                  <a:shade val="95000"/>
                  <a:satMod val="105000"/>
                </a:srgbClr>
              </a:solidFill>
              <a:prstDash val="solid"/>
              <a:tailEnd type="arrow"/>
            </a:ln>
            <a:effectLst>
              <a:outerShdw blurRad="50800" dist="38100" dir="2700000" sx="98000" sy="98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Rak pil 57"/>
            <p:cNvCxnSpPr>
              <a:cxnSpLocks noChangeShapeType="1"/>
            </p:cNvCxnSpPr>
            <p:nvPr/>
          </p:nvCxnSpPr>
          <p:spPr bwMode="auto">
            <a:xfrm>
              <a:off x="4458725" y="1839200"/>
              <a:ext cx="168601" cy="1030287"/>
            </a:xfrm>
            <a:prstGeom prst="straightConnector1">
              <a:avLst/>
            </a:prstGeom>
            <a:noFill/>
            <a:ln w="41275" algn="ctr">
              <a:solidFill>
                <a:srgbClr val="4A7EBB"/>
              </a:solidFill>
              <a:round/>
              <a:headEnd/>
              <a:tailEnd type="arrow" w="med" len="med"/>
            </a:ln>
            <a:effectLst>
              <a:outerShdw blurRad="50800" dist="38100" dir="2700000" sx="98000" sy="98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Rak pil 58"/>
            <p:cNvCxnSpPr>
              <a:cxnSpLocks noChangeShapeType="1"/>
            </p:cNvCxnSpPr>
            <p:nvPr/>
          </p:nvCxnSpPr>
          <p:spPr bwMode="auto">
            <a:xfrm flipH="1">
              <a:off x="5592414" y="2523330"/>
              <a:ext cx="1506153" cy="635001"/>
            </a:xfrm>
            <a:prstGeom prst="straightConnector1">
              <a:avLst/>
            </a:prstGeom>
            <a:noFill/>
            <a:ln w="41275" algn="ctr">
              <a:solidFill>
                <a:srgbClr val="4A7EBB"/>
              </a:solidFill>
              <a:round/>
              <a:headEnd/>
              <a:tailEnd type="arrow" w="med" len="med"/>
            </a:ln>
            <a:effectLst>
              <a:outerShdw blurRad="50800" dist="38100" dir="2700000" sx="98000" sy="98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Rak pil 59"/>
            <p:cNvCxnSpPr/>
            <p:nvPr/>
          </p:nvCxnSpPr>
          <p:spPr>
            <a:xfrm flipV="1">
              <a:off x="2475526" y="4192589"/>
              <a:ext cx="1220175" cy="354013"/>
            </a:xfrm>
            <a:prstGeom prst="straightConnector1">
              <a:avLst/>
            </a:prstGeom>
            <a:noFill/>
            <a:ln w="41275" cap="flat" cmpd="sng" algn="ctr">
              <a:solidFill>
                <a:srgbClr val="008542">
                  <a:shade val="95000"/>
                  <a:satMod val="105000"/>
                </a:srgbClr>
              </a:solidFill>
              <a:prstDash val="solid"/>
              <a:tailEnd type="arrow"/>
            </a:ln>
            <a:effectLst>
              <a:outerShdw blurRad="50800" dist="38100" dir="2700000" sx="98000" sy="98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Rak pil 60"/>
            <p:cNvCxnSpPr/>
            <p:nvPr/>
          </p:nvCxnSpPr>
          <p:spPr>
            <a:xfrm flipV="1">
              <a:off x="3605212" y="4461861"/>
              <a:ext cx="776287" cy="917130"/>
            </a:xfrm>
            <a:prstGeom prst="straightConnector1">
              <a:avLst/>
            </a:prstGeom>
            <a:noFill/>
            <a:ln w="41275" cap="flat" cmpd="sng" algn="ctr">
              <a:solidFill>
                <a:srgbClr val="008542">
                  <a:shade val="95000"/>
                  <a:satMod val="105000"/>
                </a:srgbClr>
              </a:solidFill>
              <a:prstDash val="solid"/>
              <a:tailEnd type="arrow"/>
            </a:ln>
            <a:effectLst>
              <a:outerShdw blurRad="50800" dist="38100" dir="2700000" sx="98000" sy="98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2" name="Rak pil 39"/>
            <p:cNvCxnSpPr>
              <a:cxnSpLocks noChangeShapeType="1"/>
            </p:cNvCxnSpPr>
            <p:nvPr/>
          </p:nvCxnSpPr>
          <p:spPr bwMode="auto">
            <a:xfrm flipH="1" flipV="1">
              <a:off x="5054601" y="4546600"/>
              <a:ext cx="962797" cy="913982"/>
            </a:xfrm>
            <a:prstGeom prst="straightConnector1">
              <a:avLst/>
            </a:prstGeom>
            <a:noFill/>
            <a:ln w="41275" algn="ctr">
              <a:solidFill>
                <a:srgbClr val="4A7EBB"/>
              </a:solidFill>
              <a:round/>
              <a:headEnd/>
              <a:tailEnd type="arrow" w="med" len="med"/>
            </a:ln>
            <a:effectLst>
              <a:outerShdw blurRad="50800" dist="38100" dir="2700000" sx="98000" sy="98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Rak pil 39"/>
            <p:cNvCxnSpPr>
              <a:cxnSpLocks noChangeShapeType="1"/>
            </p:cNvCxnSpPr>
            <p:nvPr/>
          </p:nvCxnSpPr>
          <p:spPr bwMode="auto">
            <a:xfrm flipH="1" flipV="1">
              <a:off x="5708494" y="4210409"/>
              <a:ext cx="1020919" cy="336193"/>
            </a:xfrm>
            <a:prstGeom prst="straightConnector1">
              <a:avLst/>
            </a:prstGeom>
            <a:noFill/>
            <a:ln w="41275" algn="ctr">
              <a:solidFill>
                <a:srgbClr val="4A7EBB"/>
              </a:solidFill>
              <a:round/>
              <a:headEnd/>
              <a:tailEnd type="arrow" w="med" len="med"/>
            </a:ln>
            <a:effectLst>
              <a:outerShdw blurRad="50800" dist="38100" dir="2700000" sx="98000" sy="98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Rak pil 39"/>
            <p:cNvCxnSpPr>
              <a:cxnSpLocks noChangeShapeType="1"/>
            </p:cNvCxnSpPr>
            <p:nvPr/>
          </p:nvCxnSpPr>
          <p:spPr bwMode="auto">
            <a:xfrm flipH="1">
              <a:off x="6017399" y="3392886"/>
              <a:ext cx="1081170" cy="223439"/>
            </a:xfrm>
            <a:prstGeom prst="straightConnector1">
              <a:avLst/>
            </a:prstGeom>
            <a:noFill/>
            <a:ln w="41275" algn="ctr">
              <a:solidFill>
                <a:srgbClr val="4A7EBB"/>
              </a:solidFill>
              <a:round/>
              <a:headEnd/>
              <a:tailEnd type="arrow" w="med" len="med"/>
            </a:ln>
            <a:effectLst>
              <a:outerShdw blurRad="50800" dist="38100" dir="2700000" sx="98000" sy="98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52"/>
            <p:cNvSpPr txBox="1">
              <a:spLocks noChangeArrowheads="1"/>
            </p:cNvSpPr>
            <p:nvPr/>
          </p:nvSpPr>
          <p:spPr bwMode="auto">
            <a:xfrm>
              <a:off x="3144242" y="3131839"/>
              <a:ext cx="3182060" cy="1081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Joint </a:t>
              </a:r>
              <a:r>
                <a:rPr lang="en-GB" altLang="sv-SE" sz="1400" kern="0" dirty="0" smtClean="0">
                  <a:solidFill>
                    <a:srgbClr val="000000"/>
                  </a:solidFill>
                </a:rPr>
                <a:t>A</a:t>
              </a:r>
              <a:r>
                <a:rPr kumimoji="0" lang="en-GB" altLang="sv-S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greement</a:t>
              </a:r>
              <a:r>
                <a:rPr kumimoji="0" lang="en-GB" alt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/>
              </a:r>
              <a:br>
                <a:rPr kumimoji="0" lang="en-GB" alt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GB" alt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on</a:t>
              </a:r>
              <a:br>
                <a:rPr kumimoji="0" lang="en-GB" altLang="sv-S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</a:br>
              <a:r>
                <a:rPr kumimoji="0" lang="en-GB" altLang="sv-SE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Datasharing</a:t>
              </a:r>
              <a:endParaRPr kumimoji="0" lang="en-GB" altLang="sv-S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6" name="Rektangel 85"/>
          <p:cNvSpPr/>
          <p:nvPr/>
        </p:nvSpPr>
        <p:spPr>
          <a:xfrm>
            <a:off x="6372200" y="2009858"/>
            <a:ext cx="1080120" cy="648072"/>
          </a:xfrm>
          <a:prstGeom prst="rect">
            <a:avLst/>
          </a:prstGeom>
          <a:gradFill rotWithShape="1">
            <a:gsLst>
              <a:gs pos="0">
                <a:srgbClr val="0073CF">
                  <a:shade val="51000"/>
                  <a:satMod val="130000"/>
                </a:srgbClr>
              </a:gs>
              <a:gs pos="80000">
                <a:srgbClr val="0073CF">
                  <a:shade val="93000"/>
                  <a:satMod val="130000"/>
                </a:srgbClr>
              </a:gs>
              <a:gs pos="100000">
                <a:srgbClr val="0073C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Organisation </a:t>
            </a:r>
            <a:r>
              <a:rPr kumimoji="0" lang="sv-S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h</a:t>
            </a:r>
            <a:endParaRPr kumimoji="0" lang="sv-SE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7" name="Rectangle 3"/>
          <p:cNvSpPr txBox="1">
            <a:spLocks noChangeAspect="1"/>
          </p:cNvSpPr>
          <p:nvPr/>
        </p:nvSpPr>
        <p:spPr>
          <a:xfrm>
            <a:off x="251520" y="729802"/>
            <a:ext cx="4680521" cy="158812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sv-SE" sz="1800" b="0" dirty="0" smtClean="0">
                <a:solidFill>
                  <a:srgbClr val="4B4B4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en-GB" altLang="sv-SE" sz="2000" b="0" dirty="0" smtClean="0">
              <a:solidFill>
                <a:srgbClr val="4B4B4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GB" altLang="sv-SE" sz="1800" b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Public authorities: </a:t>
            </a:r>
            <a:r>
              <a:rPr lang="en-GB" altLang="sv-SE" sz="1800" b="0" dirty="0" err="1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Geodata</a:t>
            </a:r>
            <a:r>
              <a:rPr lang="en-GB" altLang="sv-SE" sz="1800" b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acquisition </a:t>
            </a:r>
          </a:p>
          <a:p>
            <a:pPr algn="l"/>
            <a:r>
              <a:rPr lang="en-GB" altLang="sv-SE" sz="1800" b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before 2011 (Example - data exchange and agreements)</a:t>
            </a:r>
            <a:r>
              <a:rPr lang="en-GB" altLang="sv-SE" sz="1800" b="0" dirty="0" smtClean="0">
                <a:solidFill>
                  <a:srgbClr val="4B4B4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sv-SE" sz="1800" b="0" dirty="0" smtClean="0">
                <a:solidFill>
                  <a:srgbClr val="4B4B4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v-SE" altLang="sv-SE" sz="1800" b="0" dirty="0">
              <a:solidFill>
                <a:srgbClr val="4B4B4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Rectangle 3"/>
          <p:cNvSpPr txBox="1">
            <a:spLocks noChangeAspect="1"/>
          </p:cNvSpPr>
          <p:nvPr/>
        </p:nvSpPr>
        <p:spPr>
          <a:xfrm>
            <a:off x="4942796" y="713714"/>
            <a:ext cx="4453740" cy="158812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sv-SE" sz="1800" b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en-GB" altLang="sv-SE" sz="2000" b="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n-GB" altLang="sv-SE" sz="1800" b="0" dirty="0" err="1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Geodata</a:t>
            </a:r>
            <a:r>
              <a:rPr lang="en-GB" altLang="sv-SE" sz="1800" b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Cooperation Model 2011</a:t>
            </a:r>
          </a:p>
          <a:p>
            <a:pPr algn="l"/>
            <a:r>
              <a:rPr lang="en-GB" altLang="sv-SE" sz="1800" b="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One Joint agreement on public </a:t>
            </a:r>
            <a:r>
              <a:rPr lang="en-GB" altLang="sv-SE" sz="1800" b="0" dirty="0" err="1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datasharing</a:t>
            </a:r>
            <a:r>
              <a:rPr lang="en-GB" altLang="sv-SE" sz="18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altLang="sv-SE" sz="1800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v-SE" altLang="sv-SE" sz="18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395536" y="456459"/>
            <a:ext cx="784887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Before 2011…                    </a:t>
            </a:r>
            <a:r>
              <a:rPr kumimoji="0" lang="sv-SE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…and </a:t>
            </a:r>
            <a:r>
              <a:rPr lang="sv-SE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sv-SE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fter</a:t>
            </a:r>
            <a:r>
              <a:rPr lang="sv-SE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endParaRPr kumimoji="0" lang="sv-SE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10756"/>
            <a:ext cx="6264696" cy="442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ruta 6"/>
          <p:cNvSpPr txBox="1"/>
          <p:nvPr/>
        </p:nvSpPr>
        <p:spPr>
          <a:xfrm>
            <a:off x="1475656" y="6165304"/>
            <a:ext cx="464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latin typeface="Arial" pitchFamily="34" charset="0"/>
                <a:cs typeface="Arial" pitchFamily="34" charset="0"/>
              </a:rPr>
              <a:t>Statistics</a:t>
            </a:r>
            <a:r>
              <a:rPr lang="sv-S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400" dirty="0" err="1" smtClean="0">
                <a:latin typeface="Arial" pitchFamily="34" charset="0"/>
                <a:cs typeface="Arial" pitchFamily="34" charset="0"/>
              </a:rPr>
              <a:t>Sweden’s</a:t>
            </a:r>
            <a:r>
              <a:rPr lang="sv-S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400" dirty="0" err="1" smtClean="0">
                <a:latin typeface="Arial" pitchFamily="34" charset="0"/>
                <a:cs typeface="Arial" pitchFamily="34" charset="0"/>
              </a:rPr>
              <a:t>first</a:t>
            </a:r>
            <a:r>
              <a:rPr lang="sv-SE" sz="1400" dirty="0" smtClean="0">
                <a:latin typeface="Arial" pitchFamily="34" charset="0"/>
                <a:cs typeface="Arial" pitchFamily="34" charset="0"/>
              </a:rPr>
              <a:t> population </a:t>
            </a:r>
            <a:r>
              <a:rPr lang="sv-SE" sz="1400" dirty="0" err="1" smtClean="0">
                <a:latin typeface="Arial" pitchFamily="34" charset="0"/>
                <a:cs typeface="Arial" pitchFamily="34" charset="0"/>
              </a:rPr>
              <a:t>grid</a:t>
            </a:r>
            <a:r>
              <a:rPr lang="sv-S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40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sv-SE" sz="1400" dirty="0" smtClean="0">
                <a:latin typeface="Arial" pitchFamily="34" charset="0"/>
                <a:cs typeface="Arial" pitchFamily="34" charset="0"/>
              </a:rPr>
              <a:t> 1988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6264187" y="1484784"/>
            <a:ext cx="2664297" cy="5040560"/>
            <a:chOff x="5696081" y="143812"/>
            <a:chExt cx="3484432" cy="6453540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869" y="143812"/>
              <a:ext cx="1917547" cy="1268964"/>
            </a:xfrm>
            <a:prstGeom prst="rect">
              <a:avLst/>
            </a:prstGeom>
          </p:spPr>
        </p:pic>
        <p:pic>
          <p:nvPicPr>
            <p:cNvPr id="9" name="Platshållare för innehåll 3" descr="Kartogram_Befolkning.em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6081" y="188640"/>
              <a:ext cx="3484432" cy="6408712"/>
            </a:xfrm>
            <a:prstGeom prst="rect">
              <a:avLst/>
            </a:prstGeom>
          </p:spPr>
        </p:pic>
      </p:grp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256370" y="378212"/>
            <a:ext cx="7430429" cy="1143000"/>
          </a:xfrm>
        </p:spPr>
        <p:txBody>
          <a:bodyPr>
            <a:noAutofit/>
          </a:bodyPr>
          <a:lstStyle/>
          <a:p>
            <a:r>
              <a:rPr lang="en-GB" sz="3800" dirty="0" err="1"/>
              <a:t>Geodata</a:t>
            </a:r>
            <a:r>
              <a:rPr lang="en-GB" sz="3800" dirty="0"/>
              <a:t> and geospatial applications at Statistics Sweden</a:t>
            </a:r>
            <a:endParaRPr lang="sv-SE" sz="3800" dirty="0"/>
          </a:p>
        </p:txBody>
      </p:sp>
    </p:spTree>
    <p:extLst>
      <p:ext uri="{BB962C8B-B14F-4D97-AF65-F5344CB8AC3E}">
        <p14:creationId xmlns:p14="http://schemas.microsoft.com/office/powerpoint/2010/main" val="4203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err="1"/>
              <a:t>Geodata</a:t>
            </a:r>
            <a:r>
              <a:rPr lang="en-GB" sz="3800" dirty="0"/>
              <a:t> and geospatial applications at Statistics Sweden</a:t>
            </a:r>
            <a:endParaRPr lang="sv-SE" sz="3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Long tradition</a:t>
            </a:r>
          </a:p>
          <a:p>
            <a:r>
              <a:rPr lang="sv-SE" dirty="0" smtClean="0"/>
              <a:t>GI </a:t>
            </a:r>
            <a:r>
              <a:rPr lang="sv-SE" dirty="0" err="1"/>
              <a:t>i</a:t>
            </a:r>
            <a:r>
              <a:rPr lang="sv-SE" dirty="0" err="1" smtClean="0"/>
              <a:t>ntegrated</a:t>
            </a:r>
            <a:r>
              <a:rPr lang="sv-SE" dirty="0" smtClean="0"/>
              <a:t> in </a:t>
            </a:r>
            <a:r>
              <a:rPr lang="sv-SE" dirty="0" err="1" smtClean="0"/>
              <a:t>production</a:t>
            </a:r>
            <a:r>
              <a:rPr lang="sv-SE" dirty="0" smtClean="0"/>
              <a:t> in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ways</a:t>
            </a:r>
            <a:r>
              <a:rPr lang="sv-SE" dirty="0" smtClean="0"/>
              <a:t>:</a:t>
            </a:r>
          </a:p>
          <a:p>
            <a:pPr lvl="1"/>
            <a:r>
              <a:rPr lang="sv-SE" dirty="0" smtClean="0"/>
              <a:t>Creation </a:t>
            </a:r>
            <a:r>
              <a:rPr lang="sv-SE" dirty="0" err="1" smtClean="0"/>
              <a:t>of</a:t>
            </a:r>
            <a:r>
              <a:rPr lang="sv-SE" dirty="0" smtClean="0"/>
              <a:t> geospatial </a:t>
            </a:r>
            <a:r>
              <a:rPr lang="sv-SE" dirty="0" err="1" smtClean="0"/>
              <a:t>products</a:t>
            </a:r>
            <a:r>
              <a:rPr lang="sv-SE" dirty="0" smtClean="0"/>
              <a:t> (</a:t>
            </a:r>
            <a:r>
              <a:rPr lang="sv-SE" dirty="0" err="1" smtClean="0"/>
              <a:t>grids</a:t>
            </a:r>
            <a:r>
              <a:rPr lang="sv-SE" dirty="0" smtClean="0"/>
              <a:t>, </a:t>
            </a:r>
            <a:r>
              <a:rPr lang="sv-SE" dirty="0" err="1" smtClean="0"/>
              <a:t>localities</a:t>
            </a:r>
            <a:r>
              <a:rPr lang="sv-SE" dirty="0"/>
              <a:t>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/>
              <a:t>Geospatial </a:t>
            </a:r>
            <a:r>
              <a:rPr lang="sv-SE" dirty="0" err="1" smtClean="0"/>
              <a:t>processing</a:t>
            </a:r>
            <a:r>
              <a:rPr lang="sv-SE" dirty="0" smtClean="0"/>
              <a:t> as part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offcial</a:t>
            </a:r>
            <a:r>
              <a:rPr lang="sv-SE" dirty="0" smtClean="0"/>
              <a:t> statistics </a:t>
            </a:r>
            <a:r>
              <a:rPr lang="sv-SE" dirty="0" err="1" smtClean="0"/>
              <a:t>production</a:t>
            </a:r>
            <a:r>
              <a:rPr lang="sv-SE" dirty="0" smtClean="0"/>
              <a:t> </a:t>
            </a:r>
            <a:r>
              <a:rPr lang="sv-SE" dirty="0" err="1" smtClean="0"/>
              <a:t>chain</a:t>
            </a:r>
            <a:endParaRPr lang="sv-SE" dirty="0" smtClean="0"/>
          </a:p>
          <a:p>
            <a:pPr marL="400050"/>
            <a:r>
              <a:rPr lang="sv-SE" dirty="0" smtClean="0"/>
              <a:t>Land </a:t>
            </a:r>
            <a:r>
              <a:rPr lang="sv-SE" dirty="0" err="1" smtClean="0"/>
              <a:t>use</a:t>
            </a:r>
            <a:r>
              <a:rPr lang="sv-SE" dirty="0" smtClean="0"/>
              <a:t> statistics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geodata</a:t>
            </a:r>
            <a:r>
              <a:rPr lang="sv-SE" dirty="0" smtClean="0"/>
              <a:t> </a:t>
            </a:r>
            <a:r>
              <a:rPr lang="sv-SE" dirty="0" err="1" smtClean="0"/>
              <a:t>intense</a:t>
            </a:r>
            <a:endParaRPr lang="sv-SE" dirty="0"/>
          </a:p>
          <a:p>
            <a:pPr marL="400050"/>
            <a:r>
              <a:rPr lang="sv-SE" dirty="0" err="1" smtClean="0"/>
              <a:t>Some</a:t>
            </a:r>
            <a:r>
              <a:rPr lang="sv-SE" dirty="0" smtClean="0"/>
              <a:t> 20 </a:t>
            </a:r>
            <a:r>
              <a:rPr lang="sv-SE" dirty="0" err="1" smtClean="0"/>
              <a:t>products</a:t>
            </a:r>
            <a:r>
              <a:rPr lang="sv-SE" dirty="0" smtClean="0"/>
              <a:t> </a:t>
            </a:r>
            <a:r>
              <a:rPr lang="sv-SE" dirty="0" err="1" smtClean="0"/>
              <a:t>concerning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land and </a:t>
            </a:r>
            <a:r>
              <a:rPr lang="sv-SE" dirty="0" err="1" smtClean="0"/>
              <a:t>water</a:t>
            </a:r>
            <a:r>
              <a:rPr lang="sv-SE" dirty="0" smtClean="0"/>
              <a:t>, land </a:t>
            </a:r>
            <a:r>
              <a:rPr lang="sv-SE" dirty="0" err="1" smtClean="0"/>
              <a:t>ownership</a:t>
            </a:r>
            <a:r>
              <a:rPr lang="sv-SE" dirty="0" smtClean="0"/>
              <a:t>, urban green areas, </a:t>
            </a:r>
            <a:r>
              <a:rPr lang="sv-SE" dirty="0" err="1" smtClean="0"/>
              <a:t>designated</a:t>
            </a:r>
            <a:r>
              <a:rPr lang="sv-SE" dirty="0" smtClean="0"/>
              <a:t> areas, </a:t>
            </a:r>
            <a:r>
              <a:rPr lang="sv-SE" dirty="0" err="1" smtClean="0"/>
              <a:t>coastal</a:t>
            </a:r>
            <a:r>
              <a:rPr lang="sv-SE" dirty="0" smtClean="0"/>
              <a:t> and urban </a:t>
            </a:r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9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/>
              <a:t>More and better</a:t>
            </a:r>
            <a:endParaRPr lang="sv-SE" sz="3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Since</a:t>
            </a:r>
            <a:r>
              <a:rPr lang="sv-SE" dirty="0" smtClean="0"/>
              <a:t> 2011,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geodata</a:t>
            </a:r>
            <a:r>
              <a:rPr lang="sv-SE" dirty="0" smtClean="0"/>
              <a:t> </a:t>
            </a:r>
            <a:r>
              <a:rPr lang="sv-SE" dirty="0" err="1" smtClean="0"/>
              <a:t>involved</a:t>
            </a:r>
            <a:r>
              <a:rPr lang="sv-SE" dirty="0" smtClean="0"/>
              <a:t> in the </a:t>
            </a:r>
            <a:r>
              <a:rPr lang="sv-SE" dirty="0" err="1" smtClean="0"/>
              <a:t>production</a:t>
            </a:r>
            <a:r>
              <a:rPr lang="sv-SE" dirty="0" smtClean="0"/>
              <a:t> process (all </a:t>
            </a:r>
            <a:r>
              <a:rPr lang="sv-SE" dirty="0" err="1" smtClean="0"/>
              <a:t>products</a:t>
            </a:r>
            <a:r>
              <a:rPr lang="sv-SE" dirty="0" smtClean="0"/>
              <a:t> </a:t>
            </a:r>
            <a:r>
              <a:rPr lang="sv-SE" dirty="0" err="1" smtClean="0"/>
              <a:t>affected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Introduction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r>
              <a:rPr lang="sv-SE" dirty="0" smtClean="0"/>
              <a:t> -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/>
              <a:t>accurate</a:t>
            </a:r>
            <a:r>
              <a:rPr lang="sv-SE" dirty="0"/>
              <a:t> </a:t>
            </a:r>
            <a:r>
              <a:rPr lang="sv-SE" dirty="0" smtClean="0"/>
              <a:t>area </a:t>
            </a:r>
            <a:r>
              <a:rPr lang="sv-SE" dirty="0" err="1" smtClean="0"/>
              <a:t>estimations</a:t>
            </a:r>
            <a:r>
              <a:rPr lang="sv-SE" dirty="0" smtClean="0"/>
              <a:t> and new </a:t>
            </a:r>
            <a:r>
              <a:rPr lang="sv-SE" dirty="0" err="1" smtClean="0"/>
              <a:t>opportunities</a:t>
            </a:r>
            <a:endParaRPr lang="sv-SE" dirty="0" smtClean="0"/>
          </a:p>
          <a:p>
            <a:r>
              <a:rPr lang="sv-SE" dirty="0" smtClean="0"/>
              <a:t>Combination </a:t>
            </a:r>
            <a:r>
              <a:rPr lang="sv-SE" dirty="0" err="1" smtClean="0"/>
              <a:t>of</a:t>
            </a:r>
            <a:r>
              <a:rPr lang="sv-SE" dirty="0" smtClean="0"/>
              <a:t> register data and </a:t>
            </a:r>
            <a:r>
              <a:rPr lang="sv-SE" dirty="0" err="1" smtClean="0"/>
              <a:t>geodata</a:t>
            </a:r>
            <a:r>
              <a:rPr lang="sv-SE" dirty="0" smtClean="0"/>
              <a:t> is the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improvement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62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800" dirty="0" smtClean="0"/>
              <a:t>Some examples</a:t>
            </a:r>
            <a:endParaRPr lang="sv-SE" sz="3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improvement</a:t>
            </a:r>
            <a:r>
              <a:rPr lang="sv-SE" dirty="0"/>
              <a:t>: </a:t>
            </a:r>
            <a:r>
              <a:rPr lang="sv-SE" dirty="0" err="1"/>
              <a:t>calculation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land and </a:t>
            </a:r>
            <a:r>
              <a:rPr lang="sv-SE" dirty="0" err="1"/>
              <a:t>water</a:t>
            </a:r>
            <a:r>
              <a:rPr lang="sv-SE" dirty="0"/>
              <a:t> area in Sweden</a:t>
            </a:r>
          </a:p>
          <a:p>
            <a:r>
              <a:rPr lang="sv-SE" dirty="0" err="1" smtClean="0"/>
              <a:t>Quality</a:t>
            </a:r>
            <a:r>
              <a:rPr lang="sv-SE" dirty="0" smtClean="0"/>
              <a:t> </a:t>
            </a:r>
            <a:r>
              <a:rPr lang="sv-SE" dirty="0" err="1" smtClean="0"/>
              <a:t>improvement</a:t>
            </a:r>
            <a:r>
              <a:rPr lang="sv-SE" dirty="0" smtClean="0"/>
              <a:t>: </a:t>
            </a:r>
            <a:r>
              <a:rPr lang="sv-SE" dirty="0" err="1" smtClean="0"/>
              <a:t>calculation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built-up</a:t>
            </a:r>
            <a:r>
              <a:rPr lang="sv-SE" dirty="0" smtClean="0"/>
              <a:t> land by </a:t>
            </a:r>
            <a:r>
              <a:rPr lang="sv-SE" dirty="0" err="1" smtClean="0"/>
              <a:t>combining</a:t>
            </a:r>
            <a:r>
              <a:rPr lang="sv-SE" dirty="0" smtClean="0"/>
              <a:t> administrative </a:t>
            </a:r>
            <a:r>
              <a:rPr lang="sv-SE" dirty="0" err="1" smtClean="0"/>
              <a:t>sources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endParaRPr lang="sv-SE" dirty="0" smtClean="0"/>
          </a:p>
          <a:p>
            <a:r>
              <a:rPr lang="sv-SE" dirty="0" smtClean="0"/>
              <a:t>New statistics: </a:t>
            </a:r>
            <a:r>
              <a:rPr lang="sv-SE" dirty="0" err="1"/>
              <a:t>b</a:t>
            </a:r>
            <a:r>
              <a:rPr lang="sv-SE" dirty="0" err="1" smtClean="0"/>
              <a:t>uilding</a:t>
            </a:r>
            <a:r>
              <a:rPr lang="sv-SE" dirty="0" smtClean="0"/>
              <a:t> </a:t>
            </a:r>
            <a:r>
              <a:rPr lang="sv-SE" dirty="0" err="1" smtClean="0"/>
              <a:t>footprint</a:t>
            </a:r>
            <a:r>
              <a:rPr lang="sv-SE" dirty="0" smtClean="0"/>
              <a:t> statistics </a:t>
            </a:r>
            <a:r>
              <a:rPr lang="sv-SE" dirty="0" err="1" smtClean="0"/>
              <a:t>using</a:t>
            </a:r>
            <a:r>
              <a:rPr lang="sv-SE" dirty="0" smtClean="0"/>
              <a:t> Real Property Register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56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Land and </a:t>
            </a:r>
            <a:r>
              <a:rPr lang="sv-SE" dirty="0" err="1" smtClean="0"/>
              <a:t>water</a:t>
            </a:r>
            <a:r>
              <a:rPr lang="sv-SE" dirty="0" smtClean="0"/>
              <a:t> areas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Cadastral</a:t>
            </a:r>
            <a:r>
              <a:rPr lang="sv-SE" dirty="0" smtClean="0"/>
              <a:t> </a:t>
            </a:r>
            <a:r>
              <a:rPr lang="sv-SE" dirty="0" err="1" smtClean="0"/>
              <a:t>map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for the </a:t>
            </a:r>
            <a:r>
              <a:rPr lang="sv-SE" dirty="0" err="1" smtClean="0"/>
              <a:t>firs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in 2012</a:t>
            </a:r>
          </a:p>
          <a:p>
            <a:r>
              <a:rPr lang="sv-SE" dirty="0" err="1" smtClean="0"/>
              <a:t>Some</a:t>
            </a:r>
            <a:r>
              <a:rPr lang="sv-SE" dirty="0" smtClean="0"/>
              <a:t> 4.2 million real </a:t>
            </a:r>
            <a:r>
              <a:rPr lang="sv-SE" dirty="0" err="1" smtClean="0"/>
              <a:t>property</a:t>
            </a:r>
            <a:r>
              <a:rPr lang="sv-SE" dirty="0" smtClean="0"/>
              <a:t> </a:t>
            </a:r>
            <a:r>
              <a:rPr lang="sv-SE" dirty="0" err="1" smtClean="0"/>
              <a:t>parcels</a:t>
            </a:r>
            <a:r>
              <a:rPr lang="sv-SE" dirty="0" smtClean="0"/>
              <a:t> aggregated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municipalities</a:t>
            </a:r>
            <a:endParaRPr lang="sv-SE" dirty="0" smtClean="0"/>
          </a:p>
          <a:p>
            <a:r>
              <a:rPr lang="sv-SE" dirty="0" err="1" smtClean="0"/>
              <a:t>Combined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water</a:t>
            </a:r>
            <a:r>
              <a:rPr lang="sv-SE" dirty="0" smtClean="0"/>
              <a:t> </a:t>
            </a:r>
            <a:r>
              <a:rPr lang="sv-SE" dirty="0" err="1" smtClean="0"/>
              <a:t>bodies</a:t>
            </a:r>
            <a:endParaRPr lang="sv-SE" dirty="0"/>
          </a:p>
          <a:p>
            <a:r>
              <a:rPr lang="sv-SE" dirty="0" smtClean="0"/>
              <a:t>All data in </a:t>
            </a:r>
            <a:r>
              <a:rPr lang="sv-SE" dirty="0" err="1" smtClean="0"/>
              <a:t>scale</a:t>
            </a:r>
            <a:r>
              <a:rPr lang="sv-SE" dirty="0" smtClean="0"/>
              <a:t> 1:10 000</a:t>
            </a:r>
          </a:p>
          <a:p>
            <a:r>
              <a:rPr lang="sv-SE" dirty="0" err="1" smtClean="0"/>
              <a:t>Result</a:t>
            </a:r>
            <a:r>
              <a:rPr lang="sv-SE" dirty="0" smtClean="0"/>
              <a:t>: Land area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en-US" dirty="0" smtClean="0"/>
              <a:t>Sweden “</a:t>
            </a:r>
            <a:r>
              <a:rPr lang="en-US" dirty="0" err="1" smtClean="0"/>
              <a:t>shrinked</a:t>
            </a:r>
            <a:r>
              <a:rPr lang="en-US" dirty="0" smtClean="0"/>
              <a:t>” with </a:t>
            </a:r>
            <a:r>
              <a:rPr lang="en-US" dirty="0"/>
              <a:t>some 3,000 square </a:t>
            </a:r>
            <a:r>
              <a:rPr lang="en-US" dirty="0" err="1"/>
              <a:t>kilometres</a:t>
            </a:r>
            <a:r>
              <a:rPr lang="en-US" dirty="0"/>
              <a:t> or 0.7 percent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84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B-Mall 2010">
  <a:themeElements>
    <a:clrScheme name="SC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C9210"/>
      </a:accent1>
      <a:accent2>
        <a:srgbClr val="828282"/>
      </a:accent2>
      <a:accent3>
        <a:srgbClr val="F0F0F0"/>
      </a:accent3>
      <a:accent4>
        <a:srgbClr val="078693"/>
      </a:accent4>
      <a:accent5>
        <a:srgbClr val="7F942C"/>
      </a:accent5>
      <a:accent6>
        <a:srgbClr val="71277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SCB-Mall 2010</Template>
  <TotalTime>358</TotalTime>
  <Words>596</Words>
  <Application>Microsoft Office PowerPoint</Application>
  <PresentationFormat>Bildspel på skärmen (4:3)</PresentationFormat>
  <Paragraphs>98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SCB-Mall 2010</vt:lpstr>
      <vt:lpstr>More and better</vt:lpstr>
      <vt:lpstr>The Swed. Geodata Cooperation</vt:lpstr>
      <vt:lpstr>The Swed. Geodata Cooperation</vt:lpstr>
      <vt:lpstr>PowerPoint-presentation</vt:lpstr>
      <vt:lpstr>Geodata and geospatial applications at Statistics Sweden</vt:lpstr>
      <vt:lpstr>Geodata and geospatial applications at Statistics Sweden</vt:lpstr>
      <vt:lpstr>More and better</vt:lpstr>
      <vt:lpstr>Some examples</vt:lpstr>
      <vt:lpstr>Land and water areas</vt:lpstr>
      <vt:lpstr>PowerPoint-presentation</vt:lpstr>
      <vt:lpstr>Built-up land</vt:lpstr>
      <vt:lpstr>PowerPoint-presentation</vt:lpstr>
      <vt:lpstr>Building footprints</vt:lpstr>
      <vt:lpstr>PowerPoint-presentation</vt:lpstr>
      <vt:lpstr>Some challenges</vt:lpstr>
      <vt:lpstr>PowerPoint-presentation</vt:lpstr>
    </vt:vector>
  </TitlesOfParts>
  <Company>SCB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and better</dc:title>
  <dc:creator>Moström Jerker RM/MN-S</dc:creator>
  <cp:lastModifiedBy>Moström Jerker RM/MN-S</cp:lastModifiedBy>
  <cp:revision>120</cp:revision>
  <cp:lastPrinted>2014-05-19T08:50:33Z</cp:lastPrinted>
  <dcterms:created xsi:type="dcterms:W3CDTF">2014-05-16T11:50:58Z</dcterms:created>
  <dcterms:modified xsi:type="dcterms:W3CDTF">2014-05-19T11:11:04Z</dcterms:modified>
</cp:coreProperties>
</file>