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7" r:id="rId2"/>
    <p:sldId id="268" r:id="rId3"/>
    <p:sldId id="262" r:id="rId4"/>
    <p:sldId id="269" r:id="rId5"/>
    <p:sldId id="263" r:id="rId6"/>
    <p:sldId id="265" r:id="rId7"/>
    <p:sldId id="271" r:id="rId8"/>
    <p:sldId id="273" r:id="rId9"/>
    <p:sldId id="274" r:id="rId10"/>
    <p:sldId id="275" r:id="rId11"/>
    <p:sldId id="276" r:id="rId12"/>
    <p:sldId id="279" r:id="rId13"/>
    <p:sldId id="266" r:id="rId14"/>
    <p:sldId id="277" r:id="rId15"/>
  </p:sldIdLst>
  <p:sldSz cx="9144000" cy="6858000" type="screen4x3"/>
  <p:notesSz cx="7086600" cy="94107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BDE"/>
    <a:srgbClr val="003366"/>
    <a:srgbClr val="3677D3"/>
    <a:srgbClr val="FFFFFF"/>
    <a:srgbClr val="DFE9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8" autoAdjust="0"/>
    <p:restoredTop sz="83705" autoAdjust="0"/>
  </p:normalViewPr>
  <p:slideViewPr>
    <p:cSldViewPr>
      <p:cViewPr varScale="1">
        <p:scale>
          <a:sx n="94" d="100"/>
          <a:sy n="94" d="100"/>
        </p:scale>
        <p:origin x="-69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a:defRPr sz="1200"/>
            </a:lvl1pPr>
          </a:lstStyle>
          <a:p>
            <a:pPr>
              <a:defRPr/>
            </a:pPr>
            <a:endParaRPr lang="en-CA"/>
          </a:p>
        </p:txBody>
      </p:sp>
      <p:sp>
        <p:nvSpPr>
          <p:cNvPr id="3075" name="Rectangle 3"/>
          <p:cNvSpPr>
            <a:spLocks noGrp="1" noChangeArrowheads="1"/>
          </p:cNvSpPr>
          <p:nvPr>
            <p:ph type="dt"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a:defRPr sz="1200"/>
            </a:lvl1pPr>
          </a:lstStyle>
          <a:p>
            <a:pPr>
              <a:defRPr/>
            </a:pPr>
            <a:endParaRPr lang="en-CA"/>
          </a:p>
        </p:txBody>
      </p:sp>
      <p:sp>
        <p:nvSpPr>
          <p:cNvPr id="5124"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a:defRPr sz="1200"/>
            </a:lvl1pPr>
          </a:lstStyle>
          <a:p>
            <a:pPr>
              <a:defRPr/>
            </a:pPr>
            <a:endParaRPr lang="en-CA"/>
          </a:p>
        </p:txBody>
      </p:sp>
      <p:sp>
        <p:nvSpPr>
          <p:cNvPr id="3079" name="Rectangle 7"/>
          <p:cNvSpPr>
            <a:spLocks noGrp="1" noChangeArrowheads="1"/>
          </p:cNvSpPr>
          <p:nvPr>
            <p:ph type="sldNum" sz="quarter" idx="5"/>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a:defRPr sz="1200"/>
            </a:lvl1pPr>
          </a:lstStyle>
          <a:p>
            <a:pPr>
              <a:defRPr/>
            </a:pPr>
            <a:fld id="{5BEDC3A5-E462-40D4-87EC-C4B8043A5C4F}"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tatcan.gc.ca/concepts/index-eng.htm?M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When data tables are created, subject-matter will</a:t>
            </a:r>
            <a:r>
              <a:rPr lang="en-CA" baseline="0" dirty="0" smtClean="0"/>
              <a:t> have the capability to establish linkages from the data to a) the variables and definitions and b) classifications, all contained in the IMDB.</a:t>
            </a:r>
          </a:p>
          <a:p>
            <a:endParaRPr lang="en-CA" baseline="0" dirty="0" smtClean="0"/>
          </a:p>
          <a:p>
            <a:r>
              <a:rPr lang="en-CA" baseline="0" dirty="0" smtClean="0"/>
              <a:t>Statistics by variable – users will be able to navigate through the web site using variables and entry point.  Navigation results will include the data tables in which the variable is found, the metadata for all the surveys that disseminate the variable, as well as other related products.</a:t>
            </a:r>
          </a:p>
          <a:p>
            <a:endParaRPr lang="en-CA" baseline="0" dirty="0" smtClean="0"/>
          </a:p>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11</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When data tables are created, subject-matter will</a:t>
            </a:r>
            <a:r>
              <a:rPr lang="en-CA" baseline="0" dirty="0" smtClean="0"/>
              <a:t> have the capability to establish linkages from the data to a) the variables and definitions and b) classifications, all contained in the IMDB.</a:t>
            </a:r>
          </a:p>
          <a:p>
            <a:endParaRPr lang="en-CA" baseline="0" dirty="0" smtClean="0"/>
          </a:p>
          <a:p>
            <a:r>
              <a:rPr lang="en-CA" baseline="0" dirty="0" smtClean="0"/>
              <a:t>Statistics by variable – users will be able to navigate through the web site using variables and entry point.  Navigation results will include the data tables in which the variable is found, the metadata for all the surveys that disseminate the variable, as well as other related products.</a:t>
            </a:r>
          </a:p>
          <a:p>
            <a:endParaRPr lang="en-CA" baseline="0" dirty="0" smtClean="0"/>
          </a:p>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12</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Metadata-driven:</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Statistical metadata is integral to the statistical business process and drives the process. </a:t>
            </a: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b="0" kern="1200" dirty="0" smtClean="0">
                <a:solidFill>
                  <a:schemeClr val="tx1"/>
                </a:solidFill>
                <a:latin typeface="Times New Roman" pitchFamily="18" charset="0"/>
                <a:ea typeface="+mn-ea"/>
                <a:cs typeface="Times New Roman" pitchFamily="18" charset="0"/>
              </a:rPr>
              <a:t>1: Statistical business processes use statistical metadata to efficiently generate business outputs:</a:t>
            </a:r>
            <a:r>
              <a:rPr lang="en-CA" sz="1200" b="0" kern="1200" baseline="0" dirty="0" smtClean="0">
                <a:solidFill>
                  <a:schemeClr val="tx1"/>
                </a:solidFill>
                <a:latin typeface="Times New Roman" pitchFamily="18" charset="0"/>
                <a:ea typeface="+mn-ea"/>
                <a:cs typeface="Times New Roman" pitchFamily="18" charset="0"/>
              </a:rPr>
              <a:t> </a:t>
            </a:r>
            <a:r>
              <a:rPr lang="en-CA" sz="1200" kern="1200" dirty="0" smtClean="0">
                <a:solidFill>
                  <a:schemeClr val="tx1"/>
                </a:solidFill>
                <a:latin typeface="Times New Roman" pitchFamily="18" charset="0"/>
                <a:ea typeface="+mn-ea"/>
                <a:cs typeface="Times New Roman" pitchFamily="18" charset="0"/>
              </a:rPr>
              <a:t>Emphasis is put on the role of statistical metadata which is to support and enable the statistical business process. Priority is given on making key business processes metadata-driven, and focused</a:t>
            </a:r>
            <a:r>
              <a:rPr lang="en-CA" sz="1200" kern="1200" baseline="0" dirty="0" smtClean="0">
                <a:solidFill>
                  <a:schemeClr val="tx1"/>
                </a:solidFill>
                <a:latin typeface="Times New Roman" pitchFamily="18" charset="0"/>
                <a:ea typeface="+mn-ea"/>
                <a:cs typeface="Times New Roman" pitchFamily="18" charset="0"/>
              </a:rPr>
              <a:t> </a:t>
            </a:r>
            <a:r>
              <a:rPr lang="en-CA" sz="1200" kern="1200" dirty="0" smtClean="0">
                <a:solidFill>
                  <a:schemeClr val="tx1"/>
                </a:solidFill>
                <a:latin typeface="Times New Roman" pitchFamily="18" charset="0"/>
                <a:ea typeface="+mn-ea"/>
                <a:cs typeface="Times New Roman" pitchFamily="18" charset="0"/>
              </a:rPr>
              <a:t>on the use of standardized statistical metadata to achieve this result.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b="0" kern="1200" dirty="0" smtClean="0">
              <a:solidFill>
                <a:schemeClr val="tx1"/>
              </a:solidFill>
              <a:latin typeface="Times New Roman" pitchFamily="18" charset="0"/>
              <a:ea typeface="+mn-ea"/>
              <a:cs typeface="Times New Roman" pitchFamily="18" charset="0"/>
            </a:endParaRPr>
          </a:p>
          <a:p>
            <a:r>
              <a:rPr lang="en-CA" sz="1200" b="0" kern="1200" dirty="0" smtClean="0">
                <a:solidFill>
                  <a:schemeClr val="tx1"/>
                </a:solidFill>
                <a:latin typeface="Times New Roman" pitchFamily="18" charset="0"/>
                <a:ea typeface="+mn-ea"/>
                <a:cs typeface="Times New Roman" pitchFamily="18" charset="0"/>
              </a:rPr>
              <a:t>Goal 2: All phases of the statistical business process fully integrate and incorporate the creation and use of standardized statistical metadata. </a:t>
            </a:r>
            <a:r>
              <a:rPr lang="en-CA" sz="1200" kern="1200" dirty="0" smtClean="0">
                <a:solidFill>
                  <a:schemeClr val="tx1"/>
                </a:solidFill>
                <a:latin typeface="Arial" charset="0"/>
                <a:ea typeface="+mn-ea"/>
                <a:cs typeface="+mn-cs"/>
              </a:rPr>
              <a:t>To enable metadata driven processes and systems, statistical metadata must be created and used as part of these processes, and be embedded in these processes.  This can be achieved through the following measures:</a:t>
            </a:r>
          </a:p>
          <a:p>
            <a:pPr lvl="0"/>
            <a:r>
              <a:rPr lang="en-CA" sz="1200" kern="1200" dirty="0" smtClean="0">
                <a:solidFill>
                  <a:schemeClr val="tx1"/>
                </a:solidFill>
                <a:latin typeface="Arial" charset="0"/>
                <a:ea typeface="+mn-ea"/>
                <a:cs typeface="+mn-cs"/>
              </a:rPr>
              <a:t>1. Create the needed statistical metadata at the appropriate point in the statistical business process, and keep it up to date</a:t>
            </a:r>
          </a:p>
          <a:p>
            <a:pPr lvl="0"/>
            <a:r>
              <a:rPr lang="en-CA" sz="1200" kern="1200" dirty="0" smtClean="0">
                <a:solidFill>
                  <a:schemeClr val="tx1"/>
                </a:solidFill>
                <a:latin typeface="Arial" charset="0"/>
                <a:ea typeface="+mn-ea"/>
                <a:cs typeface="+mn-cs"/>
              </a:rPr>
              <a:t>2. Generate statistical metadata automatically where appropriate (e.g., to increase efficiency, to increase accuracy); and</a:t>
            </a:r>
          </a:p>
          <a:p>
            <a:pPr lvl="0"/>
            <a:r>
              <a:rPr lang="en-CA" sz="1200" kern="1200" dirty="0" smtClean="0">
                <a:solidFill>
                  <a:schemeClr val="tx1"/>
                </a:solidFill>
                <a:latin typeface="Arial" charset="0"/>
                <a:ea typeface="+mn-ea"/>
                <a:cs typeface="+mn-cs"/>
              </a:rPr>
              <a:t>3. Establish mechanisms for exchanging the metadata</a:t>
            </a:r>
          </a:p>
          <a:p>
            <a:endParaRPr lang="en-CA" sz="1200" kern="1200" dirty="0" smtClean="0">
              <a:solidFill>
                <a:schemeClr val="tx1"/>
              </a:solidFill>
              <a:latin typeface="Arial" charset="0"/>
              <a:ea typeface="+mn-ea"/>
              <a:cs typeface="+mn-cs"/>
            </a:endParaRPr>
          </a:p>
          <a:p>
            <a:r>
              <a:rPr lang="en-CA" sz="1200" kern="1200" dirty="0" smtClean="0">
                <a:solidFill>
                  <a:schemeClr val="tx1"/>
                </a:solidFill>
                <a:latin typeface="Arial" charset="0"/>
                <a:ea typeface="+mn-ea"/>
                <a:cs typeface="+mn-cs"/>
              </a:rPr>
              <a:t>These measures will lead to more effective and efficient business processes, as well as the increased accuracy of the statistical metadata created and used.</a:t>
            </a:r>
          </a:p>
          <a:p>
            <a:endParaRPr lang="en-CA" sz="1200" b="0" kern="1200" dirty="0" smtClean="0">
              <a:solidFill>
                <a:schemeClr val="tx1"/>
              </a:solidFill>
              <a:latin typeface="Arial" charset="0"/>
              <a:ea typeface="+mn-ea"/>
              <a:cs typeface="+mn-cs"/>
            </a:endParaRPr>
          </a:p>
          <a:p>
            <a:r>
              <a:rPr lang="en-CA" sz="1200" b="0" kern="1200" dirty="0" smtClean="0">
                <a:solidFill>
                  <a:schemeClr val="tx1"/>
                </a:solidFill>
                <a:latin typeface="Arial" charset="0"/>
                <a:ea typeface="+mn-ea"/>
                <a:cs typeface="+mn-cs"/>
              </a:rPr>
              <a:t>Maximize reuse: </a:t>
            </a:r>
            <a:r>
              <a:rPr lang="en-CA" sz="1200" b="0" kern="1200" dirty="0" smtClean="0">
                <a:solidFill>
                  <a:schemeClr val="tx1"/>
                </a:solidFill>
                <a:latin typeface="Times New Roman" pitchFamily="18" charset="0"/>
                <a:ea typeface="+mn-ea"/>
                <a:cs typeface="Times New Roman" pitchFamily="18" charset="0"/>
              </a:rPr>
              <a:t>An overarching information architecture facilitates sharing, use and re-use of statistical metadata across and throughout the phases of the statistical business process.</a:t>
            </a:r>
          </a:p>
          <a:p>
            <a:endParaRPr lang="en-CA" sz="1200" b="0" kern="1200" dirty="0" smtClean="0">
              <a:solidFill>
                <a:schemeClr val="tx1"/>
              </a:solidFill>
              <a:latin typeface="Times New Roman" pitchFamily="18" charset="0"/>
              <a:ea typeface="+mn-ea"/>
              <a:cs typeface="Times New Roman" pitchFamily="18" charset="0"/>
            </a:endParaRPr>
          </a:p>
          <a:p>
            <a:r>
              <a:rPr lang="en-CA" sz="1200" kern="1200" dirty="0" smtClean="0">
                <a:solidFill>
                  <a:schemeClr val="tx1"/>
                </a:solidFill>
                <a:latin typeface="Arial" charset="0"/>
                <a:ea typeface="+mn-ea"/>
                <a:cs typeface="+mn-cs"/>
              </a:rPr>
              <a:t>An enterprise information architecture establishes the uniform and consistent standards and guidelines that will enable the organization to share and exchange enterprise information.  </a:t>
            </a:r>
          </a:p>
          <a:p>
            <a:r>
              <a:rPr lang="en-CA" sz="1200" kern="1200" dirty="0" smtClean="0">
                <a:solidFill>
                  <a:schemeClr val="tx1"/>
                </a:solidFill>
                <a:latin typeface="Arial" charset="0"/>
                <a:ea typeface="+mn-ea"/>
                <a:cs typeface="+mn-cs"/>
              </a:rPr>
              <a:t>This includes:</a:t>
            </a:r>
          </a:p>
          <a:p>
            <a:pPr lvl="0"/>
            <a:r>
              <a:rPr lang="en-CA" sz="1200" kern="1200" dirty="0" smtClean="0">
                <a:solidFill>
                  <a:schemeClr val="tx1"/>
                </a:solidFill>
                <a:latin typeface="Arial" charset="0"/>
                <a:ea typeface="+mn-ea"/>
                <a:cs typeface="+mn-cs"/>
              </a:rPr>
              <a:t>- adopting a framework so that there is a common vocabulary and a common understanding of concepts and the relationships between statistical metadata and other information</a:t>
            </a:r>
          </a:p>
          <a:p>
            <a:pPr lvl="0"/>
            <a:r>
              <a:rPr lang="en-CA" sz="1200" kern="1200" dirty="0" smtClean="0">
                <a:solidFill>
                  <a:schemeClr val="tx1"/>
                </a:solidFill>
                <a:latin typeface="Arial" charset="0"/>
                <a:ea typeface="+mn-ea"/>
                <a:cs typeface="+mn-cs"/>
              </a:rPr>
              <a:t>- determining the authoritative source of statistical metadata so that that complete and correct information can be used across the organization rather than relying on copies that may or may not be consistent with the authoritative source</a:t>
            </a:r>
          </a:p>
          <a:p>
            <a:pPr lvl="0"/>
            <a:r>
              <a:rPr lang="en-CA" sz="1200" kern="1200" dirty="0" smtClean="0">
                <a:solidFill>
                  <a:schemeClr val="tx1"/>
                </a:solidFill>
                <a:latin typeface="Arial" charset="0"/>
                <a:ea typeface="+mn-ea"/>
                <a:cs typeface="+mn-cs"/>
              </a:rPr>
              <a:t>- corporately managing the design of statistical metadata so that the needs of all stakeholders are taken into account when metadata is being developed or changed.  The degree of coordination required will depend on factors such as the extent to which the statistical metadata is used across processes or systems, the importance of the statistical metadata to the organization (e.g., information of business value or enduring value).</a:t>
            </a:r>
          </a:p>
          <a:p>
            <a:pPr lvl="0"/>
            <a:r>
              <a:rPr lang="en-CA" sz="1200" kern="1200" dirty="0" smtClean="0">
                <a:solidFill>
                  <a:schemeClr val="tx1"/>
                </a:solidFill>
                <a:latin typeface="Arial" charset="0"/>
                <a:ea typeface="+mn-ea"/>
                <a:cs typeface="+mn-cs"/>
              </a:rPr>
              <a:t>- leveraging work already done by using existing standards and specifications to design and create statistical metadata structures and content wherever possible.</a:t>
            </a:r>
          </a:p>
          <a:p>
            <a:endParaRPr lang="en-CA" sz="1200" b="0" kern="1200" dirty="0" smtClean="0">
              <a:solidFill>
                <a:schemeClr val="tx1"/>
              </a:solidFill>
              <a:latin typeface="Times New Roman" pitchFamily="18" charset="0"/>
              <a:ea typeface="+mn-ea"/>
              <a:cs typeface="Times New Roman" pitchFamily="18" charset="0"/>
            </a:endParaRPr>
          </a:p>
          <a:p>
            <a:r>
              <a:rPr lang="en-CA" sz="1200" b="0" kern="1200" dirty="0" smtClean="0">
                <a:solidFill>
                  <a:schemeClr val="tx1"/>
                </a:solidFill>
                <a:latin typeface="Times New Roman" pitchFamily="18" charset="0"/>
                <a:ea typeface="+mn-ea"/>
                <a:cs typeface="Times New Roman" pitchFamily="18" charset="0"/>
              </a:rPr>
              <a:t>Reuse of concepts and classifications</a:t>
            </a:r>
            <a:r>
              <a:rPr lang="en-CA" sz="1200" b="0" kern="1200" baseline="0" dirty="0" smtClean="0">
                <a:solidFill>
                  <a:schemeClr val="tx1"/>
                </a:solidFill>
                <a:latin typeface="Times New Roman" pitchFamily="18" charset="0"/>
                <a:ea typeface="+mn-ea"/>
                <a:cs typeface="Times New Roman" pitchFamily="18" charset="0"/>
              </a:rPr>
              <a:t> across surveys and </a:t>
            </a:r>
            <a:r>
              <a:rPr lang="en-CA" sz="1200" b="0" kern="1200" baseline="0" smtClean="0">
                <a:solidFill>
                  <a:schemeClr val="tx1"/>
                </a:solidFill>
                <a:latin typeface="Times New Roman" pitchFamily="18" charset="0"/>
                <a:ea typeface="+mn-ea"/>
                <a:cs typeface="Times New Roman" pitchFamily="18" charset="0"/>
              </a:rPr>
              <a:t>statistical programs.</a:t>
            </a:r>
            <a:endParaRPr lang="en-CA" sz="1200" b="0" kern="1200" dirty="0" smtClean="0">
              <a:solidFill>
                <a:schemeClr val="tx1"/>
              </a:solidFill>
              <a:latin typeface="Times New Roman" pitchFamily="18" charset="0"/>
              <a:ea typeface="+mn-ea"/>
              <a:cs typeface="Times New Roman" pitchFamily="18" charset="0"/>
            </a:endParaRPr>
          </a:p>
          <a:p>
            <a:endParaRPr lang="en-CA" b="0"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14</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Agency-wide initiative: </a:t>
            </a:r>
            <a:r>
              <a:rPr lang="en-CA" sz="1200" kern="1200" dirty="0" smtClean="0">
                <a:solidFill>
                  <a:schemeClr val="tx1"/>
                </a:solidFill>
                <a:latin typeface="Arial" charset="0"/>
                <a:ea typeface="+mn-ea"/>
                <a:cs typeface="+mn-cs"/>
              </a:rPr>
              <a:t>This strategy provides direction for statistical metadata management.  It supports the development of a coherent and consistent set of supporting frameworks, standards, services, processes, solutions and other mechanisms for the production, management and maintenance of statistical metadata.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GSIM: </a:t>
            </a:r>
            <a:r>
              <a:rPr lang="en-CA" sz="1200" kern="1200" dirty="0" smtClean="0">
                <a:solidFill>
                  <a:schemeClr val="tx1"/>
                </a:solidFill>
                <a:latin typeface="Arial" charset="0"/>
                <a:ea typeface="+mn-ea"/>
                <a:cs typeface="+mn-cs"/>
              </a:rPr>
              <a:t>The Generic Statistical Information Model (GSIM) is an internationally recognized framework that defines and describes the information associated with the statistical business process.  It provides standard names, definitions and other attributes for these information objects.  It can be used as a reference model and common vocabulary for all the information related to processes described in the Generic Statistical Business Process Model (GSBPM).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The Statistical Classification object of GSIM is being used as a conceptual common model for classification exchange among corporate </a:t>
            </a:r>
            <a:r>
              <a:rPr lang="en-CA" sz="1200" kern="1200" dirty="0" err="1" smtClean="0">
                <a:solidFill>
                  <a:schemeClr val="tx1"/>
                </a:solidFill>
                <a:latin typeface="Arial" charset="0"/>
                <a:ea typeface="+mn-ea"/>
                <a:cs typeface="+mn-cs"/>
              </a:rPr>
              <a:t>metadatabases</a:t>
            </a:r>
            <a:r>
              <a:rPr lang="en-CA" sz="1200" kern="1200" dirty="0" smtClean="0">
                <a:solidFill>
                  <a:schemeClr val="tx1"/>
                </a:solidFill>
                <a:latin typeface="Arial" charset="0"/>
                <a:ea typeface="+mn-ea"/>
                <a:cs typeface="+mn-cs"/>
              </a:rPr>
              <a:t> and is resulting in coherence in how the statistical classifications are structured and managed within the Agency.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Introducing a service oriented approach to metadata integration ensures the reusability by reducing the number of decentralized and specialized systems and processes.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Metadata-driven: </a:t>
            </a:r>
            <a:r>
              <a:rPr lang="en-CA" sz="1200" b="0" kern="1200" dirty="0" smtClean="0">
                <a:solidFill>
                  <a:schemeClr val="tx1"/>
                </a:solidFill>
                <a:latin typeface="Arial" charset="0"/>
                <a:ea typeface="+mn-ea"/>
                <a:cs typeface="+mn-cs"/>
              </a:rPr>
              <a:t>All phases of the statistical business process fully integrate and incorporate the creation and use of standardized statistical metadata. S</a:t>
            </a:r>
            <a:r>
              <a:rPr lang="en-CA" sz="1200" kern="1200" dirty="0" smtClean="0">
                <a:solidFill>
                  <a:schemeClr val="tx1"/>
                </a:solidFill>
                <a:latin typeface="Arial" charset="0"/>
                <a:ea typeface="+mn-ea"/>
                <a:cs typeface="+mn-cs"/>
              </a:rPr>
              <a:t>tatistical metadata, from survey specification, sample design and edits to products and services, must be captured, managed and used to drive the entire statistical process.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b="0" dirty="0" smtClean="0"/>
          </a:p>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3</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Reuse of systems: </a:t>
            </a:r>
            <a:r>
              <a:rPr lang="en-CA" sz="1200" kern="1200" dirty="0" smtClean="0">
                <a:solidFill>
                  <a:schemeClr val="tx1"/>
                </a:solidFill>
                <a:latin typeface="Arial" charset="0"/>
                <a:ea typeface="+mn-ea"/>
                <a:cs typeface="+mn-cs"/>
              </a:rPr>
              <a:t>Statistics Canada is implementing a service approach based on our Corporate Business Architecture (CBA) principles. One of the goals of these principles is to foster interoperability and reuse by reducing the numbers of decentralized and specialized systems and processes</a:t>
            </a: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Reuse of concepts and classifications: </a:t>
            </a:r>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4</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Policy gaps:</a:t>
            </a:r>
          </a:p>
          <a:p>
            <a:r>
              <a:rPr lang="en-CA" dirty="0" smtClean="0"/>
              <a:t>New Policy</a:t>
            </a:r>
            <a:r>
              <a:rPr lang="en-CA" baseline="0" dirty="0" smtClean="0"/>
              <a:t> objectives: design, create, use and manage statistical metadata consistently and coherently across the surveys and statistical programs; and increase the use of statistical metadata to drive and support all phases of the statistical business process.</a:t>
            </a:r>
          </a:p>
          <a:p>
            <a:endParaRPr lang="en-CA"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baseline="0" dirty="0" smtClean="0"/>
              <a:t>The two policies </a:t>
            </a:r>
            <a:r>
              <a:rPr lang="en-CA" sz="1200" strike="noStrike" kern="1200" baseline="0" dirty="0" smtClean="0">
                <a:solidFill>
                  <a:schemeClr val="tx1"/>
                </a:solidFill>
                <a:latin typeface="Arial" charset="0"/>
                <a:ea typeface="+mn-ea"/>
                <a:cs typeface="+mn-cs"/>
              </a:rPr>
              <a:t>are expected to be merged into one to reflect the need for coherence from the creation to the dissemination of metadata.   Evolution in metadata management has also shown the  need for greater direction and rules in the efficient management of metadata.  The ‘how’ I can include in my presentation.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strike="noStrike"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strike="noStrike" kern="1200" baseline="0" dirty="0" smtClean="0">
                <a:solidFill>
                  <a:schemeClr val="tx1"/>
                </a:solidFill>
                <a:latin typeface="Arial" charset="0"/>
                <a:ea typeface="+mn-ea"/>
                <a:cs typeface="+mn-cs"/>
              </a:rPr>
              <a:t>A study is currently under way to identify the various needs for metadata within the Agency.  This results of this study will identify how the corporate metadata repository can be enhanced to accommodate new requirements.</a:t>
            </a:r>
          </a:p>
          <a:p>
            <a:endParaRPr lang="en-CA" baseline="0" dirty="0" smtClean="0"/>
          </a:p>
          <a:p>
            <a:endParaRPr lang="en-CA" baseline="0"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Documentation for</a:t>
            </a:r>
            <a:r>
              <a:rPr lang="en-CA" baseline="0" dirty="0" smtClean="0"/>
              <a:t> 350 active and just as many inactive surveys; This documentation is meant to describe how subject-matter Divisions have applied the Statistics Canada’s Quality Assurance Framework throughout the survey process.  The types of metadata to be documented in the IMDB are mandated by the Policy on informing users on data quality and methodology.</a:t>
            </a:r>
          </a:p>
          <a:p>
            <a:endParaRPr lang="en-CA" baseline="0" dirty="0" smtClean="0"/>
          </a:p>
          <a:p>
            <a:r>
              <a:rPr lang="en-CA" baseline="0" dirty="0" smtClean="0"/>
              <a:t>Standard concepts and definitions as mandated by the Policy on standards. </a:t>
            </a:r>
            <a:r>
              <a:rPr lang="en-CA" sz="1200" kern="1200" dirty="0" smtClean="0">
                <a:solidFill>
                  <a:schemeClr val="tx1"/>
                </a:solidFill>
                <a:latin typeface="Arial" charset="0"/>
                <a:ea typeface="+mn-ea"/>
                <a:cs typeface="+mn-cs"/>
              </a:rPr>
              <a:t>A framework has been developed to provide a way of organizing all the statistical units, variables and related classifications disseminated in the Agency that allows it to improve the coherence of the definitions of variables and use of classifications across subject matter areas.</a:t>
            </a:r>
            <a:endParaRPr lang="en-CA" baseline="0" dirty="0" smtClean="0"/>
          </a:p>
          <a:p>
            <a:endParaRPr lang="en-CA" baseline="0" dirty="0" smtClean="0"/>
          </a:p>
          <a:p>
            <a:r>
              <a:rPr lang="en-CA" baseline="0" dirty="0" smtClean="0"/>
              <a:t>The IMDB is the repository for Standard classification systems such as : NAICS, NOC, </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The procedural metadata includes documentation that support the following Phases of the Generic Statistical Business Process Model (GSBPM): 1. Specify needs; 2. Design; 3. Build;  6. Analyse; 7. Disseminate;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dirty="0" smtClean="0">
                <a:solidFill>
                  <a:schemeClr val="tx1"/>
                </a:solidFill>
                <a:latin typeface="Arial" charset="0"/>
                <a:ea typeface="+mn-ea"/>
                <a:cs typeface="+mn-cs"/>
              </a:rPr>
              <a:t>All metadata are structured the same way across all surveys and statistical programs.  This allows for reusability and sharing of the metadata across surveys.</a:t>
            </a:r>
            <a:r>
              <a:rPr lang="en-CA"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Historical development.  Each time any of the objects are versioned,</a:t>
            </a:r>
            <a:r>
              <a:rPr lang="en-CA" baseline="0" dirty="0" smtClean="0"/>
              <a:t> the differences between versions is captured as notes.  These notes are compiled to provide a list of the historical developments of the statistical programs.</a:t>
            </a: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Admin layer:  that documents the source (organization responsible) and allows for registration</a:t>
            </a:r>
            <a:r>
              <a:rPr lang="en-CA" baseline="0" dirty="0" smtClean="0"/>
              <a:t> of each object individually.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7</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Arial" charset="0"/>
                <a:ea typeface="+mn-ea"/>
                <a:cs typeface="+mn-cs"/>
              </a:rPr>
              <a:t>External users have several entry points to access the metadata from the IMDB.  The </a:t>
            </a:r>
            <a:r>
              <a:rPr lang="en-CA" sz="1200" u="sng" kern="1200" dirty="0" smtClean="0">
                <a:solidFill>
                  <a:schemeClr val="tx1"/>
                </a:solidFill>
                <a:latin typeface="Arial" charset="0"/>
                <a:ea typeface="+mn-ea"/>
                <a:cs typeface="+mn-cs"/>
                <a:hlinkClick r:id="rId3"/>
              </a:rPr>
              <a:t>Definitions, data sources and methods</a:t>
            </a:r>
            <a:r>
              <a:rPr lang="en-CA" sz="1200" kern="1200" dirty="0" smtClean="0">
                <a:solidFill>
                  <a:schemeClr val="tx1"/>
                </a:solidFill>
                <a:latin typeface="Arial" charset="0"/>
                <a:ea typeface="+mn-ea"/>
                <a:cs typeface="+mn-cs"/>
              </a:rPr>
              <a:t> web module on the Statistics Canada web site provides access to web pages for each of the active and inactive surveys (see Figure A.3).  Each page contains the procedural metadata, links to definitional metadata as well as access to data tables and other related publications and announcements.</a:t>
            </a:r>
          </a:p>
          <a:p>
            <a:r>
              <a:rPr lang="en-CA" sz="1200" kern="1200" dirty="0" smtClean="0">
                <a:solidFill>
                  <a:schemeClr val="tx1"/>
                </a:solidFill>
                <a:latin typeface="Arial" charset="0"/>
                <a:ea typeface="+mn-ea"/>
                <a:cs typeface="+mn-cs"/>
              </a:rPr>
              <a:t>Also included on this web module are standard definitions for variables, statistical units an</a:t>
            </a:r>
            <a:r>
              <a:rPr lang="en-CA" dirty="0" smtClean="0"/>
              <a:t> </a:t>
            </a:r>
            <a:r>
              <a:rPr lang="en-CA" sz="1200" kern="1200" dirty="0" smtClean="0">
                <a:solidFill>
                  <a:schemeClr val="tx1"/>
                </a:solidFill>
                <a:latin typeface="Arial" charset="0"/>
                <a:ea typeface="+mn-ea"/>
                <a:cs typeface="+mn-cs"/>
              </a:rPr>
              <a:t>http://www.statcan.gc.ca/concepts/index-eng.htm?</a:t>
            </a:r>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8</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CA" dirty="0" smtClean="0"/>
              <a:t>IBSP:  </a:t>
            </a:r>
            <a:r>
              <a:rPr lang="en-CA" sz="1200" kern="1200" dirty="0" smtClean="0">
                <a:solidFill>
                  <a:schemeClr val="tx1"/>
                </a:solidFill>
                <a:latin typeface="Arial" charset="0"/>
                <a:ea typeface="+mn-ea"/>
                <a:cs typeface="+mn-cs"/>
              </a:rPr>
              <a:t>includes approximately 250 surveys and administrative-based programs.  IBSP make use of and share generic corporate services and systems for collecting, processing, disseminating and storing statistical information. </a:t>
            </a:r>
          </a:p>
          <a:p>
            <a:endParaRPr lang="en-CA" sz="1200" kern="1200" dirty="0" smtClean="0">
              <a:solidFill>
                <a:schemeClr val="tx1"/>
              </a:solidFill>
              <a:latin typeface="Arial" charset="0"/>
              <a:ea typeface="+mn-ea"/>
              <a:cs typeface="+mn-cs"/>
            </a:endParaRPr>
          </a:p>
          <a:p>
            <a:r>
              <a:rPr lang="en-CA" sz="1200" kern="1200" dirty="0" smtClean="0">
                <a:solidFill>
                  <a:schemeClr val="tx1"/>
                </a:solidFill>
                <a:latin typeface="Arial" charset="0"/>
                <a:ea typeface="+mn-ea"/>
                <a:cs typeface="+mn-cs"/>
              </a:rPr>
              <a:t>The IBSP extract standard classifications from the IMDB with the use of a web service; these classifications include North American</a:t>
            </a:r>
            <a:r>
              <a:rPr lang="en-CA" sz="1200" kern="1200" baseline="0" dirty="0" smtClean="0">
                <a:solidFill>
                  <a:schemeClr val="tx1"/>
                </a:solidFill>
                <a:latin typeface="Arial" charset="0"/>
                <a:ea typeface="+mn-ea"/>
                <a:cs typeface="+mn-cs"/>
              </a:rPr>
              <a:t> Industry Classification System (NAICS); and Standards Geography Classification (SGC).</a:t>
            </a:r>
            <a:endParaRPr lang="en-CA" sz="1200" kern="1200" dirty="0" smtClean="0">
              <a:solidFill>
                <a:schemeClr val="tx1"/>
              </a:solidFill>
              <a:latin typeface="Arial" charset="0"/>
              <a:ea typeface="+mn-ea"/>
              <a:cs typeface="+mn-cs"/>
            </a:endParaRPr>
          </a:p>
          <a:p>
            <a:endParaRPr lang="en-CA" sz="1200" kern="1200" dirty="0" smtClean="0">
              <a:solidFill>
                <a:schemeClr val="tx1"/>
              </a:solidFill>
              <a:latin typeface="Arial" charset="0"/>
              <a:ea typeface="+mn-ea"/>
              <a:cs typeface="+mn-cs"/>
            </a:endParaRPr>
          </a:p>
          <a:p>
            <a:r>
              <a:rPr lang="en-CA" sz="1200" kern="1200" dirty="0" smtClean="0">
                <a:solidFill>
                  <a:schemeClr val="tx1"/>
                </a:solidFill>
                <a:latin typeface="Arial" charset="0"/>
                <a:ea typeface="+mn-ea"/>
                <a:cs typeface="+mn-cs"/>
              </a:rPr>
              <a:t>The IBSP also uses web services to load questionnaire content into the IMDB;</a:t>
            </a:r>
          </a:p>
          <a:p>
            <a:endParaRPr lang="en-CA" sz="1200" kern="1200" dirty="0" smtClean="0">
              <a:solidFill>
                <a:schemeClr val="tx1"/>
              </a:solidFill>
              <a:latin typeface="Arial" charset="0"/>
              <a:ea typeface="+mn-ea"/>
              <a:cs typeface="+mn-cs"/>
            </a:endParaRPr>
          </a:p>
          <a:p>
            <a:r>
              <a:rPr lang="en-CA" sz="1200" kern="1200" dirty="0" smtClean="0">
                <a:solidFill>
                  <a:schemeClr val="tx1"/>
                </a:solidFill>
                <a:latin typeface="Arial" charset="0"/>
                <a:ea typeface="+mn-ea"/>
                <a:cs typeface="+mn-cs"/>
              </a:rPr>
              <a:t>Common tools:</a:t>
            </a:r>
            <a:r>
              <a:rPr lang="en-CA" sz="1200" kern="1200" baseline="0" dirty="0" smtClean="0">
                <a:solidFill>
                  <a:schemeClr val="tx1"/>
                </a:solidFill>
                <a:latin typeface="Arial" charset="0"/>
                <a:ea typeface="+mn-ea"/>
                <a:cs typeface="+mn-cs"/>
              </a:rPr>
              <a:t> consists of </a:t>
            </a:r>
            <a:r>
              <a:rPr lang="en-CA" sz="1200" kern="1200" dirty="0" smtClean="0">
                <a:solidFill>
                  <a:schemeClr val="tx1"/>
                </a:solidFill>
                <a:latin typeface="Arial" charset="0"/>
                <a:ea typeface="+mn-ea"/>
                <a:cs typeface="+mn-cs"/>
              </a:rPr>
              <a:t>generalized tools and systems in view of harmonizing the business processes used across social surveys;</a:t>
            </a:r>
          </a:p>
          <a:p>
            <a:r>
              <a:rPr lang="en-CA" sz="1200" kern="1200" dirty="0" smtClean="0">
                <a:solidFill>
                  <a:schemeClr val="tx1"/>
                </a:solidFill>
                <a:latin typeface="Arial" charset="0"/>
                <a:ea typeface="+mn-ea"/>
                <a:cs typeface="+mn-cs"/>
              </a:rPr>
              <a:t>One of the tools</a:t>
            </a:r>
            <a:r>
              <a:rPr lang="en-CA" sz="1200" kern="1200" baseline="0" dirty="0" smtClean="0">
                <a:solidFill>
                  <a:schemeClr val="tx1"/>
                </a:solidFill>
                <a:latin typeface="Arial" charset="0"/>
                <a:ea typeface="+mn-ea"/>
                <a:cs typeface="+mn-cs"/>
              </a:rPr>
              <a:t> – QDT uses web services to load questionnaire content into the IMDB.</a:t>
            </a:r>
            <a:endParaRPr lang="en-CA" sz="1200" kern="1200" dirty="0" smtClean="0">
              <a:solidFill>
                <a:schemeClr val="tx1"/>
              </a:solidFill>
              <a:latin typeface="Arial" charset="0"/>
              <a:ea typeface="+mn-ea"/>
              <a:cs typeface="+mn-cs"/>
            </a:endParaRPr>
          </a:p>
          <a:p>
            <a:endParaRPr lang="en-CA" sz="1200" kern="1200" dirty="0" smtClean="0">
              <a:solidFill>
                <a:schemeClr val="tx1"/>
              </a:solidFill>
              <a:latin typeface="Arial" charset="0"/>
              <a:ea typeface="+mn-ea"/>
              <a:cs typeface="+mn-cs"/>
            </a:endParaRPr>
          </a:p>
          <a:p>
            <a:pPr>
              <a:buFontTx/>
              <a:buNone/>
            </a:pPr>
            <a:r>
              <a:rPr lang="en-CA" sz="1200" kern="1200" dirty="0" smtClean="0">
                <a:solidFill>
                  <a:schemeClr val="tx1"/>
                </a:solidFill>
                <a:latin typeface="Arial" charset="0"/>
                <a:ea typeface="+mn-ea"/>
                <a:cs typeface="+mn-cs"/>
              </a:rPr>
              <a:t> </a:t>
            </a:r>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9</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baseline="0" dirty="0" smtClean="0">
                <a:solidFill>
                  <a:schemeClr val="tx1"/>
                </a:solidFill>
                <a:latin typeface="Arial" charset="0"/>
                <a:ea typeface="+mn-ea"/>
                <a:cs typeface="+mn-cs"/>
              </a:rPr>
              <a:t>NDM -  </a:t>
            </a:r>
            <a:r>
              <a:rPr lang="en-CA" sz="1200" kern="1200" dirty="0" smtClean="0">
                <a:solidFill>
                  <a:schemeClr val="tx1"/>
                </a:solidFill>
                <a:latin typeface="Arial" charset="0"/>
                <a:ea typeface="+mn-ea"/>
                <a:cs typeface="+mn-cs"/>
              </a:rPr>
              <a:t>current initiative to revise the organization of the Agency's data holdings to enable better discovery and enhanced navigation through the Statistics Canada web site, which is the Agency's primary dissemination vehicle.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Char char="-"/>
              <a:tabLst/>
              <a:defRPr/>
            </a:pPr>
            <a:r>
              <a:rPr lang="en-CA" sz="1200" kern="1200" dirty="0" smtClean="0">
                <a:solidFill>
                  <a:schemeClr val="tx1"/>
                </a:solidFill>
                <a:latin typeface="Arial" charset="0"/>
                <a:ea typeface="+mn-ea"/>
                <a:cs typeface="+mn-cs"/>
              </a:rPr>
              <a:t>Simplified product line;</a:t>
            </a:r>
            <a:r>
              <a:rPr lang="en-CA" sz="1200" kern="1200" baseline="0" dirty="0" smtClean="0">
                <a:solidFill>
                  <a:schemeClr val="tx1"/>
                </a:solidFill>
                <a:latin typeface="Arial" charset="0"/>
                <a:ea typeface="+mn-ea"/>
                <a:cs typeface="+mn-cs"/>
              </a:rPr>
              <a:t> one common output database</a:t>
            </a:r>
            <a:endParaRPr lang="en-CA"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CA" sz="1200"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CA" sz="1200" kern="1200" baseline="0" smtClean="0">
                <a:solidFill>
                  <a:schemeClr val="tx1"/>
                </a:solidFill>
                <a:latin typeface="Arial" charset="0"/>
                <a:ea typeface="+mn-ea"/>
                <a:cs typeface="+mn-cs"/>
              </a:rPr>
              <a:t>The NDM will include links to the classifications using web services; links to the concepts, variables and definitions in the IMDB from the data tables.  </a:t>
            </a:r>
            <a:endParaRPr lang="en-CA" sz="1200" kern="1200" smtClean="0">
              <a:solidFill>
                <a:schemeClr val="tx1"/>
              </a:solidFill>
              <a:latin typeface="Arial" charset="0"/>
              <a:ea typeface="+mn-ea"/>
              <a:cs typeface="+mn-cs"/>
            </a:endParaRPr>
          </a:p>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5BEDC3A5-E462-40D4-87EC-C4B8043A5C4F}" type="slidenum">
              <a:rPr lang="en-CA" smtClean="0"/>
              <a:pPr>
                <a:defRPr/>
              </a:pPr>
              <a:t>10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782DD12F-B6E6-46F4-A272-9C4D215CEA10}" type="datetime1">
              <a:rPr lang="en-CA"/>
              <a:pPr>
                <a:defRPr/>
              </a:pPr>
              <a:t>15/05/2014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7AE66274-EAC2-469C-8DA7-BF673475DBB0}" type="slidenum">
              <a:rPr lang="en-CA"/>
              <a:pPr>
                <a:defRPr/>
              </a:pPr>
              <a:t>‹#›</a:t>
            </a:fld>
            <a:endParaRPr lang="en-CA"/>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463BDDE3-08A1-4DB4-A637-05E475F1C5E5}" type="datetime1">
              <a:rPr lang="en-CA"/>
              <a:pPr>
                <a:defRPr/>
              </a:pPr>
              <a:t>15/05/2014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2360F3FC-565B-47F8-B577-3E75722E1D01}" type="slidenum">
              <a:rPr lang="en-CA"/>
              <a:pPr>
                <a:defRPr/>
              </a:pPr>
              <a:t>‹#›</a:t>
            </a:fld>
            <a:endParaRPr lang="en-CA"/>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7DBBD344-23A4-4378-8A15-B96C4A397957}" type="datetime1">
              <a:rPr lang="en-CA"/>
              <a:pPr>
                <a:defRPr/>
              </a:pPr>
              <a:t>15/05/2014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7EFB7A55-C040-4EEB-93AC-CFDB4845FABF}" type="slidenum">
              <a:rPr lang="en-CA"/>
              <a:pPr>
                <a:defRPr/>
              </a:pPr>
              <a:t>‹#›</a:t>
            </a:fld>
            <a:endParaRPr lang="en-CA"/>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fld id="{66DD7C03-0F94-4BBA-BC22-051FB2C73130}" type="datetime1">
              <a:rPr lang="en-CA"/>
              <a:pPr>
                <a:defRPr/>
              </a:pPr>
              <a:t>15/05/2014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BA036BF0-7C14-4329-B72B-54859A0F83BA}" type="slidenum">
              <a:rPr lang="en-CA"/>
              <a:pPr>
                <a:defRPr/>
              </a:pPr>
              <a:t>‹#›</a:t>
            </a:fld>
            <a:endParaRPr lang="en-CA"/>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CAE0096-9927-4964-BBDF-65DE62A4E2AE}" type="datetime1">
              <a:rPr lang="en-CA"/>
              <a:pPr>
                <a:defRPr/>
              </a:pPr>
              <a:t>15/05/2014</a:t>
            </a:fld>
            <a:endParaRPr lang="en-CA"/>
          </a:p>
        </p:txBody>
      </p:sp>
      <p:sp>
        <p:nvSpPr>
          <p:cNvPr id="5"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pPr>
              <a:defRPr/>
            </a:pPr>
            <a:fld id="{57BF1F53-76CE-4117-B3E2-AC824AF3F50C}" type="slidenum">
              <a:rPr lang="en-CA"/>
              <a:pPr>
                <a:defRPr/>
              </a:pPr>
              <a:t>‹#›</a:t>
            </a:fld>
            <a:endParaRPr lang="en-CA"/>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fld id="{768D4513-2B81-4E7A-A269-C0AEFD06D2E7}" type="datetime1">
              <a:rPr lang="en-CA"/>
              <a:pPr>
                <a:defRPr/>
              </a:pPr>
              <a:t>15/05/2014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A6714BBD-F12C-4104-8287-E5BE354D1B9B}" type="slidenum">
              <a:rPr lang="en-CA"/>
              <a:pPr>
                <a:defRPr/>
              </a:pPr>
              <a:t>‹#›</a:t>
            </a:fld>
            <a:endParaRPr lang="en-CA"/>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fld id="{F2F96DC5-2FDC-4221-9621-9A0DF2FAC230}" type="datetime1">
              <a:rPr lang="en-CA"/>
              <a:pPr>
                <a:defRPr/>
              </a:pPr>
              <a:t>15/05/2014</a:t>
            </a:fld>
            <a:endParaRPr lang="en-CA"/>
          </a:p>
        </p:txBody>
      </p:sp>
      <p:sp>
        <p:nvSpPr>
          <p:cNvPr id="8"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pPr>
              <a:defRPr/>
            </a:pPr>
            <a:fld id="{5ECD93B4-5889-4B8E-B264-280482539866}" type="slidenum">
              <a:rPr lang="en-CA"/>
              <a:pPr>
                <a:defRPr/>
              </a:pPr>
              <a:t>‹#›</a:t>
            </a:fld>
            <a:endParaRPr lang="en-CA"/>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fld id="{A3FD56E2-C0A7-4F0B-B7EF-5EBA8E5D5EAD}" type="datetime1">
              <a:rPr lang="en-CA"/>
              <a:pPr>
                <a:defRPr/>
              </a:pPr>
              <a:t>15/05/2014</a:t>
            </a:fld>
            <a:endParaRPr lang="en-CA"/>
          </a:p>
        </p:txBody>
      </p:sp>
      <p:sp>
        <p:nvSpPr>
          <p:cNvPr id="4"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pPr>
              <a:defRPr/>
            </a:pPr>
            <a:fld id="{B666E215-E8EB-4D9E-88E0-726C6EB67835}" type="slidenum">
              <a:rPr lang="en-CA"/>
              <a:pPr>
                <a:defRPr/>
              </a:pPr>
              <a:t>‹#›</a:t>
            </a:fld>
            <a:endParaRPr lang="en-CA"/>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78D2275-BB83-470E-962B-CF0FFD48ECC6}" type="datetime1">
              <a:rPr lang="en-CA"/>
              <a:pPr>
                <a:defRPr/>
              </a:pPr>
              <a:t>15/05/2014</a:t>
            </a:fld>
            <a:endParaRPr lang="en-CA"/>
          </a:p>
        </p:txBody>
      </p:sp>
      <p:sp>
        <p:nvSpPr>
          <p:cNvPr id="3"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pPr>
              <a:defRPr/>
            </a:pPr>
            <a:fld id="{23FC7FED-558E-452B-8A19-2B94EC8595AC}" type="slidenum">
              <a:rPr lang="en-CA"/>
              <a:pPr>
                <a:defRPr/>
              </a:pPr>
              <a:t>‹#›</a:t>
            </a:fld>
            <a:endParaRPr lang="en-CA"/>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D2112A7-106F-4D0B-82A6-64D8BE9F3A34}" type="datetime1">
              <a:rPr lang="en-CA"/>
              <a:pPr>
                <a:defRPr/>
              </a:pPr>
              <a:t>15/05/2014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09801458-6B80-417B-9EDE-00D67D15809C}" type="slidenum">
              <a:rPr lang="en-CA"/>
              <a:pPr>
                <a:defRPr/>
              </a:pPr>
              <a:t>‹#›</a:t>
            </a:fld>
            <a:endParaRPr lang="en-CA"/>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EC8B34-CB01-4B67-B530-E06077E3551C}" type="datetime1">
              <a:rPr lang="en-CA"/>
              <a:pPr>
                <a:defRPr/>
              </a:pPr>
              <a:t>15/05/2014</a:t>
            </a:fld>
            <a:endParaRPr lang="en-CA"/>
          </a:p>
        </p:txBody>
      </p:sp>
      <p:sp>
        <p:nvSpPr>
          <p:cNvPr id="6" name="Rectangle 5"/>
          <p:cNvSpPr>
            <a:spLocks noGrp="1" noChangeArrowheads="1"/>
          </p:cNvSpPr>
          <p:nvPr>
            <p:ph type="ftr" sz="quarter" idx="11"/>
          </p:nvPr>
        </p:nvSpPr>
        <p:spPr>
          <a:ln/>
        </p:spPr>
        <p:txBody>
          <a:bodyPr/>
          <a:lstStyle>
            <a:lvl1pPr>
              <a:defRPr/>
            </a:lvl1pPr>
          </a:lstStyle>
          <a:p>
            <a:pPr>
              <a:defRPr/>
            </a:pPr>
            <a:r>
              <a:rPr lang="en-CA"/>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pPr>
              <a:defRPr/>
            </a:pPr>
            <a:fld id="{0E0CF3B8-B6FE-4BBB-92B4-3DF78C9FFF6F}" type="slidenum">
              <a:rPr lang="en-CA"/>
              <a:pPr>
                <a:defRPr/>
              </a:pPr>
              <a:t>‹#›</a:t>
            </a:fld>
            <a:endParaRPr lang="en-CA"/>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588125" y="63801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8D41D73-99F9-488E-8679-21E21A73C4E2}" type="datetime1">
              <a:rPr lang="en-CA"/>
              <a:pPr>
                <a:defRPr/>
              </a:pPr>
              <a:t>15/05/2014</a:t>
            </a:fld>
            <a:endParaRPr lang="en-CA"/>
          </a:p>
        </p:txBody>
      </p:sp>
      <p:sp>
        <p:nvSpPr>
          <p:cNvPr id="1029" name="Rectangle 5"/>
          <p:cNvSpPr>
            <a:spLocks noGrp="1" noChangeArrowheads="1"/>
          </p:cNvSpPr>
          <p:nvPr>
            <p:ph type="ftr" sz="quarter" idx="3"/>
          </p:nvPr>
        </p:nvSpPr>
        <p:spPr bwMode="auto">
          <a:xfrm>
            <a:off x="2843213" y="63881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r>
              <a:rPr lang="en-CA"/>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fld id="{CBEB258D-1001-41F1-9A48-3497D34D62A1}"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p:txStyles>
    <p:titleStyle>
      <a:lvl1pPr algn="l" rtl="0" eaLnBrk="0" fontAlgn="base" hangingPunct="0">
        <a:spcBef>
          <a:spcPct val="0"/>
        </a:spcBef>
        <a:spcAft>
          <a:spcPct val="0"/>
        </a:spcAft>
        <a:defRPr sz="3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itchFamily="34" charset="0"/>
        </a:defRPr>
      </a:lvl2pPr>
      <a:lvl3pPr algn="l" rtl="0" eaLnBrk="0" fontAlgn="base" hangingPunct="0">
        <a:spcBef>
          <a:spcPct val="0"/>
        </a:spcBef>
        <a:spcAft>
          <a:spcPct val="0"/>
        </a:spcAft>
        <a:defRPr sz="3200">
          <a:solidFill>
            <a:schemeClr val="accent2"/>
          </a:solidFill>
          <a:latin typeface="Arial Black" pitchFamily="34" charset="0"/>
        </a:defRPr>
      </a:lvl3pPr>
      <a:lvl4pPr algn="l" rtl="0" eaLnBrk="0" fontAlgn="base" hangingPunct="0">
        <a:spcBef>
          <a:spcPct val="0"/>
        </a:spcBef>
        <a:spcAft>
          <a:spcPct val="0"/>
        </a:spcAft>
        <a:defRPr sz="3200">
          <a:solidFill>
            <a:schemeClr val="accent2"/>
          </a:solidFill>
          <a:latin typeface="Arial Black" pitchFamily="34" charset="0"/>
        </a:defRPr>
      </a:lvl4pPr>
      <a:lvl5pPr algn="l" rtl="0" eaLnBrk="0" fontAlgn="base" hangingPunct="0">
        <a:spcBef>
          <a:spcPct val="0"/>
        </a:spcBef>
        <a:spcAft>
          <a:spcPct val="0"/>
        </a:spcAft>
        <a:defRPr sz="3200">
          <a:solidFill>
            <a:schemeClr val="accent2"/>
          </a:solidFill>
          <a:latin typeface="Arial Black" pitchFamily="34" charset="0"/>
        </a:defRPr>
      </a:lvl5pPr>
      <a:lvl6pPr marL="457200" algn="l" rtl="0" fontAlgn="base">
        <a:spcBef>
          <a:spcPct val="0"/>
        </a:spcBef>
        <a:spcAft>
          <a:spcPct val="0"/>
        </a:spcAft>
        <a:defRPr sz="3200">
          <a:solidFill>
            <a:schemeClr val="accent2"/>
          </a:solidFill>
          <a:latin typeface="Arial Black" pitchFamily="34" charset="0"/>
        </a:defRPr>
      </a:lvl6pPr>
      <a:lvl7pPr marL="914400" algn="l" rtl="0" fontAlgn="base">
        <a:spcBef>
          <a:spcPct val="0"/>
        </a:spcBef>
        <a:spcAft>
          <a:spcPct val="0"/>
        </a:spcAft>
        <a:defRPr sz="3200">
          <a:solidFill>
            <a:schemeClr val="accent2"/>
          </a:solidFill>
          <a:latin typeface="Arial Black" pitchFamily="34" charset="0"/>
        </a:defRPr>
      </a:lvl7pPr>
      <a:lvl8pPr marL="1371600" algn="l" rtl="0" fontAlgn="base">
        <a:spcBef>
          <a:spcPct val="0"/>
        </a:spcBef>
        <a:spcAft>
          <a:spcPct val="0"/>
        </a:spcAft>
        <a:defRPr sz="3200">
          <a:solidFill>
            <a:schemeClr val="accent2"/>
          </a:solidFill>
          <a:latin typeface="Arial Black" pitchFamily="34" charset="0"/>
        </a:defRPr>
      </a:lvl8pPr>
      <a:lvl9pPr marL="1828800" algn="l" rtl="0" fontAlgn="base">
        <a:spcBef>
          <a:spcPct val="0"/>
        </a:spcBef>
        <a:spcAft>
          <a:spcPct val="0"/>
        </a:spcAft>
        <a:defRPr sz="3200">
          <a:solidFill>
            <a:schemeClr val="accent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tatcan.gc.ca/concepts/index-eng.htm?M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1692275" y="1844675"/>
            <a:ext cx="5975350" cy="366713"/>
          </a:xfrm>
          <a:prstGeom prst="rect">
            <a:avLst/>
          </a:prstGeom>
          <a:noFill/>
          <a:ln w="9525">
            <a:noFill/>
            <a:miter lim="800000"/>
            <a:headEnd/>
            <a:tailEnd/>
          </a:ln>
        </p:spPr>
        <p:txBody>
          <a:bodyPr>
            <a:spAutoFit/>
          </a:bodyPr>
          <a:lstStyle/>
          <a:p>
            <a:pPr>
              <a:spcBef>
                <a:spcPct val="50000"/>
              </a:spcBef>
            </a:pPr>
            <a:endParaRPr lang="fr-CA"/>
          </a:p>
        </p:txBody>
      </p:sp>
      <p:sp>
        <p:nvSpPr>
          <p:cNvPr id="2051" name="Text Box 6"/>
          <p:cNvSpPr txBox="1">
            <a:spLocks noChangeArrowheads="1"/>
          </p:cNvSpPr>
          <p:nvPr/>
        </p:nvSpPr>
        <p:spPr bwMode="auto">
          <a:xfrm>
            <a:off x="611188" y="1916113"/>
            <a:ext cx="7921625" cy="3477875"/>
          </a:xfrm>
          <a:prstGeom prst="rect">
            <a:avLst/>
          </a:prstGeom>
          <a:noFill/>
          <a:ln w="9525">
            <a:noFill/>
            <a:miter lim="800000"/>
            <a:headEnd/>
            <a:tailEnd/>
          </a:ln>
        </p:spPr>
        <p:txBody>
          <a:bodyPr>
            <a:spAutoFit/>
          </a:bodyPr>
          <a:lstStyle/>
          <a:p>
            <a:pPr algn="ctr">
              <a:spcBef>
                <a:spcPct val="50000"/>
              </a:spcBef>
            </a:pPr>
            <a:r>
              <a:rPr lang="en-CA" sz="4000" dirty="0" smtClean="0">
                <a:solidFill>
                  <a:srgbClr val="FFFFFF"/>
                </a:solidFill>
                <a:latin typeface="Arial Black" pitchFamily="34" charset="0"/>
              </a:rPr>
              <a:t>Metadata in the modernization of statistical production at Statistics Canada</a:t>
            </a:r>
          </a:p>
          <a:p>
            <a:pPr algn="ctr">
              <a:spcBef>
                <a:spcPct val="50000"/>
              </a:spcBef>
            </a:pPr>
            <a:endParaRPr lang="en-CA" sz="4000" dirty="0">
              <a:solidFill>
                <a:srgbClr val="FFFFFF"/>
              </a:solidFill>
              <a:latin typeface="Arial Black" pitchFamily="34" charset="0"/>
            </a:endParaRPr>
          </a:p>
        </p:txBody>
      </p:sp>
      <p:sp>
        <p:nvSpPr>
          <p:cNvPr id="2053" name="Text Box 8"/>
          <p:cNvSpPr txBox="1">
            <a:spLocks noChangeArrowheads="1"/>
          </p:cNvSpPr>
          <p:nvPr/>
        </p:nvSpPr>
        <p:spPr bwMode="auto">
          <a:xfrm>
            <a:off x="611188" y="4748213"/>
            <a:ext cx="8064500" cy="336550"/>
          </a:xfrm>
          <a:prstGeom prst="rect">
            <a:avLst/>
          </a:prstGeom>
          <a:noFill/>
          <a:ln w="9525">
            <a:noFill/>
            <a:miter lim="800000"/>
            <a:headEnd/>
            <a:tailEnd/>
          </a:ln>
        </p:spPr>
        <p:txBody>
          <a:bodyPr>
            <a:spAutoFit/>
          </a:bodyPr>
          <a:lstStyle/>
          <a:p>
            <a:pPr algn="ctr">
              <a:spcBef>
                <a:spcPct val="50000"/>
              </a:spcBef>
            </a:pPr>
            <a:r>
              <a:rPr lang="en-CA" sz="1600" b="1" dirty="0" smtClean="0"/>
              <a:t>Carmen Greenough</a:t>
            </a:r>
            <a:endParaRPr lang="en-CA" sz="1600" b="1" dirty="0"/>
          </a:p>
        </p:txBody>
      </p:sp>
      <p:sp>
        <p:nvSpPr>
          <p:cNvPr id="2054" name="Text Box 9"/>
          <p:cNvSpPr txBox="1">
            <a:spLocks noChangeArrowheads="1"/>
          </p:cNvSpPr>
          <p:nvPr/>
        </p:nvSpPr>
        <p:spPr bwMode="auto">
          <a:xfrm>
            <a:off x="611188" y="5180013"/>
            <a:ext cx="8064500" cy="707886"/>
          </a:xfrm>
          <a:prstGeom prst="rect">
            <a:avLst/>
          </a:prstGeom>
          <a:noFill/>
          <a:ln w="9525">
            <a:noFill/>
            <a:miter lim="800000"/>
            <a:headEnd/>
            <a:tailEnd/>
          </a:ln>
        </p:spPr>
        <p:txBody>
          <a:bodyPr>
            <a:spAutoFit/>
          </a:bodyPr>
          <a:lstStyle/>
          <a:p>
            <a:pPr algn="ctr">
              <a:spcBef>
                <a:spcPct val="50000"/>
              </a:spcBef>
            </a:pPr>
            <a:r>
              <a:rPr lang="en-CA" sz="1600" dirty="0" smtClean="0"/>
              <a:t>June 2, 2014</a:t>
            </a:r>
          </a:p>
          <a:p>
            <a:pPr algn="ctr">
              <a:spcBef>
                <a:spcPct val="50000"/>
              </a:spcBef>
            </a:pPr>
            <a:endParaRPr lang="en-CA" sz="16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 </a:t>
            </a:r>
            <a:r>
              <a:rPr lang="en-CA" sz="2800" dirty="0" smtClean="0"/>
              <a:t>Corporate metadata systems (cont’d)</a:t>
            </a:r>
            <a:endParaRPr lang="en-CA" sz="2800" dirty="0"/>
          </a:p>
        </p:txBody>
      </p:sp>
      <p:sp>
        <p:nvSpPr>
          <p:cNvPr id="3" name="Content Placeholder 2"/>
          <p:cNvSpPr>
            <a:spLocks noGrp="1"/>
          </p:cNvSpPr>
          <p:nvPr>
            <p:ph idx="1"/>
          </p:nvPr>
        </p:nvSpPr>
        <p:spPr/>
        <p:txBody>
          <a:bodyPr/>
          <a:lstStyle/>
          <a:p>
            <a:r>
              <a:rPr lang="en-CA" dirty="0" smtClean="0"/>
              <a:t>New Dissemination Model (NDM)</a:t>
            </a:r>
          </a:p>
          <a:p>
            <a:pPr lvl="1"/>
            <a:r>
              <a:rPr lang="en-CA" dirty="0" smtClean="0"/>
              <a:t>modernize current methods and framework for coherent dissemination of data to the public;</a:t>
            </a:r>
          </a:p>
          <a:p>
            <a:pPr lvl="1">
              <a:buNone/>
            </a:pPr>
            <a:endParaRPr lang="en-CA" dirty="0" smtClean="0"/>
          </a:p>
          <a:p>
            <a:pPr lvl="1"/>
            <a:r>
              <a:rPr lang="en-CA" dirty="0" smtClean="0"/>
              <a:t>organization of the Agency’s holdings</a:t>
            </a:r>
          </a:p>
          <a:p>
            <a:pPr lvl="1">
              <a:buNone/>
            </a:pPr>
            <a:endParaRPr lang="en-CA" dirty="0" smtClean="0"/>
          </a:p>
          <a:p>
            <a:pPr lvl="1"/>
            <a:r>
              <a:rPr lang="en-CA" dirty="0" smtClean="0"/>
              <a:t>better discovery</a:t>
            </a:r>
          </a:p>
          <a:p>
            <a:pPr lvl="1"/>
            <a:endParaRPr lang="en-CA" dirty="0" smtClean="0"/>
          </a:p>
          <a:p>
            <a:pPr lvl="1"/>
            <a:r>
              <a:rPr lang="en-CA" dirty="0" smtClean="0"/>
              <a:t>enhance navigation</a:t>
            </a:r>
          </a:p>
          <a:p>
            <a:pPr lvl="1">
              <a:buNone/>
            </a:pPr>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10</a:t>
            </a:fld>
            <a:endParaRPr lang="en-CA"/>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 </a:t>
            </a:r>
            <a:r>
              <a:rPr lang="en-CA" sz="2800" dirty="0" smtClean="0"/>
              <a:t>Corporate metadata systems (cont’d)</a:t>
            </a:r>
            <a:endParaRPr lang="en-CA" sz="2800" dirty="0"/>
          </a:p>
        </p:txBody>
      </p:sp>
      <p:sp>
        <p:nvSpPr>
          <p:cNvPr id="3" name="Content Placeholder 2"/>
          <p:cNvSpPr>
            <a:spLocks noGrp="1"/>
          </p:cNvSpPr>
          <p:nvPr>
            <p:ph idx="1"/>
          </p:nvPr>
        </p:nvSpPr>
        <p:spPr/>
        <p:txBody>
          <a:bodyPr/>
          <a:lstStyle/>
          <a:p>
            <a:endParaRPr lang="en-CA" dirty="0" smtClean="0"/>
          </a:p>
          <a:p>
            <a:r>
              <a:rPr lang="en-CA" dirty="0" smtClean="0"/>
              <a:t>Common output data repository (CODR)</a:t>
            </a:r>
          </a:p>
          <a:p>
            <a:pPr lvl="1"/>
            <a:r>
              <a:rPr lang="en-CA" dirty="0" smtClean="0"/>
              <a:t>Links to concepts and definitions in IMDB</a:t>
            </a:r>
          </a:p>
          <a:p>
            <a:pPr lvl="1"/>
            <a:r>
              <a:rPr lang="en-CA" dirty="0" smtClean="0"/>
              <a:t>Links to Classifications in the IMDB</a:t>
            </a:r>
          </a:p>
          <a:p>
            <a:pPr lvl="1"/>
            <a:endParaRPr lang="en-CA" dirty="0" smtClean="0"/>
          </a:p>
          <a:p>
            <a:pPr lvl="1"/>
            <a:endParaRPr lang="en-CA" dirty="0" smtClean="0"/>
          </a:p>
          <a:p>
            <a:r>
              <a:rPr lang="en-CA" dirty="0" smtClean="0"/>
              <a:t>Statistics by variable </a:t>
            </a:r>
          </a:p>
          <a:p>
            <a:pPr lvl="1"/>
            <a:r>
              <a:rPr lang="en-CA" dirty="0" smtClean="0"/>
              <a:t>Ability to browse through products crosswalk</a:t>
            </a:r>
          </a:p>
          <a:p>
            <a:pPr lvl="1"/>
            <a:endParaRPr lang="en-CA" dirty="0" smtClean="0"/>
          </a:p>
          <a:p>
            <a:pPr lvl="1"/>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11</a:t>
            </a:fld>
            <a:endParaRPr lang="en-CA"/>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 </a:t>
            </a:r>
            <a:r>
              <a:rPr lang="en-CA" sz="2800" dirty="0" smtClean="0"/>
              <a:t>Corporate metadata systems (cont’d)</a:t>
            </a:r>
            <a:endParaRPr lang="en-CA" sz="2800"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12</a:t>
            </a:fld>
            <a:endParaRPr lang="en-CA"/>
          </a:p>
        </p:txBody>
      </p:sp>
      <p:pic>
        <p:nvPicPr>
          <p:cNvPr id="1026" name="Picture 2"/>
          <p:cNvPicPr>
            <a:picLocks noGrp="1" noChangeAspect="1" noChangeArrowheads="1"/>
          </p:cNvPicPr>
          <p:nvPr>
            <p:ph idx="1"/>
          </p:nvPr>
        </p:nvPicPr>
        <p:blipFill>
          <a:blip r:embed="rId3" cstate="print"/>
          <a:srcRect/>
          <a:stretch>
            <a:fillRect/>
          </a:stretch>
        </p:blipFill>
        <p:spPr bwMode="auto">
          <a:xfrm>
            <a:off x="457200" y="2322265"/>
            <a:ext cx="8229600" cy="3081832"/>
          </a:xfrm>
          <a:prstGeom prst="rect">
            <a:avLst/>
          </a:prstGeom>
          <a:noFill/>
          <a:ln w="9525">
            <a:noFill/>
            <a:miter lim="800000"/>
            <a:headEnd/>
            <a:tailEnd/>
          </a:ln>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Web services</a:t>
            </a:r>
            <a:br>
              <a:rPr lang="en-CA" dirty="0" smtClean="0"/>
            </a:br>
            <a:endParaRPr lang="en-CA" dirty="0"/>
          </a:p>
        </p:txBody>
      </p:sp>
      <p:sp>
        <p:nvSpPr>
          <p:cNvPr id="3" name="Content Placeholder 2"/>
          <p:cNvSpPr>
            <a:spLocks noGrp="1"/>
          </p:cNvSpPr>
          <p:nvPr>
            <p:ph idx="1"/>
          </p:nvPr>
        </p:nvSpPr>
        <p:spPr/>
        <p:txBody>
          <a:bodyPr/>
          <a:lstStyle/>
          <a:p>
            <a:r>
              <a:rPr lang="en-CA" b="1" dirty="0" smtClean="0"/>
              <a:t>Service oriented approach to metadata integration</a:t>
            </a:r>
          </a:p>
          <a:p>
            <a:pPr lvl="1"/>
            <a:r>
              <a:rPr lang="en-CA" b="1" dirty="0" smtClean="0"/>
              <a:t>Integrating metadata repositories via services</a:t>
            </a:r>
          </a:p>
          <a:p>
            <a:pPr lvl="1"/>
            <a:endParaRPr lang="en-CA" b="1" dirty="0" smtClean="0"/>
          </a:p>
          <a:p>
            <a:pPr lvl="1"/>
            <a:r>
              <a:rPr lang="en-CA" b="1" dirty="0" smtClean="0"/>
              <a:t>Classification exchange service</a:t>
            </a:r>
          </a:p>
          <a:p>
            <a:pPr lvl="1"/>
            <a:endParaRPr lang="en-CA" b="1" dirty="0" smtClean="0"/>
          </a:p>
          <a:p>
            <a:pPr lvl="1"/>
            <a:r>
              <a:rPr lang="en-CA" b="1" dirty="0" smtClean="0"/>
              <a:t>Survey and questionnaire metadata exchange services</a:t>
            </a:r>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13</a:t>
            </a:fld>
            <a:endParaRPr lang="en-CA"/>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Conclusion</a:t>
            </a:r>
            <a:endParaRPr lang="en-CA" dirty="0"/>
          </a:p>
        </p:txBody>
      </p:sp>
      <p:sp>
        <p:nvSpPr>
          <p:cNvPr id="3" name="Content Placeholder 2"/>
          <p:cNvSpPr>
            <a:spLocks noGrp="1"/>
          </p:cNvSpPr>
          <p:nvPr>
            <p:ph idx="1"/>
          </p:nvPr>
        </p:nvSpPr>
        <p:spPr/>
        <p:txBody>
          <a:bodyPr/>
          <a:lstStyle/>
          <a:p>
            <a:r>
              <a:rPr lang="en-CA" dirty="0" smtClean="0"/>
              <a:t>Metadata driven</a:t>
            </a:r>
          </a:p>
          <a:p>
            <a:endParaRPr lang="en-CA" dirty="0" smtClean="0"/>
          </a:p>
          <a:p>
            <a:r>
              <a:rPr lang="en-CA" dirty="0" smtClean="0"/>
              <a:t>Maximize re-use</a:t>
            </a:r>
          </a:p>
          <a:p>
            <a:endParaRPr lang="en-CA" dirty="0" smtClean="0"/>
          </a:p>
          <a:p>
            <a:r>
              <a:rPr lang="en-CA" dirty="0" smtClean="0"/>
              <a:t>Reuse of concepts and classifications</a:t>
            </a:r>
          </a:p>
          <a:p>
            <a:endParaRPr lang="en-CA" dirty="0" smtClean="0"/>
          </a:p>
          <a:p>
            <a:r>
              <a:rPr lang="en-CA" dirty="0" smtClean="0"/>
              <a:t>Governance</a:t>
            </a:r>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14</a:t>
            </a:fld>
            <a:endParaRPr lang="en-CA"/>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Introduction</a:t>
            </a:r>
            <a:endParaRPr lang="en-CA" dirty="0"/>
          </a:p>
        </p:txBody>
      </p:sp>
      <p:sp>
        <p:nvSpPr>
          <p:cNvPr id="3" name="Content Placeholder 2"/>
          <p:cNvSpPr>
            <a:spLocks noGrp="1"/>
          </p:cNvSpPr>
          <p:nvPr>
            <p:ph idx="1"/>
          </p:nvPr>
        </p:nvSpPr>
        <p:spPr/>
        <p:txBody>
          <a:bodyPr/>
          <a:lstStyle/>
          <a:p>
            <a:r>
              <a:rPr lang="en-CA" dirty="0" smtClean="0"/>
              <a:t>Metadata modernization</a:t>
            </a:r>
          </a:p>
          <a:p>
            <a:pPr>
              <a:buNone/>
            </a:pPr>
            <a:endParaRPr lang="en-CA" dirty="0" smtClean="0"/>
          </a:p>
          <a:p>
            <a:r>
              <a:rPr lang="en-CA" dirty="0" smtClean="0"/>
              <a:t>Statistical metadata systems</a:t>
            </a:r>
          </a:p>
          <a:p>
            <a:endParaRPr lang="en-CA" dirty="0" smtClean="0"/>
          </a:p>
          <a:p>
            <a:r>
              <a:rPr lang="en-CA" dirty="0" smtClean="0"/>
              <a:t>Service oriented approach to metadata integration</a:t>
            </a:r>
          </a:p>
          <a:p>
            <a:endParaRPr lang="en-CA" dirty="0" smtClean="0"/>
          </a:p>
          <a:p>
            <a:r>
              <a:rPr lang="en-CA" dirty="0" smtClean="0"/>
              <a:t>Conclusion</a:t>
            </a:r>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2</a:t>
            </a:fld>
            <a:endParaRPr lang="en-CA"/>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CA" dirty="0" smtClean="0"/>
              <a:t/>
            </a:r>
            <a:br>
              <a:rPr lang="en-CA" dirty="0" smtClean="0"/>
            </a:br>
            <a:r>
              <a:rPr lang="en-CA" sz="2800" dirty="0" smtClean="0"/>
              <a:t>Metadata modernization</a:t>
            </a:r>
            <a:r>
              <a:rPr lang="en-CA" dirty="0" smtClean="0"/>
              <a:t/>
            </a:r>
            <a:br>
              <a:rPr lang="en-CA" dirty="0" smtClean="0"/>
            </a:br>
            <a:endParaRPr lang="en-CA" dirty="0" smtClean="0"/>
          </a:p>
        </p:txBody>
      </p:sp>
      <p:sp>
        <p:nvSpPr>
          <p:cNvPr id="3075" name="Content Placeholder 6"/>
          <p:cNvSpPr>
            <a:spLocks noGrp="1"/>
          </p:cNvSpPr>
          <p:nvPr>
            <p:ph idx="1"/>
          </p:nvPr>
        </p:nvSpPr>
        <p:spPr bwMode="auto">
          <a:xfrm>
            <a:off x="611560" y="1556792"/>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Corporate metadata strategy</a:t>
            </a:r>
          </a:p>
          <a:p>
            <a:pPr eaLnBrk="1" hangingPunct="1"/>
            <a:endParaRPr lang="en-US" dirty="0" smtClean="0"/>
          </a:p>
          <a:p>
            <a:pPr eaLnBrk="1" hangingPunct="1"/>
            <a:r>
              <a:rPr lang="en-US" dirty="0" smtClean="0"/>
              <a:t>Generic Statistical Information Model (GSIM)</a:t>
            </a:r>
          </a:p>
          <a:p>
            <a:pPr lvl="1" eaLnBrk="1" hangingPunct="1"/>
            <a:r>
              <a:rPr lang="en-US" dirty="0" smtClean="0"/>
              <a:t>currently used as a conceptual model for classifications;</a:t>
            </a:r>
          </a:p>
          <a:p>
            <a:pPr lvl="1" eaLnBrk="1" hangingPunct="1"/>
            <a:r>
              <a:rPr lang="en-US" dirty="0" smtClean="0"/>
              <a:t>used as reference model and common vocabulary</a:t>
            </a:r>
          </a:p>
          <a:p>
            <a:pPr lvl="1" eaLnBrk="1" hangingPunct="1">
              <a:buNone/>
            </a:pPr>
            <a:endParaRPr lang="en-US" dirty="0" smtClean="0"/>
          </a:p>
          <a:p>
            <a:pPr eaLnBrk="1" hangingPunct="1"/>
            <a:r>
              <a:rPr lang="en-US" dirty="0" smtClean="0"/>
              <a:t>Metadata-driven processes</a:t>
            </a:r>
          </a:p>
          <a:p>
            <a:pPr lvl="1" eaLnBrk="1" hangingPunct="1"/>
            <a:r>
              <a:rPr lang="en-US" dirty="0" smtClean="0"/>
              <a:t>Generic Statistical Business Process Model (GSBPM)</a:t>
            </a:r>
          </a:p>
          <a:p>
            <a:pPr eaLnBrk="1" hangingPunct="1">
              <a:buNone/>
            </a:pPr>
            <a:endParaRPr lang="en-US" dirty="0" smtClean="0"/>
          </a:p>
        </p:txBody>
      </p:sp>
      <p:sp>
        <p:nvSpPr>
          <p:cNvPr id="3076" name="Date Placeholder 2"/>
          <p:cNvSpPr>
            <a:spLocks noGrp="1"/>
          </p:cNvSpPr>
          <p:nvPr>
            <p:ph type="dt" sz="quarter" idx="10"/>
          </p:nvPr>
        </p:nvSpPr>
        <p:spPr>
          <a:noFill/>
        </p:spPr>
        <p:txBody>
          <a:bodyPr/>
          <a:lstStyle/>
          <a:p>
            <a:fld id="{B676B155-3544-4730-927D-BF0077A548ED}" type="datetime1">
              <a:rPr lang="en-CA" smtClean="0"/>
              <a:pPr/>
              <a:t>15/05/2014</a:t>
            </a:fld>
            <a:endParaRPr lang="en-CA" smtClean="0"/>
          </a:p>
        </p:txBody>
      </p:sp>
      <p:sp>
        <p:nvSpPr>
          <p:cNvPr id="3077" name="Footer Placeholder 3"/>
          <p:cNvSpPr>
            <a:spLocks noGrp="1"/>
          </p:cNvSpPr>
          <p:nvPr>
            <p:ph type="ftr" sz="quarter" idx="11"/>
          </p:nvPr>
        </p:nvSpPr>
        <p:spPr>
          <a:noFill/>
        </p:spPr>
        <p:txBody>
          <a:bodyPr/>
          <a:lstStyle/>
          <a:p>
            <a:r>
              <a:rPr lang="en-CA" smtClean="0"/>
              <a:t>Statistics Canada • Statistique Canada</a:t>
            </a:r>
          </a:p>
        </p:txBody>
      </p:sp>
      <p:sp>
        <p:nvSpPr>
          <p:cNvPr id="3078" name="Slide Number Placeholder 4"/>
          <p:cNvSpPr>
            <a:spLocks noGrp="1"/>
          </p:cNvSpPr>
          <p:nvPr>
            <p:ph type="sldNum" sz="quarter" idx="12"/>
          </p:nvPr>
        </p:nvSpPr>
        <p:spPr>
          <a:noFill/>
        </p:spPr>
        <p:txBody>
          <a:bodyPr/>
          <a:lstStyle/>
          <a:p>
            <a:fld id="{84674662-6955-4408-8D92-B66F5533E0C4}" type="slidenum">
              <a:rPr lang="en-CA" smtClean="0"/>
              <a:pPr/>
              <a:t>3</a:t>
            </a:fld>
            <a:endParaRPr lang="en-CA"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sz="2800" dirty="0" smtClean="0"/>
              <a:t>Metadata modernization (cont’d)</a:t>
            </a:r>
            <a:endParaRPr lang="en-CA" sz="2800" dirty="0"/>
          </a:p>
        </p:txBody>
      </p:sp>
      <p:sp>
        <p:nvSpPr>
          <p:cNvPr id="3" name="Content Placeholder 2"/>
          <p:cNvSpPr>
            <a:spLocks noGrp="1"/>
          </p:cNvSpPr>
          <p:nvPr>
            <p:ph idx="1"/>
          </p:nvPr>
        </p:nvSpPr>
        <p:spPr/>
        <p:txBody>
          <a:bodyPr/>
          <a:lstStyle/>
          <a:p>
            <a:pPr eaLnBrk="1" hangingPunct="1"/>
            <a:endParaRPr lang="en-US" dirty="0" smtClean="0"/>
          </a:p>
          <a:p>
            <a:pPr eaLnBrk="1" hangingPunct="1"/>
            <a:r>
              <a:rPr lang="en-US" dirty="0" smtClean="0"/>
              <a:t>Maximize reuse of existing corporate systems</a:t>
            </a:r>
          </a:p>
          <a:p>
            <a:pPr lvl="1" eaLnBrk="1" hangingPunct="1"/>
            <a:r>
              <a:rPr lang="en-CA" dirty="0" smtClean="0"/>
              <a:t>enhancing existing metadata management structures and databases</a:t>
            </a:r>
            <a:endParaRPr lang="en-US" dirty="0" smtClean="0"/>
          </a:p>
          <a:p>
            <a:pPr lvl="1" eaLnBrk="1" hangingPunct="1">
              <a:buNone/>
            </a:pPr>
            <a:endParaRPr lang="en-US" dirty="0" smtClean="0"/>
          </a:p>
          <a:p>
            <a:pPr eaLnBrk="1" hangingPunct="1"/>
            <a:r>
              <a:rPr lang="en-US" dirty="0" smtClean="0"/>
              <a:t>Enforcing reuse of concepts and classifications</a:t>
            </a:r>
          </a:p>
          <a:p>
            <a:pPr lvl="1" eaLnBrk="1" hangingPunct="1"/>
            <a:r>
              <a:rPr lang="en-US" dirty="0" smtClean="0"/>
              <a:t>central repository</a:t>
            </a:r>
          </a:p>
          <a:p>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4</a:t>
            </a:fld>
            <a:endParaRPr lang="en-CA"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2800" dirty="0" smtClean="0"/>
              <a:t/>
            </a:r>
            <a:br>
              <a:rPr lang="en-CA" sz="2800" dirty="0" smtClean="0"/>
            </a:br>
            <a:r>
              <a:rPr lang="en-CA" sz="2800" dirty="0" smtClean="0"/>
              <a:t>Metadata modernization (cont’d)</a:t>
            </a:r>
            <a:endParaRPr lang="en-CA" sz="2800" dirty="0"/>
          </a:p>
        </p:txBody>
      </p:sp>
      <p:sp>
        <p:nvSpPr>
          <p:cNvPr id="3" name="Content Placeholder 2"/>
          <p:cNvSpPr>
            <a:spLocks noGrp="1"/>
          </p:cNvSpPr>
          <p:nvPr>
            <p:ph idx="1"/>
          </p:nvPr>
        </p:nvSpPr>
        <p:spPr>
          <a:xfrm>
            <a:off x="683568" y="1628800"/>
            <a:ext cx="8229600" cy="4752528"/>
          </a:xfrm>
        </p:spPr>
        <p:txBody>
          <a:bodyPr/>
          <a:lstStyle/>
          <a:p>
            <a:pPr marL="514350" indent="-514350">
              <a:buClrTx/>
              <a:buNone/>
            </a:pPr>
            <a:r>
              <a:rPr lang="en-CA" sz="2400" dirty="0" smtClean="0"/>
              <a:t>Metadata architecture modernization project</a:t>
            </a:r>
          </a:p>
          <a:p>
            <a:pPr marL="914400" lvl="1" indent="-514350"/>
            <a:r>
              <a:rPr lang="en-CA" dirty="0" smtClean="0"/>
              <a:t>Purpose:  </a:t>
            </a:r>
          </a:p>
          <a:p>
            <a:pPr marL="914400" lvl="1" indent="-514350">
              <a:buNone/>
            </a:pPr>
            <a:r>
              <a:rPr lang="en-CA" dirty="0" smtClean="0"/>
              <a:t>	</a:t>
            </a:r>
            <a:r>
              <a:rPr lang="en-CA" sz="1600" dirty="0" smtClean="0"/>
              <a:t>-  to improve the design, creation, use  maintenance of statistical metadata within Statistics Canada;</a:t>
            </a:r>
          </a:p>
          <a:p>
            <a:pPr marL="914400" lvl="1" indent="-514350">
              <a:buNone/>
            </a:pPr>
            <a:endParaRPr lang="en-CA" dirty="0" smtClean="0"/>
          </a:p>
          <a:p>
            <a:pPr marL="914400" lvl="1" indent="-514350"/>
            <a:r>
              <a:rPr lang="en-CA" dirty="0" smtClean="0"/>
              <a:t>Filling policy gaps:</a:t>
            </a:r>
          </a:p>
          <a:p>
            <a:pPr marL="914400" lvl="1" indent="-514350">
              <a:buNone/>
            </a:pPr>
            <a:r>
              <a:rPr lang="en-CA" sz="1600" dirty="0" smtClean="0"/>
              <a:t>	-  creating a new Policy on statistical metadata management</a:t>
            </a:r>
          </a:p>
          <a:p>
            <a:pPr marL="914400" lvl="1" indent="-514350">
              <a:buNone/>
            </a:pPr>
            <a:r>
              <a:rPr lang="en-CA" sz="1600" dirty="0" smtClean="0"/>
              <a:t>	-  revise the Policy on Standards</a:t>
            </a:r>
          </a:p>
          <a:p>
            <a:pPr marL="914400" lvl="1" indent="-514350">
              <a:buNone/>
            </a:pPr>
            <a:r>
              <a:rPr lang="en-CA" sz="1600" dirty="0" smtClean="0"/>
              <a:t>	-  revise the Policy on informing users of data quality and methodology</a:t>
            </a:r>
          </a:p>
          <a:p>
            <a:pPr marL="914400" lvl="1" indent="-514350">
              <a:buNone/>
            </a:pPr>
            <a:endParaRPr lang="en-CA" sz="1600" dirty="0" smtClean="0"/>
          </a:p>
          <a:p>
            <a:pPr marL="914400" lvl="1" indent="-514350"/>
            <a:r>
              <a:rPr lang="en-CA" dirty="0" smtClean="0"/>
              <a:t>Redesign the corporate metadata repository</a:t>
            </a:r>
          </a:p>
          <a:p>
            <a:pPr marL="914400" lvl="1" indent="-514350"/>
            <a:endParaRPr lang="en-CA" sz="2000" dirty="0" smtClean="0"/>
          </a:p>
          <a:p>
            <a:pPr marL="914400" lvl="1" indent="-514350">
              <a:buNone/>
            </a:pPr>
            <a:r>
              <a:rPr lang="en-CA" sz="2000" dirty="0" smtClean="0"/>
              <a:t>	</a:t>
            </a:r>
          </a:p>
          <a:p>
            <a:pPr marL="914400" lvl="1" indent="-514350">
              <a:buNone/>
            </a:pPr>
            <a:endParaRPr lang="en-CA" sz="2000" dirty="0" smtClean="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5</a:t>
            </a:fld>
            <a:endParaRPr lang="en-CA"/>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Corporate systems</a:t>
            </a:r>
            <a:br>
              <a:rPr lang="en-CA" dirty="0" smtClean="0"/>
            </a:br>
            <a:endParaRPr lang="en-CA" dirty="0"/>
          </a:p>
        </p:txBody>
      </p:sp>
      <p:sp>
        <p:nvSpPr>
          <p:cNvPr id="3" name="Content Placeholder 2"/>
          <p:cNvSpPr>
            <a:spLocks noGrp="1"/>
          </p:cNvSpPr>
          <p:nvPr>
            <p:ph idx="1"/>
          </p:nvPr>
        </p:nvSpPr>
        <p:spPr/>
        <p:txBody>
          <a:bodyPr/>
          <a:lstStyle/>
          <a:p>
            <a:r>
              <a:rPr lang="en-CA" dirty="0" smtClean="0"/>
              <a:t>Integrated Metadatabase (IMDB)</a:t>
            </a:r>
          </a:p>
          <a:p>
            <a:pPr lvl="1" eaLnBrk="1" hangingPunct="1">
              <a:buClr>
                <a:schemeClr val="tx1"/>
              </a:buClr>
            </a:pPr>
            <a:r>
              <a:rPr lang="en-CA" sz="2000" dirty="0" smtClean="0"/>
              <a:t>Documentation for all surveys and statistical programs</a:t>
            </a:r>
          </a:p>
          <a:p>
            <a:pPr lvl="2" eaLnBrk="1" hangingPunct="1">
              <a:buClr>
                <a:schemeClr val="tx1"/>
              </a:buClr>
            </a:pPr>
            <a:r>
              <a:rPr lang="en-CA" sz="1600" dirty="0" smtClean="0"/>
              <a:t>Referential metadata </a:t>
            </a:r>
          </a:p>
          <a:p>
            <a:pPr lvl="2" eaLnBrk="1" hangingPunct="1">
              <a:buClr>
                <a:schemeClr val="tx1"/>
              </a:buClr>
            </a:pPr>
            <a:r>
              <a:rPr lang="en-CA" sz="1600" dirty="0" smtClean="0"/>
              <a:t>Statistical variables and classifications</a:t>
            </a:r>
          </a:p>
          <a:p>
            <a:pPr lvl="2" eaLnBrk="1" hangingPunct="1">
              <a:buClr>
                <a:schemeClr val="tx1"/>
              </a:buClr>
            </a:pPr>
            <a:r>
              <a:rPr lang="en-CA" sz="1600" dirty="0" smtClean="0"/>
              <a:t>Questionnaires </a:t>
            </a:r>
          </a:p>
          <a:p>
            <a:pPr lvl="2" eaLnBrk="1" hangingPunct="1">
              <a:buClr>
                <a:schemeClr val="tx1"/>
              </a:buClr>
            </a:pPr>
            <a:endParaRPr lang="en-CA" sz="1600" dirty="0" smtClean="0"/>
          </a:p>
          <a:p>
            <a:pPr lvl="1" eaLnBrk="1" hangingPunct="1">
              <a:buClr>
                <a:schemeClr val="tx1"/>
              </a:buClr>
            </a:pPr>
            <a:r>
              <a:rPr lang="en-CA" dirty="0" smtClean="0"/>
              <a:t>Standard Concepts and definitions</a:t>
            </a:r>
          </a:p>
          <a:p>
            <a:pPr lvl="2" eaLnBrk="1" hangingPunct="1">
              <a:buClr>
                <a:schemeClr val="tx1"/>
              </a:buClr>
            </a:pPr>
            <a:r>
              <a:rPr lang="en-CA" sz="1600" dirty="0" smtClean="0"/>
              <a:t>use of standard names and definitions for populations, statistical units, concepts, variables and classifications in statistical programs</a:t>
            </a:r>
          </a:p>
          <a:p>
            <a:pPr lvl="2" eaLnBrk="1" hangingPunct="1">
              <a:buClr>
                <a:schemeClr val="tx1"/>
              </a:buClr>
              <a:buNone/>
            </a:pPr>
            <a:endParaRPr lang="en-CA" dirty="0" smtClean="0"/>
          </a:p>
          <a:p>
            <a:pPr lvl="1" eaLnBrk="1" hangingPunct="1">
              <a:buClr>
                <a:schemeClr val="tx1"/>
              </a:buClr>
            </a:pPr>
            <a:r>
              <a:rPr lang="en-CA" dirty="0" smtClean="0"/>
              <a:t>Standard classification systems</a:t>
            </a:r>
          </a:p>
          <a:p>
            <a:pPr lvl="2">
              <a:buNone/>
            </a:pPr>
            <a:endParaRPr lang="en-CA" dirty="0" smtClean="0"/>
          </a:p>
          <a:p>
            <a:pPr lvl="1"/>
            <a:endParaRPr lang="en-CA" dirty="0" smtClean="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6</a:t>
            </a:fld>
            <a:endParaRPr lang="en-CA"/>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Corporate systems (Cont’d)</a:t>
            </a:r>
            <a:endParaRPr lang="en-CA" dirty="0"/>
          </a:p>
        </p:txBody>
      </p:sp>
      <p:sp>
        <p:nvSpPr>
          <p:cNvPr id="3" name="Content Placeholder 2"/>
          <p:cNvSpPr>
            <a:spLocks noGrp="1"/>
          </p:cNvSpPr>
          <p:nvPr>
            <p:ph idx="1"/>
          </p:nvPr>
        </p:nvSpPr>
        <p:spPr/>
        <p:txBody>
          <a:bodyPr/>
          <a:lstStyle/>
          <a:p>
            <a:pPr eaLnBrk="1" hangingPunct="1">
              <a:buClr>
                <a:schemeClr val="tx1"/>
              </a:buClr>
            </a:pPr>
            <a:endParaRPr lang="en-CA" sz="2400" dirty="0" smtClean="0"/>
          </a:p>
          <a:p>
            <a:pPr eaLnBrk="1" hangingPunct="1">
              <a:buClr>
                <a:schemeClr val="tx1"/>
              </a:buClr>
            </a:pPr>
            <a:r>
              <a:rPr lang="en-CA" sz="2400" dirty="0" smtClean="0"/>
              <a:t>Integrated metadatabase (IMDB) cont’d</a:t>
            </a:r>
          </a:p>
          <a:p>
            <a:pPr lvl="1" eaLnBrk="1" hangingPunct="1">
              <a:buClr>
                <a:schemeClr val="tx1"/>
              </a:buClr>
            </a:pPr>
            <a:r>
              <a:rPr lang="en-CA" sz="2000" dirty="0" smtClean="0"/>
              <a:t>Structure of the IMDB - based on ISO 11179 </a:t>
            </a:r>
            <a:r>
              <a:rPr lang="en-CA" sz="2000" i="1" dirty="0" smtClean="0"/>
              <a:t>Metadata registries </a:t>
            </a:r>
            <a:r>
              <a:rPr lang="en-CA" sz="2000" dirty="0" smtClean="0"/>
              <a:t>and </a:t>
            </a:r>
            <a:r>
              <a:rPr lang="en-CA" sz="2000" i="1" dirty="0" smtClean="0"/>
              <a:t>Central metadata repository model </a:t>
            </a:r>
            <a:r>
              <a:rPr lang="en-CA" sz="2000" dirty="0" smtClean="0"/>
              <a:t>(CMR)</a:t>
            </a:r>
          </a:p>
          <a:p>
            <a:pPr lvl="1" eaLnBrk="1" hangingPunct="1">
              <a:buClr>
                <a:schemeClr val="tx1"/>
              </a:buClr>
            </a:pPr>
            <a:endParaRPr lang="en-CA" sz="2000" dirty="0" smtClean="0"/>
          </a:p>
          <a:p>
            <a:pPr eaLnBrk="1" hangingPunct="1">
              <a:buClr>
                <a:schemeClr val="tx1"/>
              </a:buClr>
            </a:pPr>
            <a:r>
              <a:rPr lang="en-CA" sz="2400" dirty="0" smtClean="0"/>
              <a:t>History: information objects are versioned for each cycle</a:t>
            </a:r>
          </a:p>
          <a:p>
            <a:pPr eaLnBrk="1" hangingPunct="1">
              <a:buClr>
                <a:schemeClr val="tx1"/>
              </a:buClr>
            </a:pPr>
            <a:endParaRPr lang="en-CA" sz="2400" dirty="0" smtClean="0"/>
          </a:p>
          <a:p>
            <a:pPr eaLnBrk="1" hangingPunct="1">
              <a:buClr>
                <a:schemeClr val="tx1"/>
              </a:buClr>
            </a:pPr>
            <a:r>
              <a:rPr lang="en-CA" sz="2400" dirty="0" smtClean="0"/>
              <a:t>Each object has administrative layer</a:t>
            </a:r>
          </a:p>
          <a:p>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7</a:t>
            </a:fld>
            <a:endParaRPr lang="en-CA"/>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dirty="0" smtClean="0"/>
              <a:t>Corporate metadata systems</a:t>
            </a:r>
            <a:endParaRPr lang="en-CA" dirty="0"/>
          </a:p>
        </p:txBody>
      </p:sp>
      <p:sp>
        <p:nvSpPr>
          <p:cNvPr id="3" name="Content Placeholder 2"/>
          <p:cNvSpPr>
            <a:spLocks noGrp="1"/>
          </p:cNvSpPr>
          <p:nvPr>
            <p:ph idx="1"/>
          </p:nvPr>
        </p:nvSpPr>
        <p:spPr/>
        <p:txBody>
          <a:bodyPr/>
          <a:lstStyle/>
          <a:p>
            <a:r>
              <a:rPr lang="en-CA" dirty="0" smtClean="0"/>
              <a:t>Integrated metadatabase (IMDB) – cont’d</a:t>
            </a:r>
          </a:p>
          <a:p>
            <a:pPr lvl="1"/>
            <a:r>
              <a:rPr lang="en-CA" dirty="0" smtClean="0"/>
              <a:t>Access survey metadata, classifications and variables</a:t>
            </a:r>
          </a:p>
          <a:p>
            <a:pPr lvl="1"/>
            <a:endParaRPr lang="en-CA" dirty="0" smtClean="0"/>
          </a:p>
          <a:p>
            <a:endParaRPr lang="en-CA" dirty="0" smtClean="0"/>
          </a:p>
          <a:p>
            <a:pPr lvl="1"/>
            <a:r>
              <a:rPr lang="en-CA" dirty="0" smtClean="0">
                <a:hlinkClick r:id="rId3"/>
              </a:rPr>
              <a:t>Definitions, data sources and methods</a:t>
            </a:r>
            <a:endParaRPr lang="en-CA" dirty="0" smtClean="0"/>
          </a:p>
          <a:p>
            <a:endParaRPr lang="en-CA" dirty="0" smtClean="0"/>
          </a:p>
          <a:p>
            <a:pPr>
              <a:buNone/>
            </a:pPr>
            <a:r>
              <a:rPr lang="en-CA" sz="2400" dirty="0" smtClean="0"/>
              <a:t>http://www.statcan.gc.ca/concepts/index-eng.htm?MM</a:t>
            </a:r>
            <a:endParaRPr lang="en-CA" sz="2400"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8</a:t>
            </a:fld>
            <a:endParaRPr lang="en-CA"/>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
            </a:r>
            <a:br>
              <a:rPr lang="en-CA" dirty="0" smtClean="0"/>
            </a:br>
            <a:r>
              <a:rPr lang="en-CA" sz="2800" dirty="0" smtClean="0"/>
              <a:t>Corporate metadata systems (cont’d)</a:t>
            </a:r>
            <a:endParaRPr lang="en-CA" sz="2800" dirty="0"/>
          </a:p>
        </p:txBody>
      </p:sp>
      <p:sp>
        <p:nvSpPr>
          <p:cNvPr id="3" name="Content Placeholder 2"/>
          <p:cNvSpPr>
            <a:spLocks noGrp="1"/>
          </p:cNvSpPr>
          <p:nvPr>
            <p:ph idx="1"/>
          </p:nvPr>
        </p:nvSpPr>
        <p:spPr/>
        <p:txBody>
          <a:bodyPr/>
          <a:lstStyle/>
          <a:p>
            <a:endParaRPr lang="en-CA" dirty="0" smtClean="0"/>
          </a:p>
          <a:p>
            <a:r>
              <a:rPr lang="en-CA" dirty="0" smtClean="0"/>
              <a:t>Integrated Business Statistics Program (IBSP)</a:t>
            </a:r>
          </a:p>
          <a:p>
            <a:pPr lvl="1"/>
            <a:r>
              <a:rPr lang="en-CA" dirty="0" smtClean="0"/>
              <a:t>generalized model for producing business statistics</a:t>
            </a:r>
          </a:p>
          <a:p>
            <a:endParaRPr lang="en-CA" dirty="0" smtClean="0"/>
          </a:p>
          <a:p>
            <a:r>
              <a:rPr lang="en-CA" dirty="0" smtClean="0"/>
              <a:t>Common Tools – Questionnaire design tool (QDT)</a:t>
            </a:r>
          </a:p>
          <a:p>
            <a:pPr lvl="1"/>
            <a:r>
              <a:rPr lang="en-CA" dirty="0" smtClean="0"/>
              <a:t>generalized tools and systems for producing social statistics</a:t>
            </a:r>
          </a:p>
          <a:p>
            <a:endParaRPr lang="en-CA" dirty="0" smtClean="0"/>
          </a:p>
          <a:p>
            <a:pPr>
              <a:buNone/>
            </a:pPr>
            <a:endParaRPr lang="en-CA" dirty="0" smtClean="0"/>
          </a:p>
          <a:p>
            <a:endParaRPr lang="en-CA" dirty="0"/>
          </a:p>
        </p:txBody>
      </p:sp>
      <p:sp>
        <p:nvSpPr>
          <p:cNvPr id="4" name="Date Placeholder 3"/>
          <p:cNvSpPr>
            <a:spLocks noGrp="1"/>
          </p:cNvSpPr>
          <p:nvPr>
            <p:ph type="dt" sz="half" idx="10"/>
          </p:nvPr>
        </p:nvSpPr>
        <p:spPr/>
        <p:txBody>
          <a:bodyPr/>
          <a:lstStyle/>
          <a:p>
            <a:pPr>
              <a:defRPr/>
            </a:pPr>
            <a:fld id="{66DD7C03-0F94-4BBA-BC22-051FB2C73130}" type="datetime1">
              <a:rPr lang="en-CA" smtClean="0"/>
              <a:pPr>
                <a:defRPr/>
              </a:pPr>
              <a:t>15/05/2014</a:t>
            </a:fld>
            <a:endParaRPr lang="en-CA"/>
          </a:p>
        </p:txBody>
      </p:sp>
      <p:sp>
        <p:nvSpPr>
          <p:cNvPr id="5" name="Footer Placeholder 4"/>
          <p:cNvSpPr>
            <a:spLocks noGrp="1"/>
          </p:cNvSpPr>
          <p:nvPr>
            <p:ph type="ftr" sz="quarter" idx="11"/>
          </p:nvPr>
        </p:nvSpPr>
        <p:spPr/>
        <p:txBody>
          <a:bodyPr/>
          <a:lstStyle/>
          <a:p>
            <a:pPr>
              <a:defRPr/>
            </a:pPr>
            <a:r>
              <a:rPr lang="en-CA" smtClean="0"/>
              <a:t>Statistics Canada • Statistique Canada</a:t>
            </a:r>
            <a:endParaRPr lang="en-CA"/>
          </a:p>
        </p:txBody>
      </p:sp>
      <p:sp>
        <p:nvSpPr>
          <p:cNvPr id="6" name="Slide Number Placeholder 5"/>
          <p:cNvSpPr>
            <a:spLocks noGrp="1"/>
          </p:cNvSpPr>
          <p:nvPr>
            <p:ph type="sldNum" sz="quarter" idx="12"/>
          </p:nvPr>
        </p:nvSpPr>
        <p:spPr/>
        <p:txBody>
          <a:bodyPr/>
          <a:lstStyle/>
          <a:p>
            <a:pPr>
              <a:defRPr/>
            </a:pPr>
            <a:fld id="{BA036BF0-7C14-4329-B72B-54859A0F83BA}" type="slidenum">
              <a:rPr lang="en-CA" smtClean="0"/>
              <a:pPr>
                <a:defRPr/>
              </a:pPr>
              <a:t>9</a:t>
            </a:fld>
            <a:endParaRPr lang="en-CA"/>
          </a:p>
        </p:txBody>
      </p:sp>
    </p:spTree>
  </p:cSld>
  <p:clrMapOvr>
    <a:masterClrMapping/>
  </p:clrMapOvr>
  <p:transition>
    <p:fad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DISS-DIFF-Eng Template</Template>
  <TotalTime>1105</TotalTime>
  <Words>1925</Words>
  <Application>Microsoft Office PowerPoint</Application>
  <PresentationFormat>On-screen Show (4:3)</PresentationFormat>
  <Paragraphs>247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 Introduction</vt:lpstr>
      <vt:lpstr> Metadata modernization </vt:lpstr>
      <vt:lpstr> Metadata modernization (cont’d)</vt:lpstr>
      <vt:lpstr> Metadata modernization (cont’d)</vt:lpstr>
      <vt:lpstr> Corporate systems </vt:lpstr>
      <vt:lpstr> Corporate systems (Cont’d)</vt:lpstr>
      <vt:lpstr> Corporate metadata systems</vt:lpstr>
      <vt:lpstr> Corporate metadata systems (cont’d)</vt:lpstr>
      <vt:lpstr>  Corporate metadata systems (cont’d)</vt:lpstr>
      <vt:lpstr>  Corporate metadata systems (cont’d)</vt:lpstr>
      <vt:lpstr>  Corporate metadata systems (cont’d)</vt:lpstr>
      <vt:lpstr> Web services </vt:lpstr>
      <vt:lpstr> Conclusion</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Carmen Greenough</cp:lastModifiedBy>
  <cp:revision>106</cp:revision>
  <dcterms:created xsi:type="dcterms:W3CDTF">2008-07-17T14:58:13Z</dcterms:created>
  <dcterms:modified xsi:type="dcterms:W3CDTF">2014-05-15T18:33:21Z</dcterms:modified>
</cp:coreProperties>
</file>