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3">
  <p:sldMasterIdLst>
    <p:sldMasterId id="2147483652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6" r:id="rId3"/>
    <p:sldId id="327" r:id="rId4"/>
    <p:sldId id="294" r:id="rId5"/>
    <p:sldId id="301" r:id="rId6"/>
    <p:sldId id="303" r:id="rId7"/>
    <p:sldId id="304" r:id="rId8"/>
    <p:sldId id="307" r:id="rId9"/>
    <p:sldId id="332" r:id="rId10"/>
    <p:sldId id="313" r:id="rId11"/>
    <p:sldId id="311" r:id="rId12"/>
    <p:sldId id="331" r:id="rId13"/>
    <p:sldId id="310" r:id="rId14"/>
    <p:sldId id="315" r:id="rId15"/>
    <p:sldId id="323" r:id="rId16"/>
    <p:sldId id="280" r:id="rId17"/>
    <p:sldId id="276" r:id="rId18"/>
    <p:sldId id="324" r:id="rId19"/>
  </p:sldIdLst>
  <p:sldSz cx="9144000" cy="6858000" type="screen4x3"/>
  <p:notesSz cx="6883400" cy="9906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gfa Rotis Semisans Ex Bold" panose="020B0604020202020204"/>
      <p:bold r:id="rId26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CE6275D-095B-49BF-B215-6F78211AE139}">
          <p14:sldIdLst>
            <p14:sldId id="256"/>
            <p14:sldId id="326"/>
            <p14:sldId id="327"/>
            <p14:sldId id="294"/>
            <p14:sldId id="301"/>
            <p14:sldId id="303"/>
            <p14:sldId id="304"/>
            <p14:sldId id="307"/>
            <p14:sldId id="332"/>
            <p14:sldId id="313"/>
            <p14:sldId id="311"/>
            <p14:sldId id="331"/>
            <p14:sldId id="310"/>
            <p14:sldId id="315"/>
            <p14:sldId id="323"/>
            <p14:sldId id="280"/>
            <p14:sldId id="276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00">
          <p15:clr>
            <a:srgbClr val="A4A3A4"/>
          </p15:clr>
        </p15:guide>
        <p15:guide id="3" orient="horz" pos="801">
          <p15:clr>
            <a:srgbClr val="A4A3A4"/>
          </p15:clr>
        </p15:guide>
        <p15:guide id="4" pos="2880">
          <p15:clr>
            <a:srgbClr val="A4A3A4"/>
          </p15:clr>
        </p15:guide>
        <p15:guide id="5" pos="340">
          <p15:clr>
            <a:srgbClr val="A4A3A4"/>
          </p15:clr>
        </p15:guide>
        <p15:guide id="6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FFCC00"/>
    <a:srgbClr val="CC0033"/>
    <a:srgbClr val="FEFCF0"/>
    <a:srgbClr val="950023"/>
    <a:srgbClr val="FDF9DF"/>
    <a:srgbClr val="FDF8D7"/>
    <a:srgbClr val="808080"/>
    <a:srgbClr val="FFCC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0476" autoAdjust="0"/>
  </p:normalViewPr>
  <p:slideViewPr>
    <p:cSldViewPr snapToGrid="0" snapToObjects="1">
      <p:cViewPr varScale="1">
        <p:scale>
          <a:sx n="103" d="100"/>
          <a:sy n="103" d="100"/>
        </p:scale>
        <p:origin x="126" y="156"/>
      </p:cViewPr>
      <p:guideLst>
        <p:guide orient="horz" pos="2160"/>
        <p:guide orient="horz" pos="3800"/>
        <p:guide orient="horz" pos="801"/>
        <p:guide pos="2880"/>
        <p:guide pos="340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9900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r>
              <a:rPr lang="de-DE" smtClean="0"/>
              <a:t>xx.06.2014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r>
              <a:rPr lang="en-US" smtClean="0"/>
              <a:t>© Federal Statistical Office of Germany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0713D3C0-C4A6-4E13-9003-F95382B9B2F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66333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>
                <a:latin typeface="MetaNormalLF-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900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>
                <a:latin typeface="MetaNormalLF-Roman" pitchFamily="34" charset="0"/>
              </a:defRPr>
            </a:lvl1pPr>
          </a:lstStyle>
          <a:p>
            <a:r>
              <a:rPr lang="de-DE" smtClean="0"/>
              <a:t>xx.06.2014</a:t>
            </a:r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</p:spPr>
        <p:txBody>
          <a:bodyPr vert="horz" lIns="95939" tIns="47969" rIns="95939" bIns="47969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>
                <a:latin typeface="MetaNormalLF-Roman" pitchFamily="34" charset="0"/>
              </a:defRPr>
            </a:lvl1pPr>
          </a:lstStyle>
          <a:p>
            <a:r>
              <a:rPr lang="en-US" smtClean="0"/>
              <a:t>© Federal Statistical Office of Germany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>
                <a:latin typeface="MetaNormalLF-Roman" pitchFamily="34" charset="0"/>
              </a:defRPr>
            </a:lvl1pPr>
          </a:lstStyle>
          <a:p>
            <a:fld id="{74870A76-7E73-40B4-AABF-FD9679C021E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7327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MetaNormalLF-Roman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taNormalLF-Roman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taNormalLF-Roman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taNormalLF-Roman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taNormalLF-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xx.06.2014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Federal Statistical Office of Germany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0A76-7E73-40B4-AABF-FD9679C021EA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7000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 smtClean="0">
              <a:solidFill>
                <a:schemeClr val="tx1"/>
              </a:solidFill>
              <a:effectLst/>
              <a:latin typeface="MetaNormalLF-Roman" pitchFamily="34" charset="0"/>
              <a:ea typeface="+mn-ea"/>
              <a:cs typeface="+mn-cs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xx.06.2014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Federal Statistical Office of Germany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0A76-7E73-40B4-AABF-FD9679C021EA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6423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 smtClean="0">
              <a:effectLst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xx.06.2014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Federal Statistical Office of Germany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0A76-7E73-40B4-AABF-FD9679C021EA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7358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xx.06.2014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Federal Statistical Office of Germany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0A76-7E73-40B4-AABF-FD9679C021EA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7358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MetaNormalLF-Roman" pitchFamily="34" charset="0"/>
              <a:ea typeface="+mn-ea"/>
              <a:cs typeface="+mn-cs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xx.06.2014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Federal Statistical Office of Germany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0A76-7E73-40B4-AABF-FD9679C021EA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7358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xx.06.2014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Federal Statistical Office of Germany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0A76-7E73-40B4-AABF-FD9679C021EA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6672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xx.06.2014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Federal Statistical Office of Germany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0A76-7E73-40B4-AABF-FD9679C021EA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1779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xx.06.2014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Federal Statistical Office of Germany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0A76-7E73-40B4-AABF-FD9679C021EA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6516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xx.06.2014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Federal Statistical Office of Germany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0A76-7E73-40B4-AABF-FD9679C021EA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6516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xx.06.2014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Federal Statistical Office of Germany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0A76-7E73-40B4-AABF-FD9679C021EA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5346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70A76-7E73-40B4-AABF-FD9679C021EA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xx.06.2014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Federal Statistical Office of Germany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5117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xx.06.2014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Federal Statistical Office of Germany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0A76-7E73-40B4-AABF-FD9679C021EA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5346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xx.06.2014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Federal Statistical Office of Germany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0A76-7E73-40B4-AABF-FD9679C021EA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6991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xx.06.2014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Federal Statistical Office of Germany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0A76-7E73-40B4-AABF-FD9679C021EA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6991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xx.06.2014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Federal Statistical Office of Germany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0A76-7E73-40B4-AABF-FD9679C021EA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6991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xx.06.2014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Federal Statistical Office of Germany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0A76-7E73-40B4-AABF-FD9679C021EA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6423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xx.06.2014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Federal Statistical Office of Germany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0A76-7E73-40B4-AABF-FD9679C021EA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430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40000" y="862077"/>
            <a:ext cx="8280472" cy="2422907"/>
          </a:xfrm>
        </p:spPr>
        <p:txBody>
          <a:bodyPr lIns="0" tIns="0" rIns="0" bIns="0" anchor="b" anchorCtr="0">
            <a:noAutofit/>
          </a:bodyPr>
          <a:lstStyle>
            <a:lvl1pPr algn="l">
              <a:defRPr sz="5000" b="1" i="0" cap="all" baseline="0">
                <a:solidFill>
                  <a:srgbClr val="666666"/>
                </a:solidFill>
                <a:latin typeface="Agfa Rotis Semisans Ex Bold" pitchFamily="34" charset="0"/>
              </a:defRPr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540000" y="3472745"/>
            <a:ext cx="8280150" cy="1752600"/>
          </a:xfrm>
        </p:spPr>
        <p:txBody>
          <a:bodyPr lIns="37800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300" b="0">
                <a:solidFill>
                  <a:schemeClr val="tx1"/>
                </a:solidFill>
                <a:latin typeface="MetaMediumLF-Roman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539750" y="6207060"/>
            <a:ext cx="418410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100" b="0" i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r>
              <a:rPr lang="en-US" smtClean="0"/>
              <a:t>© Federal Statistical Office of Germany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6576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b="0"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 smtClean="0"/>
              <a:t>04.06.2014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© Federal Statistical Office of Germany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 smtClean="0"/>
              <a:t>Folie </a:t>
            </a:r>
            <a:fld id="{490D50AA-A47B-42B3-AEBF-DBC41AAA668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 bwMode="gray">
          <a:xfrm>
            <a:off x="540000" y="1807200"/>
            <a:ext cx="8280000" cy="4446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1076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541003" y="1805236"/>
            <a:ext cx="8279146" cy="444633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358775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gray">
          <a:xfrm>
            <a:off x="0" y="0"/>
            <a:ext cx="9142413" cy="812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taNormalLF-Roman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15163" y="0"/>
            <a:ext cx="2128837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532700" y="1152103"/>
            <a:ext cx="8287449" cy="9314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 bwMode="gray">
          <a:xfrm>
            <a:off x="7135698" y="6308725"/>
            <a:ext cx="981472" cy="2634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1100" b="0" smtClean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r>
              <a:rPr lang="de-DE" dirty="0" smtClean="0"/>
              <a:t>04.06.2014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539750" y="6308725"/>
            <a:ext cx="4184104" cy="26346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100" b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r>
              <a:rPr lang="en-US" smtClean="0"/>
              <a:t>© Federal Statistical Office of Germany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 bwMode="gray">
          <a:xfrm>
            <a:off x="8172400" y="6308725"/>
            <a:ext cx="647750" cy="2634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1100" b="0" smtClean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r>
              <a:rPr lang="de-DE" smtClean="0"/>
              <a:t>Folie </a:t>
            </a:r>
            <a:fld id="{490D50AA-A47B-42B3-AEBF-DBC41AAA668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590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b="0" kern="1200" baseline="0">
          <a:solidFill>
            <a:srgbClr val="666666"/>
          </a:solidFill>
          <a:latin typeface="MetaMediumLF-Roman" pitchFamily="34" charset="0"/>
          <a:ea typeface="+mj-ea"/>
          <a:cs typeface="+mj-cs"/>
        </a:defRPr>
      </a:lvl1pPr>
    </p:titleStyle>
    <p:bodyStyle>
      <a:lvl1pPr marL="358775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lang="de-DE" sz="2300" b="0" kern="1200" dirty="0" smtClean="0">
          <a:solidFill>
            <a:schemeClr val="tx1"/>
          </a:solidFill>
          <a:latin typeface="MetaMediumLF-Roman" pitchFamily="34" charset="0"/>
          <a:ea typeface="+mn-ea"/>
          <a:cs typeface="+mn-cs"/>
        </a:defRPr>
      </a:lvl1pPr>
      <a:lvl2pPr marL="1258888" indent="-268288" algn="l" defTabSz="914400" rtl="0" eaLnBrk="1" latinLnBrk="0" hangingPunct="1">
        <a:lnSpc>
          <a:spcPct val="100000"/>
        </a:lnSpc>
        <a:spcBef>
          <a:spcPts val="600"/>
        </a:spcBef>
        <a:buClr>
          <a:srgbClr val="CC0033"/>
        </a:buClr>
        <a:buSzPct val="80000"/>
        <a:buFont typeface="Wingdings" pitchFamily="2" charset="2"/>
        <a:buChar char=""/>
        <a:tabLst>
          <a:tab pos="985838" algn="l"/>
        </a:tabLst>
        <a:defRPr sz="1900" b="0" kern="1200">
          <a:solidFill>
            <a:schemeClr val="tx1"/>
          </a:solidFill>
          <a:latin typeface="MetaMediumLF-Roman" pitchFamily="34" charset="0"/>
          <a:ea typeface="+mn-ea"/>
          <a:cs typeface="+mn-cs"/>
        </a:defRPr>
      </a:lvl2pPr>
      <a:lvl3pPr marL="1704975" indent="-269875" algn="l" defTabSz="914400" rtl="0" eaLnBrk="1" latinLnBrk="0" hangingPunct="1">
        <a:lnSpc>
          <a:spcPct val="100000"/>
        </a:lnSpc>
        <a:spcBef>
          <a:spcPts val="600"/>
        </a:spcBef>
        <a:buClr>
          <a:srgbClr val="FFCC00"/>
        </a:buClr>
        <a:buSzPct val="80000"/>
        <a:buFont typeface="Wingdings" pitchFamily="2" charset="2"/>
        <a:buChar char=""/>
        <a:defRPr lang="de-DE" sz="1900" b="0" kern="1200" dirty="0" smtClean="0">
          <a:solidFill>
            <a:schemeClr val="tx1"/>
          </a:solidFill>
          <a:latin typeface="MetaMediumLF-Roman" pitchFamily="34" charset="0"/>
          <a:ea typeface="+mn-ea"/>
          <a:cs typeface="+mn-cs"/>
        </a:defRPr>
      </a:lvl3pPr>
      <a:lvl4pPr marL="2155825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SzPct val="80000"/>
        <a:buFont typeface="Wingdings" pitchFamily="2" charset="2"/>
        <a:buChar char="n"/>
        <a:defRPr sz="1900" b="0" kern="1200">
          <a:solidFill>
            <a:schemeClr val="tx1"/>
          </a:solidFill>
          <a:latin typeface="MetaMediumLF-Roman" pitchFamily="34" charset="0"/>
          <a:ea typeface="+mn-ea"/>
          <a:cs typeface="+mn-cs"/>
        </a:defRPr>
      </a:lvl4pPr>
      <a:lvl5pPr marL="2155825" indent="-276225" algn="l" defTabSz="790575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SzPct val="80000"/>
        <a:buFont typeface="Wingdings" pitchFamily="2" charset="2"/>
        <a:buChar char="n"/>
        <a:defRPr sz="1900" b="0" kern="1200">
          <a:solidFill>
            <a:schemeClr val="tx1"/>
          </a:solidFill>
          <a:latin typeface="MetaMediumLF-Roman" pitchFamily="34" charset="0"/>
          <a:ea typeface="+mn-ea"/>
          <a:cs typeface="+mn-cs"/>
        </a:defRPr>
      </a:lvl5pPr>
      <a:lvl6pPr marL="2155825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SzPct val="80000"/>
        <a:buFont typeface="Wingdings" pitchFamily="2" charset="2"/>
        <a:buChar char="n"/>
        <a:defRPr sz="1900" b="0" kern="1200">
          <a:solidFill>
            <a:schemeClr val="tx1"/>
          </a:solidFill>
          <a:latin typeface="MetaMediumLF-Roman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pp.eurostat.ec.europa.eu/cache/ITY_OFFPUB/KS-RA-13-016/EN/KS-RA-13-016-EN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t.si/doc/stat_urad/Navodilo_revizije.pdf" TargetMode="External"/><Relationship Id="rId13" Type="http://schemas.openxmlformats.org/officeDocument/2006/relationships/hyperlink" Target="http://www.statistiques.public.lu/fr/acteurs/statec/politiques/erreurs-revision/index.html" TargetMode="External"/><Relationship Id="rId3" Type="http://schemas.openxmlformats.org/officeDocument/2006/relationships/hyperlink" Target="http://www.statistik.at/web_de/ueber_uns/aufgaben_und_grundsaetze/datenrevisionen/index.html" TargetMode="External"/><Relationship Id="rId7" Type="http://schemas.openxmlformats.org/officeDocument/2006/relationships/hyperlink" Target="http://slovak.statistics.sk/wps/portal/ext/products/revisions/!ut/p/b1/jZDLDoIwFES_hS_oYMvD5cVoqSKxSBG7MSyMwQi4MH6_SNi4EL27Sc7JTC6zrGS2rZ71pXrUXVvd3tn6J9Ja75OigCxmKyjuSqTGALnfA8cewJcjDL4OVBhFLiFMsyVUTjuZrYUL4Y3-BPDhY7tZ9P0q1hFlLpQY_YWkWAQJECbSg6LYZHPNOYj_t3-i4Id_YHZAphYMwMSL0rhrzuzeGGNKXAU5zgvBc7Eo/dl4/d5/L2dJQSEvUUt3QS80SmtFL1o2X1ZMUDhCQjFBMDBTTTkwSVZTNFRPODcyREYx/" TargetMode="External"/><Relationship Id="rId12" Type="http://schemas.openxmlformats.org/officeDocument/2006/relationships/hyperlink" Target="http://www.nso.gov.mt/docs/Revisions_of_Official_Statistics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at.gov.lt/en/reviziju-politika" TargetMode="External"/><Relationship Id="rId11" Type="http://schemas.openxmlformats.org/officeDocument/2006/relationships/hyperlink" Target="http://www.ine.pt/xportal/xmain?xpid=INE&amp;xpgid=ine_cont_inst&amp;INST=70084023&amp;ine_smenu.boui=13918434&amp;ine_smenu.selected=55234916" TargetMode="External"/><Relationship Id="rId5" Type="http://schemas.openxmlformats.org/officeDocument/2006/relationships/hyperlink" Target="http://www.statistics.gr/portal/page/portal/ESYE/BUCKET/General/ELSTAT_Revisions_Policy_22_5_2013_EN.pdf" TargetMode="External"/><Relationship Id="rId10" Type="http://schemas.openxmlformats.org/officeDocument/2006/relationships/hyperlink" Target="http://www.csb.gov.lv/en/dokumenti/introduction-34435.html" TargetMode="External"/><Relationship Id="rId4" Type="http://schemas.openxmlformats.org/officeDocument/2006/relationships/hyperlink" Target="http://www.czso.cz/eng/redakce.nsf/i/key_documents" TargetMode="External"/><Relationship Id="rId9" Type="http://schemas.openxmlformats.org/officeDocument/2006/relationships/hyperlink" Target="http://www.stat.si/doc/metod_pojasnila/Revision%20of%20statistical%20data.htm" TargetMode="External"/><Relationship Id="rId1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governance</a:t>
            </a:r>
            <a:r>
              <a:rPr lang="de-DE" dirty="0" smtClean="0"/>
              <a:t> in </a:t>
            </a:r>
            <a:r>
              <a:rPr lang="de-DE" dirty="0" err="1" smtClean="0"/>
              <a:t>statistics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development of a revision policy for the German Federal Statistical Office (</a:t>
            </a:r>
            <a:r>
              <a:rPr lang="en-US" dirty="0" err="1" smtClean="0"/>
              <a:t>Destatis</a:t>
            </a:r>
            <a:r>
              <a:rPr lang="en-US" dirty="0" smtClean="0"/>
              <a:t>) in the European context</a:t>
            </a:r>
          </a:p>
          <a:p>
            <a:endParaRPr lang="en-US" dirty="0" smtClean="0"/>
          </a:p>
          <a:p>
            <a:r>
              <a:rPr lang="de-DE" altLang="de-DE" b="1" dirty="0" smtClean="0"/>
              <a:t>Irina Meinke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Federal Statistical Office of Germany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8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National </a:t>
            </a:r>
            <a:r>
              <a:rPr lang="de-DE" dirty="0" err="1"/>
              <a:t>perspective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 err="1"/>
              <a:t>Destatis</a:t>
            </a:r>
            <a:r>
              <a:rPr lang="de-DE" dirty="0"/>
              <a:t>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revision</a:t>
            </a:r>
            <a:r>
              <a:rPr lang="de-DE" dirty="0"/>
              <a:t> </a:t>
            </a:r>
            <a:r>
              <a:rPr lang="de-DE" dirty="0" err="1"/>
              <a:t>policy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04.06.2014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Federal Statistical Office of Germany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err="1"/>
              <a:t>slide</a:t>
            </a:r>
            <a:r>
              <a:rPr lang="de-DE" dirty="0"/>
              <a:t> </a:t>
            </a:r>
            <a:fld id="{490D50AA-A47B-42B3-AEBF-DBC41AAA668C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2790825" y="1807200"/>
            <a:ext cx="6029171" cy="4446000"/>
          </a:xfrm>
        </p:spPr>
        <p:txBody>
          <a:bodyPr/>
          <a:lstStyle/>
          <a:p>
            <a:pPr marL="358775" lvl="1" indent="0">
              <a:buClrTx/>
              <a:buSzTx/>
              <a:buNone/>
              <a:tabLst/>
            </a:pPr>
            <a:endParaRPr lang="de-DE" sz="2300" dirty="0" smtClean="0"/>
          </a:p>
          <a:p>
            <a:pPr marL="358775" lvl="1" indent="0">
              <a:buClrTx/>
              <a:buSzTx/>
              <a:buNone/>
              <a:tabLst/>
            </a:pPr>
            <a:endParaRPr lang="en-US" sz="2300" dirty="0" smtClean="0"/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buClr>
                <a:srgbClr val="666666"/>
              </a:buClr>
              <a:defRPr/>
            </a:pPr>
            <a:r>
              <a:rPr lang="en-US" dirty="0" smtClean="0">
                <a:solidFill>
                  <a:srgbClr val="666666"/>
                </a:solidFill>
              </a:rPr>
              <a:t>Principle 1: the information gain and the burden on users are in acceptable relationship</a:t>
            </a:r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buClr>
                <a:srgbClr val="666666"/>
              </a:buClr>
              <a:defRPr/>
            </a:pPr>
            <a:r>
              <a:rPr lang="en-US" dirty="0" smtClean="0">
                <a:solidFill>
                  <a:srgbClr val="666666"/>
                </a:solidFill>
              </a:rPr>
              <a:t>Principles 2: revision cycles and releases are coordinated within statistical domains</a:t>
            </a:r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buClr>
                <a:srgbClr val="666666"/>
              </a:buClr>
              <a:defRPr/>
            </a:pPr>
            <a:r>
              <a:rPr lang="en-US" dirty="0" smtClean="0">
                <a:solidFill>
                  <a:srgbClr val="666666"/>
                </a:solidFill>
              </a:rPr>
              <a:t>Principle 3: transparent communication on revisions with the users</a:t>
            </a:r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buClr>
                <a:srgbClr val="666666"/>
              </a:buClr>
              <a:defRPr/>
            </a:pPr>
            <a:r>
              <a:rPr lang="en-US" dirty="0" smtClean="0">
                <a:solidFill>
                  <a:srgbClr val="666666"/>
                </a:solidFill>
              </a:rPr>
              <a:t>Principle 4: revision analyses are performed to ensure the quality of the statistical products and processes</a:t>
            </a:r>
            <a:endParaRPr lang="de-DE" dirty="0">
              <a:solidFill>
                <a:srgbClr val="666666"/>
              </a:solidFill>
            </a:endParaRPr>
          </a:p>
        </p:txBody>
      </p:sp>
      <p:sp>
        <p:nvSpPr>
          <p:cNvPr id="7" name="Inhaltsplatzhalter 5"/>
          <p:cNvSpPr txBox="1">
            <a:spLocks/>
          </p:cNvSpPr>
          <p:nvPr/>
        </p:nvSpPr>
        <p:spPr bwMode="gray">
          <a:xfrm>
            <a:off x="571500" y="2209800"/>
            <a:ext cx="2562225" cy="40434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35877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lang="de-DE" sz="2300" b="0" kern="1200" dirty="0" smtClean="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1pPr>
            <a:lvl2pPr marL="12588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33"/>
              </a:buClr>
              <a:buSzPct val="80000"/>
              <a:buFont typeface="Wingdings" pitchFamily="2" charset="2"/>
              <a:buChar char=""/>
              <a:tabLst>
                <a:tab pos="985838" algn="l"/>
              </a:tabLst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2pPr>
            <a:lvl3pPr marL="170497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CC00"/>
              </a:buClr>
              <a:buSzPct val="80000"/>
              <a:buFont typeface="Wingdings" pitchFamily="2" charset="2"/>
              <a:buChar char=""/>
              <a:defRPr lang="de-DE" sz="1900" b="0" kern="1200" dirty="0" smtClean="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3pPr>
            <a:lvl4pPr marL="2155825" indent="-2762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4pPr>
            <a:lvl5pPr marL="2155825" indent="-276225" algn="l" defTabSz="79057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5pPr>
            <a:lvl6pPr marL="2155825" indent="-2762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1" indent="0">
              <a:buClrTx/>
              <a:buSzTx/>
              <a:buFont typeface="Wingdings" pitchFamily="2" charset="2"/>
              <a:buNone/>
              <a:tabLst/>
            </a:pPr>
            <a:endParaRPr lang="de-DE" sz="2300" dirty="0" smtClean="0"/>
          </a:p>
          <a:p>
            <a:pPr marL="358775" lvl="1" indent="0">
              <a:buClrTx/>
              <a:buSzTx/>
              <a:buFont typeface="Wingdings" pitchFamily="2" charset="2"/>
              <a:buNone/>
              <a:tabLst/>
            </a:pPr>
            <a:endParaRPr lang="de-DE" sz="2000" dirty="0" smtClean="0">
              <a:sym typeface="Wingdings" panose="05000000000000000000" pitchFamily="2" charset="2"/>
            </a:endParaRPr>
          </a:p>
          <a:p>
            <a:pPr marL="358775" lvl="1" indent="0">
              <a:buClrTx/>
              <a:buSzTx/>
              <a:buFont typeface="Wingdings" pitchFamily="2" charset="2"/>
              <a:buNone/>
              <a:tabLst/>
            </a:pPr>
            <a:r>
              <a:rPr lang="de-DE" sz="2000" dirty="0" err="1">
                <a:solidFill>
                  <a:srgbClr val="666666"/>
                </a:solidFill>
                <a:sym typeface="Wingdings" panose="05000000000000000000" pitchFamily="2" charset="2"/>
              </a:rPr>
              <a:t>d</a:t>
            </a:r>
            <a:r>
              <a:rPr lang="de-D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rafted</a:t>
            </a:r>
            <a:r>
              <a:rPr lang="de-D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in 2013, </a:t>
            </a:r>
            <a:r>
              <a:rPr lang="de-D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to</a:t>
            </a:r>
            <a:r>
              <a:rPr lang="de-D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be</a:t>
            </a:r>
            <a:r>
              <a:rPr lang="de-D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released</a:t>
            </a:r>
            <a:r>
              <a:rPr lang="de-D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in 2014</a:t>
            </a:r>
          </a:p>
          <a:p>
            <a:pPr marL="358775" lvl="1" indent="0">
              <a:buClrTx/>
              <a:buSzTx/>
              <a:buFont typeface="Wingdings" pitchFamily="2" charset="2"/>
              <a:buNone/>
              <a:tabLst/>
            </a:pPr>
            <a:endParaRPr lang="de-DE" sz="2000" dirty="0">
              <a:solidFill>
                <a:srgbClr val="666666"/>
              </a:solidFill>
              <a:sym typeface="Wingdings" panose="05000000000000000000" pitchFamily="2" charset="2"/>
            </a:endParaRPr>
          </a:p>
          <a:p>
            <a:pPr marL="358775" lvl="1" indent="0">
              <a:buClrTx/>
              <a:buSzTx/>
              <a:buFont typeface="Wingdings" pitchFamily="2" charset="2"/>
              <a:buNone/>
              <a:tabLst/>
            </a:pPr>
            <a:r>
              <a:rPr lang="de-DE" sz="2000" dirty="0" err="1">
                <a:sym typeface="Wingdings" panose="05000000000000000000" pitchFamily="2" charset="2"/>
              </a:rPr>
              <a:t>d</a:t>
            </a:r>
            <a:r>
              <a:rPr lang="de-DE" sz="2000" dirty="0" err="1" smtClean="0">
                <a:sym typeface="Wingdings" panose="05000000000000000000" pitchFamily="2" charset="2"/>
              </a:rPr>
              <a:t>eveloped</a:t>
            </a:r>
            <a:r>
              <a:rPr lang="de-DE" sz="2000" dirty="0" smtClean="0">
                <a:sym typeface="Wingdings" panose="05000000000000000000" pitchFamily="2" charset="2"/>
              </a:rPr>
              <a:t> in </a:t>
            </a:r>
            <a:r>
              <a:rPr lang="de-DE" sz="2000" dirty="0" err="1" smtClean="0">
                <a:sym typeface="Wingdings" panose="05000000000000000000" pitchFamily="2" charset="2"/>
              </a:rPr>
              <a:t>accordance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with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the</a:t>
            </a:r>
            <a:r>
              <a:rPr lang="de-DE" sz="2000" dirty="0" smtClean="0">
                <a:sym typeface="Wingdings" panose="05000000000000000000" pitchFamily="2" charset="2"/>
              </a:rPr>
              <a:t> ESS </a:t>
            </a:r>
            <a:r>
              <a:rPr lang="de-DE" sz="2000" dirty="0" err="1" smtClean="0">
                <a:sym typeface="Wingdings" panose="05000000000000000000" pitchFamily="2" charset="2"/>
              </a:rPr>
              <a:t>guidelines</a:t>
            </a:r>
            <a:r>
              <a:rPr lang="de-DE" sz="2000" dirty="0" smtClean="0">
                <a:sym typeface="Wingdings" panose="05000000000000000000" pitchFamily="2" charset="2"/>
              </a:rPr>
              <a:t> on </a:t>
            </a:r>
            <a:r>
              <a:rPr lang="de-DE" sz="2000" dirty="0" err="1" smtClean="0">
                <a:sym typeface="Wingdings" panose="05000000000000000000" pitchFamily="2" charset="2"/>
              </a:rPr>
              <a:t>revision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policy</a:t>
            </a:r>
            <a:endParaRPr lang="de-DE" sz="2300" dirty="0">
              <a:sym typeface="Wingdings" panose="05000000000000000000" pitchFamily="2" charset="2"/>
            </a:endParaRPr>
          </a:p>
          <a:p>
            <a:pPr marL="358775" lvl="1" indent="0">
              <a:buClrTx/>
              <a:buSzTx/>
              <a:buFont typeface="Wingdings" pitchFamily="2" charset="2"/>
              <a:buNone/>
              <a:tabLst/>
            </a:pPr>
            <a:endParaRPr lang="de-DE" sz="2300" dirty="0" smtClean="0">
              <a:sym typeface="Wingdings" panose="05000000000000000000" pitchFamily="2" charset="2"/>
            </a:endParaRPr>
          </a:p>
        </p:txBody>
      </p:sp>
      <p:pic>
        <p:nvPicPr>
          <p:cNvPr id="10" name="Picture 2" descr="L:\G-B2\Daten\_E_MethodenVerfahren\21 200 030 Qualitaet\10 Veranstaltungen\20140603_Q2014\Meinke\Fotos\Fotolia_6282778_Deutschland_unter_der_Lup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829" y="960491"/>
            <a:ext cx="1875621" cy="124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olkenförmige Legende 8"/>
          <p:cNvSpPr/>
          <p:nvPr/>
        </p:nvSpPr>
        <p:spPr>
          <a:xfrm>
            <a:off x="2408343" y="2571750"/>
            <a:ext cx="5708825" cy="1895475"/>
          </a:xfrm>
          <a:prstGeom prst="cloudCallout">
            <a:avLst>
              <a:gd name="adj1" fmla="val -35849"/>
              <a:gd name="adj2" fmla="val 69535"/>
            </a:avLst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 smtClean="0">
                <a:solidFill>
                  <a:srgbClr val="CC0033"/>
                </a:solidFill>
              </a:rPr>
              <a:t>What</a:t>
            </a:r>
            <a:r>
              <a:rPr lang="de-DE" sz="2400" dirty="0" smtClean="0">
                <a:solidFill>
                  <a:srgbClr val="CC0033"/>
                </a:solidFill>
              </a:rPr>
              <a:t> </a:t>
            </a:r>
            <a:r>
              <a:rPr lang="de-DE" sz="2400" dirty="0" err="1" smtClean="0">
                <a:solidFill>
                  <a:srgbClr val="CC0033"/>
                </a:solidFill>
              </a:rPr>
              <a:t>are</a:t>
            </a:r>
            <a:r>
              <a:rPr lang="de-DE" sz="2400" dirty="0" smtClean="0">
                <a:solidFill>
                  <a:srgbClr val="CC0033"/>
                </a:solidFill>
              </a:rPr>
              <a:t> </a:t>
            </a:r>
            <a:r>
              <a:rPr lang="de-DE" sz="2400" dirty="0" err="1" smtClean="0">
                <a:solidFill>
                  <a:srgbClr val="CC0033"/>
                </a:solidFill>
              </a:rPr>
              <a:t>the</a:t>
            </a:r>
            <a:r>
              <a:rPr lang="de-DE" sz="2400" dirty="0" smtClean="0">
                <a:solidFill>
                  <a:srgbClr val="CC0033"/>
                </a:solidFill>
              </a:rPr>
              <a:t> </a:t>
            </a:r>
            <a:br>
              <a:rPr lang="de-DE" sz="2400" dirty="0" smtClean="0">
                <a:solidFill>
                  <a:srgbClr val="CC0033"/>
                </a:solidFill>
              </a:rPr>
            </a:br>
            <a:r>
              <a:rPr lang="de-DE" sz="2400" dirty="0" smtClean="0">
                <a:solidFill>
                  <a:srgbClr val="CC0033"/>
                </a:solidFill>
              </a:rPr>
              <a:t>ESS </a:t>
            </a:r>
            <a:r>
              <a:rPr lang="de-DE" sz="2400" dirty="0" err="1" smtClean="0">
                <a:solidFill>
                  <a:srgbClr val="CC0033"/>
                </a:solidFill>
              </a:rPr>
              <a:t>guidelines</a:t>
            </a:r>
            <a:r>
              <a:rPr lang="de-DE" sz="2400" dirty="0" smtClean="0">
                <a:solidFill>
                  <a:srgbClr val="CC0033"/>
                </a:solidFill>
              </a:rPr>
              <a:t> </a:t>
            </a:r>
            <a:r>
              <a:rPr lang="de-DE" sz="2400" smtClean="0">
                <a:solidFill>
                  <a:srgbClr val="CC0033"/>
                </a:solidFill>
              </a:rPr>
              <a:t>on </a:t>
            </a:r>
            <a:br>
              <a:rPr lang="de-DE" sz="2400" smtClean="0">
                <a:solidFill>
                  <a:srgbClr val="CC0033"/>
                </a:solidFill>
              </a:rPr>
            </a:br>
            <a:r>
              <a:rPr lang="de-DE" sz="2400" smtClean="0">
                <a:solidFill>
                  <a:srgbClr val="CC0033"/>
                </a:solidFill>
              </a:rPr>
              <a:t>revision</a:t>
            </a:r>
            <a:r>
              <a:rPr lang="de-DE" sz="2400" dirty="0" smtClean="0">
                <a:solidFill>
                  <a:srgbClr val="CC0033"/>
                </a:solidFill>
              </a:rPr>
              <a:t> </a:t>
            </a:r>
            <a:r>
              <a:rPr lang="de-DE" sz="2400" dirty="0" err="1" smtClean="0">
                <a:solidFill>
                  <a:srgbClr val="CC0033"/>
                </a:solidFill>
              </a:rPr>
              <a:t>policy</a:t>
            </a:r>
            <a:r>
              <a:rPr lang="de-DE" sz="2400" dirty="0" smtClean="0">
                <a:solidFill>
                  <a:srgbClr val="CC0033"/>
                </a:solidFill>
              </a:rPr>
              <a:t>?</a:t>
            </a:r>
            <a:endParaRPr lang="de-DE" sz="2400" dirty="0">
              <a:solidFill>
                <a:srgbClr val="CC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European </a:t>
            </a:r>
            <a:r>
              <a:rPr lang="de-DE" dirty="0" err="1"/>
              <a:t>p</a:t>
            </a:r>
            <a:r>
              <a:rPr lang="de-DE" dirty="0" err="1" smtClean="0"/>
              <a:t>erspective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ESS </a:t>
            </a:r>
            <a:r>
              <a:rPr lang="de-DE" dirty="0" err="1" smtClean="0"/>
              <a:t>guidelines</a:t>
            </a:r>
            <a:r>
              <a:rPr lang="de-DE" dirty="0" smtClean="0"/>
              <a:t> on </a:t>
            </a:r>
            <a:r>
              <a:rPr lang="de-DE" dirty="0" err="1" smtClean="0"/>
              <a:t>revision</a:t>
            </a:r>
            <a:r>
              <a:rPr lang="de-DE" dirty="0" smtClean="0"/>
              <a:t> </a:t>
            </a:r>
            <a:r>
              <a:rPr lang="de-DE" dirty="0" err="1" smtClean="0"/>
              <a:t>policy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04.06.2014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Federal Statistical Office of Germany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err="1"/>
              <a:t>slide</a:t>
            </a:r>
            <a:r>
              <a:rPr lang="de-DE" dirty="0"/>
              <a:t> </a:t>
            </a:r>
            <a:fld id="{490D50AA-A47B-42B3-AEBF-DBC41AAA668C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1847850" y="2590280"/>
            <a:ext cx="6972147" cy="3662920"/>
          </a:xfrm>
        </p:spPr>
        <p:txBody>
          <a:bodyPr/>
          <a:lstStyle/>
          <a:p>
            <a:pPr marL="654050" lvl="1" indent="0">
              <a:spcBef>
                <a:spcPts val="432"/>
              </a:spcBef>
              <a:spcAft>
                <a:spcPts val="3000"/>
              </a:spcAft>
              <a:buNone/>
              <a:defRPr/>
            </a:pPr>
            <a:r>
              <a:rPr lang="en-GB" sz="2400" dirty="0" smtClean="0">
                <a:latin typeface="+mn-lt"/>
              </a:rPr>
              <a:t>ESS </a:t>
            </a:r>
            <a:r>
              <a:rPr lang="en-GB" sz="2400" dirty="0">
                <a:latin typeface="+mn-lt"/>
              </a:rPr>
              <a:t>guidelines on revision policy for Principal </a:t>
            </a:r>
            <a:r>
              <a:rPr lang="en-GB" sz="2400" dirty="0" smtClean="0">
                <a:latin typeface="+mn-lt"/>
              </a:rPr>
              <a:t>European </a:t>
            </a:r>
            <a:r>
              <a:rPr lang="en-GB" sz="2400" dirty="0">
                <a:latin typeface="+mn-lt"/>
              </a:rPr>
              <a:t>Economic </a:t>
            </a:r>
            <a:r>
              <a:rPr lang="en-GB" sz="2400" dirty="0" smtClean="0">
                <a:latin typeface="+mn-lt"/>
              </a:rPr>
              <a:t>Indicators (PEEIs)</a:t>
            </a:r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defRPr/>
            </a:pPr>
            <a:r>
              <a:rPr lang="en-GB" sz="1850" dirty="0" smtClean="0">
                <a:latin typeface="+mn-lt"/>
              </a:rPr>
              <a:t>…</a:t>
            </a:r>
            <a:r>
              <a:rPr lang="en-US" sz="1850" dirty="0" smtClean="0">
                <a:latin typeface="+mn-lt"/>
              </a:rPr>
              <a:t>can </a:t>
            </a:r>
            <a:r>
              <a:rPr lang="en-US" sz="1850" dirty="0">
                <a:latin typeface="+mn-lt"/>
              </a:rPr>
              <a:t>be generalized to other </a:t>
            </a:r>
            <a:r>
              <a:rPr lang="en-US" sz="1850" dirty="0" smtClean="0">
                <a:latin typeface="+mn-lt"/>
              </a:rPr>
              <a:t>statistics</a:t>
            </a:r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defRPr/>
            </a:pPr>
            <a:r>
              <a:rPr lang="de-AT" sz="1850" dirty="0" smtClean="0">
                <a:latin typeface="+mn-lt"/>
              </a:rPr>
              <a:t>…</a:t>
            </a:r>
            <a:r>
              <a:rPr lang="en-GB" sz="1850" dirty="0" smtClean="0"/>
              <a:t>endorsed </a:t>
            </a:r>
            <a:r>
              <a:rPr lang="en-GB" sz="1850" dirty="0"/>
              <a:t>by the ESSC in </a:t>
            </a:r>
            <a:r>
              <a:rPr lang="en-GB" sz="1850" dirty="0" smtClean="0"/>
              <a:t>2012</a:t>
            </a:r>
            <a:endParaRPr lang="en-US" sz="1850" dirty="0" smtClean="0">
              <a:latin typeface="+mn-lt"/>
            </a:endParaRPr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defRPr/>
            </a:pPr>
            <a:r>
              <a:rPr lang="en-US" sz="1850" dirty="0" smtClean="0">
                <a:latin typeface="+mn-lt"/>
              </a:rPr>
              <a:t>…provide </a:t>
            </a:r>
            <a:r>
              <a:rPr lang="en-US" sz="1850" dirty="0">
                <a:latin typeface="+mn-lt"/>
              </a:rPr>
              <a:t>good guidance for the development of national revision </a:t>
            </a:r>
            <a:r>
              <a:rPr lang="en-US" sz="1850" dirty="0" smtClean="0">
                <a:latin typeface="+mn-lt"/>
              </a:rPr>
              <a:t>policies.</a:t>
            </a:r>
            <a:endParaRPr lang="en-US" sz="1850" dirty="0">
              <a:latin typeface="+mn-lt"/>
            </a:endParaRPr>
          </a:p>
        </p:txBody>
      </p:sp>
      <p:pic>
        <p:nvPicPr>
          <p:cNvPr id="3077" name="Picture 5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3" t="16308" r="17969" b="3906"/>
          <a:stretch/>
        </p:blipFill>
        <p:spPr bwMode="auto">
          <a:xfrm>
            <a:off x="340007" y="3099913"/>
            <a:ext cx="1869674" cy="262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0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European </a:t>
            </a:r>
            <a:r>
              <a:rPr lang="de-DE" dirty="0" err="1"/>
              <a:t>p</a:t>
            </a:r>
            <a:r>
              <a:rPr lang="de-DE" dirty="0" err="1" smtClean="0"/>
              <a:t>erspective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Survey </a:t>
            </a:r>
            <a:r>
              <a:rPr lang="de-DE" dirty="0" err="1" smtClean="0"/>
              <a:t>conducted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ESS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04.06.2014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Federal Statistical Office of Germany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err="1"/>
              <a:t>slide</a:t>
            </a:r>
            <a:r>
              <a:rPr lang="de-DE" dirty="0"/>
              <a:t> </a:t>
            </a:r>
            <a:fld id="{490D50AA-A47B-42B3-AEBF-DBC41AAA668C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2762249" y="2438400"/>
            <a:ext cx="6057747" cy="3814799"/>
          </a:xfrm>
        </p:spPr>
        <p:txBody>
          <a:bodyPr/>
          <a:lstStyle/>
          <a:p>
            <a:pPr marL="1016000" lvl="1" indent="-361950">
              <a:spcBef>
                <a:spcPts val="432"/>
              </a:spcBef>
              <a:spcAft>
                <a:spcPts val="600"/>
              </a:spcAft>
              <a:defRPr/>
            </a:pPr>
            <a:r>
              <a:rPr lang="en-US" sz="1800" dirty="0" smtClean="0"/>
              <a:t>Central questions of the survey:</a:t>
            </a:r>
          </a:p>
          <a:p>
            <a:pPr marL="1462087" lvl="2" indent="-361950">
              <a:spcBef>
                <a:spcPts val="432"/>
              </a:spcBef>
              <a:spcAft>
                <a:spcPts val="600"/>
              </a:spcAft>
              <a:defRPr/>
            </a:pPr>
            <a:r>
              <a:rPr lang="en-US" sz="1800" dirty="0"/>
              <a:t>Which ESS </a:t>
            </a:r>
            <a:r>
              <a:rPr lang="en-US" sz="1800" dirty="0" smtClean="0"/>
              <a:t>members </a:t>
            </a:r>
            <a:r>
              <a:rPr lang="en-US" sz="1800" dirty="0"/>
              <a:t>have already developed a </a:t>
            </a:r>
            <a:r>
              <a:rPr lang="en-US" sz="1800" dirty="0" smtClean="0"/>
              <a:t>general revision policy? </a:t>
            </a:r>
          </a:p>
          <a:p>
            <a:pPr marL="1462087" lvl="2" indent="-361950">
              <a:spcBef>
                <a:spcPts val="432"/>
              </a:spcBef>
              <a:spcAft>
                <a:spcPts val="600"/>
              </a:spcAft>
              <a:defRPr/>
            </a:pPr>
            <a:r>
              <a:rPr lang="en-US" sz="1800" dirty="0"/>
              <a:t>If no revision policy exists, are there preparations to develop such a policy?</a:t>
            </a:r>
          </a:p>
          <a:p>
            <a:pPr marL="1462087" lvl="2" indent="-361950">
              <a:spcBef>
                <a:spcPts val="432"/>
              </a:spcBef>
              <a:spcAft>
                <a:spcPts val="600"/>
              </a:spcAft>
              <a:defRPr/>
            </a:pPr>
            <a:r>
              <a:rPr lang="en-US" sz="1800" dirty="0" smtClean="0"/>
              <a:t>Were the </a:t>
            </a:r>
            <a:r>
              <a:rPr lang="en-US" sz="1800" dirty="0"/>
              <a:t>ESS guidelines on revision policy </a:t>
            </a:r>
            <a:r>
              <a:rPr lang="en-US" sz="1800" dirty="0" smtClean="0"/>
              <a:t>used as a reference </a:t>
            </a:r>
            <a:r>
              <a:rPr lang="en-US" sz="1800" dirty="0"/>
              <a:t>document? </a:t>
            </a:r>
          </a:p>
          <a:p>
            <a:pPr marL="1462087" lvl="2" indent="-361950">
              <a:spcBef>
                <a:spcPts val="432"/>
              </a:spcBef>
              <a:spcAft>
                <a:spcPts val="600"/>
              </a:spcAft>
              <a:defRPr/>
            </a:pPr>
            <a:r>
              <a:rPr lang="en-US" sz="1800" dirty="0" smtClean="0"/>
              <a:t>Which </a:t>
            </a:r>
            <a:r>
              <a:rPr lang="en-US" sz="1800" dirty="0"/>
              <a:t>other </a:t>
            </a:r>
            <a:r>
              <a:rPr lang="en-US" sz="1800" dirty="0" smtClean="0"/>
              <a:t>reference documents or </a:t>
            </a:r>
            <a:r>
              <a:rPr lang="en-US" sz="1800" dirty="0"/>
              <a:t>revision policies from other countries were </a:t>
            </a:r>
            <a:r>
              <a:rPr lang="en-US" sz="1800" dirty="0" smtClean="0"/>
              <a:t>consulted?</a:t>
            </a:r>
          </a:p>
          <a:p>
            <a:pPr marL="1016000" lvl="1" indent="-361950">
              <a:spcBef>
                <a:spcPts val="432"/>
              </a:spcBef>
              <a:spcAft>
                <a:spcPts val="600"/>
              </a:spcAft>
              <a:defRPr/>
            </a:pPr>
            <a:r>
              <a:rPr lang="en-US" sz="1800" dirty="0" smtClean="0"/>
              <a:t>Target</a:t>
            </a:r>
            <a:r>
              <a:rPr lang="en-US" sz="1800" dirty="0"/>
              <a:t>: ESS Working Group “Quality in Statistics”</a:t>
            </a:r>
            <a:endParaRPr lang="de-DE" sz="1800" dirty="0"/>
          </a:p>
          <a:p>
            <a:pPr marL="1016000" lvl="1" indent="-361950">
              <a:spcBef>
                <a:spcPts val="432"/>
              </a:spcBef>
              <a:spcAft>
                <a:spcPts val="600"/>
              </a:spcAft>
              <a:defRPr/>
            </a:pPr>
            <a:r>
              <a:rPr lang="en-US" sz="1800" dirty="0" smtClean="0"/>
              <a:t>Field time: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March – 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April 2014</a:t>
            </a:r>
          </a:p>
        </p:txBody>
      </p:sp>
      <p:pic>
        <p:nvPicPr>
          <p:cNvPr id="1050" name="Picture 26" descr="C:\Users\Meinke-I\AppData\Local\Microsoft\Windows\Temporary Internet Files\Content.Outlook\MIMZW8QS\panthermedia_00421054_Sterne_72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614" y="933450"/>
            <a:ext cx="1054382" cy="69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865272" y="2947122"/>
            <a:ext cx="2289175" cy="2272578"/>
            <a:chOff x="1781174" y="2947123"/>
            <a:chExt cx="1641076" cy="166052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25" t="16504" r="5860" b="6934"/>
            <a:stretch/>
          </p:blipFill>
          <p:spPr bwMode="auto">
            <a:xfrm rot="20668161">
              <a:off x="1781174" y="2947123"/>
              <a:ext cx="1179735" cy="166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0" t="16746" r="50235" b="7031"/>
            <a:stretch/>
          </p:blipFill>
          <p:spPr bwMode="auto">
            <a:xfrm rot="21042592">
              <a:off x="2247900" y="2947123"/>
              <a:ext cx="1174350" cy="166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51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European </a:t>
            </a:r>
            <a:r>
              <a:rPr lang="de-DE" dirty="0" err="1"/>
              <a:t>p</a:t>
            </a:r>
            <a:r>
              <a:rPr lang="de-DE" dirty="0" err="1" smtClean="0"/>
              <a:t>erspective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Survey </a:t>
            </a:r>
            <a:r>
              <a:rPr lang="de-DE" dirty="0" err="1" smtClean="0"/>
              <a:t>conducted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ESS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04.06.2014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Federal Statistical Office of Germany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err="1"/>
              <a:t>slide</a:t>
            </a:r>
            <a:r>
              <a:rPr lang="de-DE" dirty="0"/>
              <a:t> </a:t>
            </a:r>
            <a:fld id="{490D50AA-A47B-42B3-AEBF-DBC41AAA668C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2762249" y="2438400"/>
            <a:ext cx="6057747" cy="3814799"/>
          </a:xfrm>
        </p:spPr>
        <p:txBody>
          <a:bodyPr/>
          <a:lstStyle/>
          <a:p>
            <a:pPr marL="1016000" lvl="1" indent="-361950">
              <a:spcBef>
                <a:spcPts val="432"/>
              </a:spcBef>
              <a:spcAft>
                <a:spcPts val="600"/>
              </a:spcAft>
              <a:buClr>
                <a:srgbClr val="666666"/>
              </a:buClr>
              <a:defRPr/>
            </a:pPr>
            <a:r>
              <a:rPr lang="en-US" sz="1800" dirty="0" smtClean="0">
                <a:solidFill>
                  <a:srgbClr val="666666"/>
                </a:solidFill>
              </a:rPr>
              <a:t>Central questions of the survey:</a:t>
            </a:r>
          </a:p>
          <a:p>
            <a:pPr marL="1462087" lvl="2" indent="-361950">
              <a:spcBef>
                <a:spcPts val="432"/>
              </a:spcBef>
              <a:spcAft>
                <a:spcPts val="600"/>
              </a:spcAft>
              <a:buClr>
                <a:srgbClr val="666666"/>
              </a:buClr>
              <a:defRPr/>
            </a:pPr>
            <a:r>
              <a:rPr lang="en-US" sz="1800" dirty="0">
                <a:solidFill>
                  <a:srgbClr val="666666"/>
                </a:solidFill>
              </a:rPr>
              <a:t>Which ESS </a:t>
            </a:r>
            <a:r>
              <a:rPr lang="en-US" sz="1800" dirty="0" smtClean="0">
                <a:solidFill>
                  <a:srgbClr val="666666"/>
                </a:solidFill>
              </a:rPr>
              <a:t>members </a:t>
            </a:r>
            <a:r>
              <a:rPr lang="en-US" sz="1800" dirty="0">
                <a:solidFill>
                  <a:srgbClr val="666666"/>
                </a:solidFill>
              </a:rPr>
              <a:t>have already developed a </a:t>
            </a:r>
            <a:r>
              <a:rPr lang="en-US" sz="1800" dirty="0" smtClean="0">
                <a:solidFill>
                  <a:srgbClr val="666666"/>
                </a:solidFill>
              </a:rPr>
              <a:t>general revision policy? </a:t>
            </a:r>
          </a:p>
          <a:p>
            <a:pPr marL="1462087" lvl="2" indent="-361950">
              <a:spcBef>
                <a:spcPts val="432"/>
              </a:spcBef>
              <a:spcAft>
                <a:spcPts val="600"/>
              </a:spcAft>
              <a:buClr>
                <a:srgbClr val="666666"/>
              </a:buClr>
              <a:defRPr/>
            </a:pPr>
            <a:r>
              <a:rPr lang="en-US" sz="1800" dirty="0" smtClean="0">
                <a:solidFill>
                  <a:srgbClr val="666666"/>
                </a:solidFill>
              </a:rPr>
              <a:t>If no revision policy exists, are there preparations to develop such a policy?</a:t>
            </a:r>
          </a:p>
          <a:p>
            <a:pPr marL="1462087" lvl="2" indent="-361950">
              <a:spcBef>
                <a:spcPts val="432"/>
              </a:spcBef>
              <a:spcAft>
                <a:spcPts val="600"/>
              </a:spcAft>
              <a:buClr>
                <a:srgbClr val="666666"/>
              </a:buClr>
              <a:defRPr/>
            </a:pPr>
            <a:r>
              <a:rPr lang="en-US" sz="1800" dirty="0" smtClean="0">
                <a:solidFill>
                  <a:srgbClr val="666666"/>
                </a:solidFill>
              </a:rPr>
              <a:t>Were the </a:t>
            </a:r>
            <a:r>
              <a:rPr lang="en-US" sz="1800" dirty="0">
                <a:solidFill>
                  <a:srgbClr val="666666"/>
                </a:solidFill>
              </a:rPr>
              <a:t>ESS guidelines on revision policy </a:t>
            </a:r>
            <a:r>
              <a:rPr lang="en-US" sz="1800" dirty="0" smtClean="0">
                <a:solidFill>
                  <a:srgbClr val="666666"/>
                </a:solidFill>
              </a:rPr>
              <a:t>used as a reference </a:t>
            </a:r>
            <a:r>
              <a:rPr lang="en-US" sz="1800" dirty="0">
                <a:solidFill>
                  <a:srgbClr val="666666"/>
                </a:solidFill>
              </a:rPr>
              <a:t>document? </a:t>
            </a:r>
          </a:p>
          <a:p>
            <a:pPr marL="1462087" lvl="2" indent="-361950">
              <a:spcBef>
                <a:spcPts val="432"/>
              </a:spcBef>
              <a:spcAft>
                <a:spcPts val="600"/>
              </a:spcAft>
              <a:buClr>
                <a:srgbClr val="666666"/>
              </a:buClr>
              <a:defRPr/>
            </a:pPr>
            <a:r>
              <a:rPr lang="en-US" sz="1800" dirty="0" smtClean="0">
                <a:solidFill>
                  <a:srgbClr val="666666"/>
                </a:solidFill>
              </a:rPr>
              <a:t>Which </a:t>
            </a:r>
            <a:r>
              <a:rPr lang="en-US" sz="1800" dirty="0">
                <a:solidFill>
                  <a:srgbClr val="666666"/>
                </a:solidFill>
              </a:rPr>
              <a:t>other </a:t>
            </a:r>
            <a:r>
              <a:rPr lang="en-US" sz="1800" dirty="0" smtClean="0">
                <a:solidFill>
                  <a:srgbClr val="666666"/>
                </a:solidFill>
              </a:rPr>
              <a:t>reference documents or </a:t>
            </a:r>
            <a:r>
              <a:rPr lang="en-US" sz="1800" dirty="0">
                <a:solidFill>
                  <a:srgbClr val="666666"/>
                </a:solidFill>
              </a:rPr>
              <a:t>revision policies from other countries were </a:t>
            </a:r>
            <a:r>
              <a:rPr lang="en-US" sz="1800" dirty="0" smtClean="0">
                <a:solidFill>
                  <a:srgbClr val="666666"/>
                </a:solidFill>
              </a:rPr>
              <a:t>consulted?</a:t>
            </a:r>
          </a:p>
          <a:p>
            <a:pPr marL="1016000" lvl="1" indent="-361950">
              <a:spcBef>
                <a:spcPts val="432"/>
              </a:spcBef>
              <a:spcAft>
                <a:spcPts val="600"/>
              </a:spcAft>
              <a:buClr>
                <a:srgbClr val="666666"/>
              </a:buClr>
              <a:defRPr/>
            </a:pPr>
            <a:r>
              <a:rPr lang="en-US" sz="1800" dirty="0" smtClean="0">
                <a:solidFill>
                  <a:srgbClr val="666666"/>
                </a:solidFill>
              </a:rPr>
              <a:t>Target</a:t>
            </a:r>
            <a:r>
              <a:rPr lang="en-US" sz="1800" dirty="0">
                <a:solidFill>
                  <a:srgbClr val="666666"/>
                </a:solidFill>
              </a:rPr>
              <a:t>: ESS Working Group “Quality in Statistics”</a:t>
            </a:r>
            <a:endParaRPr lang="de-DE" sz="1800" dirty="0">
              <a:solidFill>
                <a:srgbClr val="666666"/>
              </a:solidFill>
            </a:endParaRPr>
          </a:p>
          <a:p>
            <a:pPr marL="1016000" lvl="1" indent="-361950">
              <a:spcBef>
                <a:spcPts val="432"/>
              </a:spcBef>
              <a:spcAft>
                <a:spcPts val="600"/>
              </a:spcAft>
              <a:buClr>
                <a:srgbClr val="666666"/>
              </a:buClr>
              <a:defRPr/>
            </a:pPr>
            <a:r>
              <a:rPr lang="en-US" sz="1800" dirty="0" smtClean="0">
                <a:solidFill>
                  <a:srgbClr val="666666"/>
                </a:solidFill>
              </a:rPr>
              <a:t>Field time: 3</a:t>
            </a:r>
            <a:r>
              <a:rPr lang="en-US" sz="1800" baseline="30000" dirty="0" smtClean="0">
                <a:solidFill>
                  <a:srgbClr val="666666"/>
                </a:solidFill>
              </a:rPr>
              <a:t>rd</a:t>
            </a:r>
            <a:r>
              <a:rPr lang="en-US" sz="1800" dirty="0" smtClean="0">
                <a:solidFill>
                  <a:srgbClr val="666666"/>
                </a:solidFill>
              </a:rPr>
              <a:t> March – 4</a:t>
            </a:r>
            <a:r>
              <a:rPr lang="en-US" sz="1800" baseline="30000" dirty="0" smtClean="0">
                <a:solidFill>
                  <a:srgbClr val="666666"/>
                </a:solidFill>
              </a:rPr>
              <a:t>th</a:t>
            </a:r>
            <a:r>
              <a:rPr lang="en-US" sz="1800" dirty="0" smtClean="0">
                <a:solidFill>
                  <a:srgbClr val="666666"/>
                </a:solidFill>
              </a:rPr>
              <a:t> April 2014</a:t>
            </a:r>
          </a:p>
        </p:txBody>
      </p:sp>
      <p:sp>
        <p:nvSpPr>
          <p:cNvPr id="9" name="Textfeld 8"/>
          <p:cNvSpPr txBox="1"/>
          <p:nvPr/>
        </p:nvSpPr>
        <p:spPr bwMode="gray">
          <a:xfrm>
            <a:off x="739774" y="4772025"/>
            <a:ext cx="2505933" cy="72390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noAutofit/>
          </a:bodyPr>
          <a:lstStyle/>
          <a:p>
            <a:r>
              <a:rPr lang="de-DE" sz="2300" dirty="0" smtClean="0">
                <a:solidFill>
                  <a:srgbClr val="CC0033"/>
                </a:solidFill>
              </a:rPr>
              <a:t>66% </a:t>
            </a:r>
            <a:r>
              <a:rPr lang="de-DE" sz="2300" dirty="0" err="1" smtClean="0">
                <a:solidFill>
                  <a:srgbClr val="CC0033"/>
                </a:solidFill>
              </a:rPr>
              <a:t>response</a:t>
            </a:r>
            <a:r>
              <a:rPr lang="de-DE" sz="2300" dirty="0" smtClean="0">
                <a:solidFill>
                  <a:srgbClr val="CC0033"/>
                </a:solidFill>
              </a:rPr>
              <a:t> rate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579042"/>
              </p:ext>
            </p:extLst>
          </p:nvPr>
        </p:nvGraphicFramePr>
        <p:xfrm>
          <a:off x="169386" y="3057526"/>
          <a:ext cx="3488214" cy="1560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2846"/>
                <a:gridCol w="495368"/>
              </a:tblGrid>
              <a:tr h="6095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Participation in the </a:t>
                      </a:r>
                      <a:r>
                        <a:rPr lang="en-US" sz="1400" dirty="0" smtClean="0">
                          <a:effectLst/>
                        </a:rPr>
                        <a:t>survey </a:t>
                      </a:r>
                      <a:br>
                        <a:rPr lang="en-US" sz="1400" dirty="0" smtClean="0">
                          <a:effectLst/>
                        </a:rPr>
                      </a:br>
                      <a:r>
                        <a:rPr lang="en-US" sz="1400" dirty="0" smtClean="0">
                          <a:effectLst/>
                        </a:rPr>
                        <a:t>(absolute</a:t>
                      </a:r>
                      <a:r>
                        <a:rPr lang="en-US" sz="1400" baseline="0" dirty="0" smtClean="0">
                          <a:effectLst/>
                        </a:rPr>
                        <a:t> figures)</a:t>
                      </a:r>
                      <a:endParaRPr lang="de-DE" sz="1400" dirty="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6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Participation in the survey</a:t>
                      </a:r>
                      <a:endParaRPr lang="de-DE" sz="1400" dirty="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21</a:t>
                      </a:r>
                      <a:endParaRPr lang="de-DE" sz="140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16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participation in the survey</a:t>
                      </a:r>
                      <a:endParaRPr lang="de-DE" sz="1400" dirty="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11</a:t>
                      </a:r>
                      <a:endParaRPr lang="de-DE" sz="140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16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ESS member states in total</a:t>
                      </a:r>
                      <a:endParaRPr lang="de-DE" sz="1400" dirty="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32</a:t>
                      </a:r>
                      <a:endParaRPr lang="de-DE" sz="1400" dirty="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11" name="Picture 26" descr="C:\Users\Meinke-I\AppData\Local\Microsoft\Windows\Temporary Internet Files\Content.Outlook\MIMZW8QS\panthermedia_00421054_Sterne_72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614" y="933450"/>
            <a:ext cx="1054382" cy="69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40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700" y="809203"/>
            <a:ext cx="8287449" cy="931442"/>
          </a:xfrm>
        </p:spPr>
        <p:txBody>
          <a:bodyPr/>
          <a:lstStyle/>
          <a:p>
            <a:r>
              <a:rPr lang="de-DE" dirty="0" smtClean="0"/>
              <a:t>Situation in Europe: </a:t>
            </a:r>
            <a:br>
              <a:rPr lang="de-DE" dirty="0" smtClean="0"/>
            </a:br>
            <a:r>
              <a:rPr lang="de-DE" dirty="0" err="1"/>
              <a:t>R</a:t>
            </a:r>
            <a:r>
              <a:rPr lang="de-DE" dirty="0" err="1" smtClean="0"/>
              <a:t>esults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survey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05.06.2014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Federal Statistical Office of Germany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err="1"/>
              <a:t>slide</a:t>
            </a:r>
            <a:r>
              <a:rPr lang="de-DE" dirty="0"/>
              <a:t> </a:t>
            </a:r>
            <a:fld id="{490D50AA-A47B-42B3-AEBF-DBC41AAA668C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2762249" y="1807200"/>
            <a:ext cx="6057747" cy="4446000"/>
          </a:xfrm>
        </p:spPr>
        <p:txBody>
          <a:bodyPr/>
          <a:lstStyle/>
          <a:p>
            <a:pPr marL="358775" lvl="1" indent="0">
              <a:buClrTx/>
              <a:buSzTx/>
              <a:buNone/>
              <a:tabLst/>
            </a:pPr>
            <a:endParaRPr lang="de-DE" sz="2300" dirty="0" smtClean="0"/>
          </a:p>
          <a:p>
            <a:pPr marL="654050" lvl="1" indent="0">
              <a:spcBef>
                <a:spcPts val="432"/>
              </a:spcBef>
              <a:spcAft>
                <a:spcPts val="1200"/>
              </a:spcAft>
              <a:buNone/>
              <a:defRPr/>
            </a:pPr>
            <a:endParaRPr lang="en-US" dirty="0" smtClean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484130"/>
              </p:ext>
            </p:extLst>
          </p:nvPr>
        </p:nvGraphicFramePr>
        <p:xfrm>
          <a:off x="93307" y="3248025"/>
          <a:ext cx="3427926" cy="1383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4025"/>
                <a:gridCol w="433901"/>
              </a:tblGrid>
              <a:tr h="4953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Existing general revision policies</a:t>
                      </a:r>
                      <a:br>
                        <a:rPr lang="en-US" sz="1100" dirty="0" smtClean="0">
                          <a:effectLst/>
                        </a:rPr>
                      </a:br>
                      <a:r>
                        <a:rPr lang="en-US" sz="1100" dirty="0" smtClean="0">
                          <a:effectLst/>
                        </a:rPr>
                        <a:t>(absolute</a:t>
                      </a:r>
                      <a:r>
                        <a:rPr lang="en-US" sz="1100" baseline="0" dirty="0" smtClean="0">
                          <a:effectLst/>
                        </a:rPr>
                        <a:t> figures)</a:t>
                      </a:r>
                      <a:endParaRPr lang="de-DE" sz="1100" dirty="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5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Yes, a general revision policy exists</a:t>
                      </a:r>
                      <a:endParaRPr lang="de-DE" sz="1100" dirty="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</a:t>
                      </a:r>
                      <a:endParaRPr lang="de-DE" sz="110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5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No, a general revision policy does not exist</a:t>
                      </a:r>
                      <a:endParaRPr lang="de-DE" sz="1100" dirty="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</a:t>
                      </a:r>
                      <a:endParaRPr lang="de-DE" sz="110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5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 general revision policy is in </a:t>
                      </a:r>
                      <a:r>
                        <a:rPr lang="en-US" sz="1100" dirty="0" smtClean="0">
                          <a:effectLst/>
                        </a:rPr>
                        <a:t>work</a:t>
                      </a:r>
                      <a:endParaRPr lang="de-DE" sz="1100" dirty="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5</a:t>
                      </a:r>
                      <a:endParaRPr lang="de-DE" sz="1100" dirty="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09788" y="179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625692"/>
              </p:ext>
            </p:extLst>
          </p:nvPr>
        </p:nvGraphicFramePr>
        <p:xfrm>
          <a:off x="3619500" y="1955263"/>
          <a:ext cx="5384541" cy="4711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1075"/>
                <a:gridCol w="3524250"/>
                <a:gridCol w="879216"/>
              </a:tblGrid>
              <a:tr h="460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/>
                      </a:pPr>
                      <a:r>
                        <a:rPr lang="de-DE" sz="1100" dirty="0" err="1" smtClean="0">
                          <a:effectLst/>
                        </a:rPr>
                        <a:t>Countryname</a:t>
                      </a:r>
                      <a:endParaRPr lang="de-DE" sz="1100" dirty="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Link to the revision policy</a:t>
                      </a:r>
                      <a:endParaRPr lang="de-DE" sz="1100" dirty="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effectLst/>
                        </a:rPr>
                        <a:t>Year </a:t>
                      </a:r>
                      <a:r>
                        <a:rPr lang="de-DE" sz="1100" dirty="0" err="1">
                          <a:effectLst/>
                        </a:rPr>
                        <a:t>of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publication</a:t>
                      </a:r>
                      <a:endParaRPr lang="de-DE" sz="1100" dirty="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</a:tr>
              <a:tr h="280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</a:rPr>
                        <a:t>Denmark</a:t>
                      </a:r>
                      <a:endParaRPr lang="de-DE" sz="110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no link available</a:t>
                      </a:r>
                      <a:endParaRPr lang="de-DE" sz="1100" dirty="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effectLst/>
                        </a:rPr>
                        <a:t>2014</a:t>
                      </a:r>
                      <a:endParaRPr lang="de-DE" sz="1100" dirty="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</a:tr>
              <a:tr h="280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</a:rPr>
                        <a:t>Estonia</a:t>
                      </a:r>
                      <a:endParaRPr lang="de-DE" sz="110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no link available</a:t>
                      </a:r>
                      <a:endParaRPr lang="de-DE" sz="110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effectLst/>
                        </a:rPr>
                        <a:t>2014</a:t>
                      </a:r>
                      <a:endParaRPr lang="de-DE" sz="1100" dirty="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</a:tr>
              <a:tr h="307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effectLst/>
                        </a:rPr>
                        <a:t>Austria</a:t>
                      </a:r>
                      <a:endParaRPr lang="de-DE" sz="1100" dirty="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u="sng" dirty="0">
                          <a:effectLst/>
                          <a:hlinkClick r:id="rId3"/>
                        </a:rPr>
                        <a:t>Revisionspolitik. Datenrevisionen veröffentlichter statistischer Ergebnisse</a:t>
                      </a:r>
                      <a:endParaRPr lang="de-DE" sz="1100" dirty="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effectLst/>
                        </a:rPr>
                        <a:t>2013</a:t>
                      </a:r>
                      <a:endParaRPr lang="de-DE" sz="1100" dirty="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</a:tr>
              <a:tr h="280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Czech Republic</a:t>
                      </a:r>
                      <a:endParaRPr lang="de-DE" sz="110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u="sng">
                          <a:effectLst/>
                          <a:hlinkClick r:id="rId4"/>
                        </a:rPr>
                        <a:t>CZSO Data Revision Policy</a:t>
                      </a:r>
                      <a:endParaRPr lang="de-DE" sz="110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2013</a:t>
                      </a:r>
                      <a:endParaRPr lang="de-DE" sz="1100" dirty="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</a:tr>
              <a:tr h="280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Gree</a:t>
                      </a:r>
                      <a:r>
                        <a:rPr lang="de-DE" sz="1100">
                          <a:effectLst/>
                        </a:rPr>
                        <a:t>ce</a:t>
                      </a:r>
                      <a:endParaRPr lang="de-DE" sz="110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u="sng">
                          <a:effectLst/>
                          <a:hlinkClick r:id="rId5"/>
                        </a:rPr>
                        <a:t>ELSTAT Revision Policy</a:t>
                      </a:r>
                      <a:endParaRPr lang="de-DE" sz="110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effectLst/>
                        </a:rPr>
                        <a:t>2013</a:t>
                      </a:r>
                      <a:endParaRPr lang="de-DE" sz="1100" dirty="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</a:tr>
              <a:tr h="460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</a:rPr>
                        <a:t>Lithuania</a:t>
                      </a:r>
                      <a:endParaRPr lang="de-DE" sz="110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u="sng">
                          <a:effectLst/>
                          <a:hlinkClick r:id="rId6"/>
                        </a:rPr>
                        <a:t>General Principles behind the performance, analysis and announcement of revisions of statistical indicators</a:t>
                      </a:r>
                      <a:endParaRPr lang="de-DE" sz="110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effectLst/>
                        </a:rPr>
                        <a:t>2013</a:t>
                      </a:r>
                      <a:endParaRPr lang="de-DE" sz="1100" dirty="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</a:tr>
              <a:tr h="280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</a:rPr>
                        <a:t>Slovak Republic</a:t>
                      </a:r>
                      <a:endParaRPr lang="de-DE" sz="110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u="sng">
                          <a:effectLst/>
                          <a:hlinkClick r:id="rId7"/>
                        </a:rPr>
                        <a:t>Revision policy</a:t>
                      </a:r>
                      <a:endParaRPr lang="de-DE" sz="110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2011</a:t>
                      </a:r>
                      <a:endParaRPr lang="de-DE" sz="1100" dirty="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</a:tr>
              <a:tr h="307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</a:rPr>
                        <a:t>Slovenia</a:t>
                      </a:r>
                      <a:endParaRPr lang="de-DE" sz="110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u="sng">
                          <a:effectLst/>
                          <a:hlinkClick r:id="rId8"/>
                        </a:rPr>
                        <a:t>Revision policy</a:t>
                      </a:r>
                      <a:r>
                        <a:rPr lang="en-US" sz="1100">
                          <a:effectLst/>
                        </a:rPr>
                        <a:t> and </a:t>
                      </a:r>
                      <a:r>
                        <a:rPr lang="en-US" sz="1100" u="sng">
                          <a:effectLst/>
                          <a:hlinkClick r:id="rId9"/>
                        </a:rPr>
                        <a:t>Revisions of statistical data – methodological explanations</a:t>
                      </a:r>
                      <a:endParaRPr lang="de-DE" sz="110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effectLst/>
                        </a:rPr>
                        <a:t>2010</a:t>
                      </a:r>
                      <a:endParaRPr lang="de-DE" sz="1100" dirty="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</a:tr>
              <a:tr h="280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Switzerland</a:t>
                      </a:r>
                      <a:endParaRPr lang="de-DE" sz="110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</a:rPr>
                        <a:t>no link available</a:t>
                      </a:r>
                      <a:endParaRPr lang="de-DE" sz="110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2010</a:t>
                      </a:r>
                      <a:endParaRPr lang="de-DE" sz="1100" dirty="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</a:tr>
              <a:tr h="280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</a:rPr>
                        <a:t>Latvia</a:t>
                      </a:r>
                      <a:endParaRPr lang="de-DE" sz="110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u="sng">
                          <a:effectLst/>
                          <a:hlinkClick r:id="rId10"/>
                        </a:rPr>
                        <a:t>Revision policy guidelines</a:t>
                      </a:r>
                      <a:endParaRPr lang="de-DE" sz="110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effectLst/>
                        </a:rPr>
                        <a:t>2009</a:t>
                      </a:r>
                      <a:endParaRPr lang="de-DE" sz="1100" dirty="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</a:tr>
              <a:tr h="280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</a:rPr>
                        <a:t>Portugal</a:t>
                      </a:r>
                      <a:endParaRPr lang="de-DE" sz="110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u="sng">
                          <a:effectLst/>
                          <a:hlinkClick r:id="rId11"/>
                        </a:rPr>
                        <a:t>Revisions policy</a:t>
                      </a:r>
                      <a:endParaRPr lang="de-DE" sz="110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effectLst/>
                        </a:rPr>
                        <a:t>2008</a:t>
                      </a:r>
                      <a:endParaRPr lang="de-DE" sz="1100" dirty="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</a:tr>
              <a:tr h="280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</a:rPr>
                        <a:t>Malta</a:t>
                      </a:r>
                      <a:endParaRPr lang="de-DE" sz="110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u="sng">
                          <a:effectLst/>
                          <a:hlinkClick r:id="rId12"/>
                        </a:rPr>
                        <a:t>Policy on Revisions of Official Statistics</a:t>
                      </a:r>
                      <a:endParaRPr lang="de-DE" sz="110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effectLst/>
                        </a:rPr>
                        <a:t>2004</a:t>
                      </a:r>
                      <a:endParaRPr lang="de-DE" sz="1100" dirty="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</a:tr>
              <a:tr h="280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effectLst/>
                        </a:rPr>
                        <a:t>Luxembourg</a:t>
                      </a:r>
                      <a:endParaRPr lang="de-DE" sz="1100" dirty="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u="sng">
                          <a:effectLst/>
                          <a:hlinkClick r:id="rId13"/>
                        </a:rPr>
                        <a:t>Correction d’erreurs et révision de chiffres</a:t>
                      </a:r>
                      <a:endParaRPr lang="de-DE" sz="110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---</a:t>
                      </a:r>
                      <a:endParaRPr lang="de-DE" sz="1100" dirty="0">
                        <a:effectLst/>
                        <a:latin typeface="MetaNormalLF-Roman"/>
                        <a:ea typeface="MetaNormalLF-Roman"/>
                        <a:cs typeface="Times New Roman"/>
                      </a:endParaRPr>
                    </a:p>
                  </a:txBody>
                  <a:tcPr marL="39601" marR="39601" marT="0" marB="0" anchor="ctr"/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109788" y="179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L:\G-B2\Daten\_E_MethodenVerfahren\21 200 030 Qualitaet\10 Veranstaltungen\20140603_Q2014\Meinke\Fotos\Fotolia_19701796_Europakart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722" y="886911"/>
            <a:ext cx="1086628" cy="100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9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Situation in Europe: </a:t>
            </a:r>
            <a:br>
              <a:rPr lang="de-DE" dirty="0"/>
            </a:br>
            <a:r>
              <a:rPr lang="de-DE" dirty="0" err="1"/>
              <a:t>R</a:t>
            </a:r>
            <a:r>
              <a:rPr lang="de-DE" dirty="0" err="1" smtClean="0"/>
              <a:t>esults</a:t>
            </a:r>
            <a:r>
              <a:rPr lang="de-DE" dirty="0" smtClean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survey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04.06.2014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Federal Statistical Office of Germany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err="1"/>
              <a:t>slide</a:t>
            </a:r>
            <a:r>
              <a:rPr lang="de-DE" dirty="0"/>
              <a:t> </a:t>
            </a:r>
            <a:fld id="{490D50AA-A47B-42B3-AEBF-DBC41AAA668C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539750" y="4876799"/>
            <a:ext cx="3613150" cy="1376399"/>
          </a:xfrm>
        </p:spPr>
        <p:txBody>
          <a:bodyPr/>
          <a:lstStyle/>
          <a:p>
            <a:pPr marL="1462087" lvl="2" indent="-361950">
              <a:spcBef>
                <a:spcPts val="432"/>
              </a:spcBef>
              <a:spcAft>
                <a:spcPts val="1200"/>
              </a:spcAft>
              <a:defRPr/>
            </a:pPr>
            <a:r>
              <a:rPr lang="de-DE" dirty="0" smtClean="0"/>
              <a:t>Austria</a:t>
            </a:r>
          </a:p>
          <a:p>
            <a:pPr marL="1462087" lvl="2" indent="-361950">
              <a:spcBef>
                <a:spcPts val="432"/>
              </a:spcBef>
              <a:spcAft>
                <a:spcPts val="1200"/>
              </a:spcAft>
              <a:defRPr/>
            </a:pPr>
            <a:r>
              <a:rPr lang="de-DE" dirty="0" smtClean="0"/>
              <a:t>Czech </a:t>
            </a:r>
            <a:r>
              <a:rPr lang="de-DE" dirty="0" err="1" smtClean="0"/>
              <a:t>Republic</a:t>
            </a:r>
            <a:endParaRPr lang="de-DE" dirty="0" smtClean="0"/>
          </a:p>
        </p:txBody>
      </p:sp>
      <p:sp>
        <p:nvSpPr>
          <p:cNvPr id="7" name="Inhaltsplatzhalter 5"/>
          <p:cNvSpPr txBox="1">
            <a:spLocks/>
          </p:cNvSpPr>
          <p:nvPr/>
        </p:nvSpPr>
        <p:spPr bwMode="gray">
          <a:xfrm>
            <a:off x="539751" y="2705100"/>
            <a:ext cx="8280398" cy="203835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35877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lang="de-DE" sz="2300" b="0" kern="1200" dirty="0" smtClean="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1pPr>
            <a:lvl2pPr marL="12588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33"/>
              </a:buClr>
              <a:buSzPct val="80000"/>
              <a:buFont typeface="Wingdings" pitchFamily="2" charset="2"/>
              <a:buChar char=""/>
              <a:tabLst>
                <a:tab pos="985838" algn="l"/>
              </a:tabLst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2pPr>
            <a:lvl3pPr marL="170497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CC00"/>
              </a:buClr>
              <a:buSzPct val="80000"/>
              <a:buFont typeface="Wingdings" pitchFamily="2" charset="2"/>
              <a:buChar char=""/>
              <a:defRPr lang="de-DE" sz="1900" b="0" kern="1200" dirty="0" smtClean="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3pPr>
            <a:lvl4pPr marL="2155825" indent="-2762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4pPr>
            <a:lvl5pPr marL="2155825" indent="-276225" algn="l" defTabSz="79057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5pPr>
            <a:lvl6pPr marL="2155825" indent="-2762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4050" lvl="1" indent="0">
              <a:spcBef>
                <a:spcPts val="432"/>
              </a:spcBef>
              <a:spcAft>
                <a:spcPts val="1200"/>
              </a:spcAft>
              <a:buNone/>
              <a:defRPr/>
            </a:pPr>
            <a:r>
              <a:rPr lang="en-US" sz="2300" dirty="0"/>
              <a:t>Used baseline documents</a:t>
            </a:r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defRPr/>
            </a:pPr>
            <a:r>
              <a:rPr lang="en-US" dirty="0"/>
              <a:t>ESS guidelines on revision policy</a:t>
            </a:r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defRPr/>
            </a:pPr>
            <a:r>
              <a:rPr lang="en-US" dirty="0" smtClean="0"/>
              <a:t>from </a:t>
            </a:r>
            <a:r>
              <a:rPr lang="en-US" dirty="0" smtClean="0"/>
              <a:t>central </a:t>
            </a:r>
            <a:r>
              <a:rPr lang="en-US" dirty="0"/>
              <a:t>banks, IMF, OECD and CMFB</a:t>
            </a:r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defRPr/>
            </a:pPr>
            <a:r>
              <a:rPr lang="de-DE" dirty="0" err="1" smtClean="0"/>
              <a:t>revision</a:t>
            </a:r>
            <a:r>
              <a:rPr lang="de-DE" dirty="0" smtClean="0"/>
              <a:t> </a:t>
            </a:r>
            <a:r>
              <a:rPr lang="de-DE" dirty="0" err="1"/>
              <a:t>policies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</a:p>
        </p:txBody>
      </p:sp>
      <p:sp>
        <p:nvSpPr>
          <p:cNvPr id="8" name="Inhaltsplatzhalter 5"/>
          <p:cNvSpPr txBox="1">
            <a:spLocks/>
          </p:cNvSpPr>
          <p:nvPr/>
        </p:nvSpPr>
        <p:spPr bwMode="gray">
          <a:xfrm>
            <a:off x="3359150" y="4876799"/>
            <a:ext cx="3613150" cy="13764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35877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lang="de-DE" sz="2300" b="0" kern="1200" dirty="0" smtClean="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1pPr>
            <a:lvl2pPr marL="12588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33"/>
              </a:buClr>
              <a:buSzPct val="80000"/>
              <a:buFont typeface="Wingdings" pitchFamily="2" charset="2"/>
              <a:buChar char=""/>
              <a:tabLst>
                <a:tab pos="985838" algn="l"/>
              </a:tabLst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2pPr>
            <a:lvl3pPr marL="170497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CC00"/>
              </a:buClr>
              <a:buSzPct val="80000"/>
              <a:buFont typeface="Wingdings" pitchFamily="2" charset="2"/>
              <a:buChar char=""/>
              <a:defRPr lang="de-DE" sz="1900" b="0" kern="1200" dirty="0" smtClean="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3pPr>
            <a:lvl4pPr marL="2155825" indent="-2762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4pPr>
            <a:lvl5pPr marL="2155825" indent="-276225" algn="l" defTabSz="79057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5pPr>
            <a:lvl6pPr marL="2155825" indent="-2762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62087" lvl="2" indent="-361950">
              <a:spcBef>
                <a:spcPts val="432"/>
              </a:spcBef>
              <a:spcAft>
                <a:spcPts val="1200"/>
              </a:spcAft>
              <a:defRPr/>
            </a:pPr>
            <a:r>
              <a:rPr lang="en-US" dirty="0" smtClean="0"/>
              <a:t>Portugal</a:t>
            </a:r>
          </a:p>
          <a:p>
            <a:pPr marL="1462087" lvl="2" indent="-361950">
              <a:spcBef>
                <a:spcPts val="432"/>
              </a:spcBef>
              <a:spcAft>
                <a:spcPts val="1200"/>
              </a:spcAft>
              <a:defRPr/>
            </a:pPr>
            <a:r>
              <a:rPr lang="en-US" dirty="0" smtClean="0"/>
              <a:t>United Kingdom</a:t>
            </a:r>
            <a:endParaRPr lang="en-US" dirty="0"/>
          </a:p>
        </p:txBody>
      </p:sp>
      <p:pic>
        <p:nvPicPr>
          <p:cNvPr id="11" name="Picture 2" descr="L:\G-B2\Daten\_E_MethodenVerfahren\21 200 030 Qualitaet\10 Veranstaltungen\20140603_Q2014\Meinke\Fotos\Fotolia_19701796_Europakar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722" y="2083544"/>
            <a:ext cx="2679926" cy="247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84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outlook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04.06.2014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Federal Statistical Office of Germany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err="1"/>
              <a:t>slide</a:t>
            </a:r>
            <a:r>
              <a:rPr lang="de-DE" dirty="0"/>
              <a:t> </a:t>
            </a:r>
            <a:fld id="{490D50AA-A47B-42B3-AEBF-DBC41AAA668C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532700" y="2314576"/>
            <a:ext cx="8287449" cy="3938624"/>
          </a:xfrm>
        </p:spPr>
        <p:txBody>
          <a:bodyPr/>
          <a:lstStyle/>
          <a:p>
            <a:pPr marL="1016000" lvl="1" indent="-361950">
              <a:spcBef>
                <a:spcPts val="432"/>
              </a:spcBef>
              <a:spcAft>
                <a:spcPts val="1200"/>
              </a:spcAft>
              <a:defRPr/>
            </a:pPr>
            <a:r>
              <a:rPr lang="en-US" sz="2300" dirty="0" smtClean="0"/>
              <a:t>European perspective</a:t>
            </a:r>
          </a:p>
          <a:p>
            <a:pPr marL="1462087" lvl="2" indent="-361950">
              <a:spcBef>
                <a:spcPts val="432"/>
              </a:spcBef>
              <a:spcAft>
                <a:spcPts val="3000"/>
              </a:spcAft>
              <a:defRPr/>
            </a:pPr>
            <a:r>
              <a:rPr lang="en-US" dirty="0" smtClean="0"/>
              <a:t>Considerable </a:t>
            </a:r>
            <a:r>
              <a:rPr lang="en-US" dirty="0"/>
              <a:t>work has been done over the past </a:t>
            </a:r>
            <a:r>
              <a:rPr lang="en-US" dirty="0" smtClean="0"/>
              <a:t>years </a:t>
            </a:r>
            <a:r>
              <a:rPr lang="en-US" dirty="0"/>
              <a:t>both at national and European </a:t>
            </a:r>
            <a:r>
              <a:rPr lang="en-US" dirty="0" smtClean="0"/>
              <a:t>level</a:t>
            </a:r>
            <a:r>
              <a:rPr lang="en-US" dirty="0" smtClean="0"/>
              <a:t>.</a:t>
            </a:r>
            <a:endParaRPr lang="en-US" dirty="0" smtClean="0"/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defRPr/>
            </a:pPr>
            <a:r>
              <a:rPr lang="en-US" sz="2300" dirty="0" err="1" smtClean="0"/>
              <a:t>Destatis</a:t>
            </a:r>
            <a:r>
              <a:rPr lang="en-US" sz="2300" dirty="0" smtClean="0"/>
              <a:t> </a:t>
            </a:r>
            <a:r>
              <a:rPr lang="en-US" sz="2300" dirty="0" smtClean="0"/>
              <a:t>perspective </a:t>
            </a:r>
            <a:r>
              <a:rPr lang="en-US" dirty="0"/>
              <a:t> </a:t>
            </a:r>
            <a:r>
              <a:rPr lang="en-US" dirty="0" smtClean="0"/>
              <a:t>(might apply to other ESS members)</a:t>
            </a:r>
          </a:p>
          <a:p>
            <a:pPr marL="1462087" lvl="2" indent="-361950">
              <a:spcBef>
                <a:spcPts val="432"/>
              </a:spcBef>
              <a:spcAft>
                <a:spcPts val="1200"/>
              </a:spcAft>
              <a:defRPr/>
            </a:pPr>
            <a:r>
              <a:rPr lang="en-US" dirty="0"/>
              <a:t>d</a:t>
            </a:r>
            <a:r>
              <a:rPr lang="en-US" dirty="0" smtClean="0"/>
              <a:t>eveloping domain specific revision policies</a:t>
            </a:r>
          </a:p>
          <a:p>
            <a:pPr marL="1462087" lvl="2" indent="-361950">
              <a:spcBef>
                <a:spcPts val="432"/>
              </a:spcBef>
              <a:spcAft>
                <a:spcPts val="1200"/>
              </a:spcAft>
              <a:defRPr/>
            </a:pPr>
            <a:r>
              <a:rPr lang="en-US" dirty="0"/>
              <a:t>p</a:t>
            </a:r>
            <a:r>
              <a:rPr lang="en-US" dirty="0" smtClean="0"/>
              <a:t>ublishing a revision calendar</a:t>
            </a:r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defRPr/>
            </a:pPr>
            <a:endParaRPr lang="en-US" dirty="0"/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18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MANY THANKS FOR YOUR ATTENTION!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de-DE" altLang="de-DE" b="1" dirty="0" smtClean="0"/>
          </a:p>
          <a:p>
            <a:endParaRPr lang="de-DE" altLang="de-DE" b="1" dirty="0"/>
          </a:p>
          <a:p>
            <a:r>
              <a:rPr lang="de-DE" altLang="de-DE" b="1" smtClean="0"/>
              <a:t>Irina Meinke</a:t>
            </a:r>
            <a:endParaRPr lang="de-DE" altLang="de-DE" b="1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Federal Statistical Office of Germany</a:t>
            </a:r>
            <a:endParaRPr lang="de-DE" dirty="0"/>
          </a:p>
        </p:txBody>
      </p:sp>
      <p:pic>
        <p:nvPicPr>
          <p:cNvPr id="7" name="Picture 4" descr="22_energie_RGB_80x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8" y="5133975"/>
            <a:ext cx="452437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01_bevoelkerung_RGB_80x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3478213"/>
            <a:ext cx="454025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02_Unternehmen_RGB_80x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478213"/>
            <a:ext cx="454025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03_Landwirtschaft_RGB_80x8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3478213"/>
            <a:ext cx="454025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04_Produzierendes_RG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3478213"/>
            <a:ext cx="454025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05_Wohnen_RGB_80x8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2938463"/>
            <a:ext cx="454025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06_Binnenhandel_RGB_80x8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2938463"/>
            <a:ext cx="454025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07_Aussenhandel_RGB_80x8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4040188"/>
            <a:ext cx="454025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08_Verkehr_RGB_80x8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3478213"/>
            <a:ext cx="454025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09_dienstleist_RGB_80x8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4040188"/>
            <a:ext cx="454025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10_Rechtspfl_RGB_80x8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4579938"/>
            <a:ext cx="454025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11_Bildung_RGB80x8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4579938"/>
            <a:ext cx="454025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12_Gesundheit_RGB_80x8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4040188"/>
            <a:ext cx="454025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7" descr="13_sozialleistung_RGB_80x8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4579938"/>
            <a:ext cx="454025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14_steuern_RGB_80x8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3478213"/>
            <a:ext cx="454025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9" descr="15_wirtschaftsr_RGB_80x8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3478213"/>
            <a:ext cx="454025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16_Verdienste_RGB_80x8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2938463"/>
            <a:ext cx="454025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1" descr="17_Preise_RGB_80x8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4579938"/>
            <a:ext cx="454025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18_volkswirtschaftl_RGB_80x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5133975"/>
            <a:ext cx="454025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3" descr="19_Umwelt_RGB_80x8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3478213"/>
            <a:ext cx="454025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4" descr="20_arbeitsmarkt_RGB_80x8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5133975"/>
            <a:ext cx="454025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5" descr="21_information_RGB_80x8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4040188"/>
            <a:ext cx="454025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2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Photo</a:t>
            </a:r>
            <a:r>
              <a:rPr lang="de-DE" dirty="0" smtClean="0"/>
              <a:t> </a:t>
            </a:r>
            <a:r>
              <a:rPr lang="de-DE" dirty="0" err="1" smtClean="0"/>
              <a:t>credits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04.06.2014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Federal Statistical Office of Germany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err="1"/>
              <a:t>slide</a:t>
            </a:r>
            <a:r>
              <a:rPr lang="de-DE" dirty="0"/>
              <a:t> </a:t>
            </a:r>
            <a:fld id="{490D50AA-A47B-42B3-AEBF-DBC41AAA668C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532700" y="2714625"/>
            <a:ext cx="8287297" cy="3538574"/>
          </a:xfrm>
        </p:spPr>
        <p:txBody>
          <a:bodyPr/>
          <a:lstStyle/>
          <a:p>
            <a:pPr marL="1016000" lvl="1" indent="-361950">
              <a:spcBef>
                <a:spcPts val="432"/>
              </a:spcBef>
              <a:spcAft>
                <a:spcPts val="1200"/>
              </a:spcAft>
              <a:defRPr/>
            </a:pPr>
            <a:r>
              <a:rPr lang="en-US" dirty="0" smtClean="0"/>
              <a:t>Slide 7:		</a:t>
            </a:r>
            <a:r>
              <a:rPr lang="de-DE" dirty="0"/>
              <a:t>© </a:t>
            </a:r>
            <a:r>
              <a:rPr lang="de-DE" dirty="0" err="1"/>
              <a:t>photodisc</a:t>
            </a:r>
            <a:r>
              <a:rPr lang="de-DE" dirty="0"/>
              <a:t> / Backgrounds &amp; Objects/Getty </a:t>
            </a:r>
            <a:r>
              <a:rPr lang="de-DE" dirty="0" smtClean="0"/>
              <a:t>Images</a:t>
            </a:r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defRPr/>
            </a:pPr>
            <a:r>
              <a:rPr lang="de-DE" dirty="0" smtClean="0"/>
              <a:t>Slide 8-10:	</a:t>
            </a:r>
            <a:r>
              <a:rPr lang="de-DE" dirty="0"/>
              <a:t>© Christian Schwier - </a:t>
            </a:r>
            <a:r>
              <a:rPr lang="de-DE" dirty="0" smtClean="0"/>
              <a:t>Fotolia.com</a:t>
            </a:r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defRPr/>
            </a:pPr>
            <a:r>
              <a:rPr lang="de-DE" dirty="0" smtClean="0"/>
              <a:t>Slide 12-13:	</a:t>
            </a:r>
            <a:r>
              <a:rPr lang="de-DE" dirty="0"/>
              <a:t>© panthermedia.net / Harald </a:t>
            </a:r>
            <a:r>
              <a:rPr lang="de-DE" dirty="0" smtClean="0"/>
              <a:t>Richter</a:t>
            </a:r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defRPr/>
            </a:pPr>
            <a:r>
              <a:rPr lang="de-DE" dirty="0" smtClean="0"/>
              <a:t>Slide 14-15:	</a:t>
            </a:r>
            <a:r>
              <a:rPr lang="de-DE" dirty="0"/>
              <a:t>© Tanja </a:t>
            </a:r>
            <a:r>
              <a:rPr lang="de-DE" dirty="0" err="1"/>
              <a:t>Bagusat</a:t>
            </a:r>
            <a:r>
              <a:rPr lang="de-DE" dirty="0"/>
              <a:t> - </a:t>
            </a:r>
            <a:r>
              <a:rPr lang="de-DE" dirty="0" smtClean="0"/>
              <a:t>Fotolia.com</a:t>
            </a:r>
            <a:endParaRPr lang="de-DE" dirty="0"/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defRPr/>
            </a:pPr>
            <a:endParaRPr lang="de-DE" dirty="0"/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defRPr/>
            </a:pPr>
            <a:endParaRPr lang="de-DE" dirty="0" smtClean="0"/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defRPr/>
            </a:pPr>
            <a:endParaRPr lang="en-US" dirty="0"/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10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04.06.2014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Federal Statistical Office of Germany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err="1"/>
              <a:t>slide</a:t>
            </a:r>
            <a:r>
              <a:rPr lang="de-DE" dirty="0"/>
              <a:t> </a:t>
            </a:r>
            <a:fld id="{490D50AA-A47B-42B3-AEBF-DBC41AAA668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1352550" y="2181226"/>
            <a:ext cx="7467448" cy="4071974"/>
          </a:xfrm>
        </p:spPr>
        <p:txBody>
          <a:bodyPr/>
          <a:lstStyle/>
          <a:p>
            <a:pPr marL="1016000" lvl="1" indent="-361950">
              <a:spcBef>
                <a:spcPts val="432"/>
              </a:spcBef>
              <a:spcAft>
                <a:spcPts val="1200"/>
              </a:spcAft>
              <a:defRPr/>
            </a:pPr>
            <a:r>
              <a:rPr lang="en-US" sz="2100" dirty="0" smtClean="0"/>
              <a:t>General introduction</a:t>
            </a:r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defRPr/>
            </a:pPr>
            <a:r>
              <a:rPr lang="en-US" sz="2100" dirty="0" smtClean="0"/>
              <a:t>National perspective </a:t>
            </a:r>
          </a:p>
          <a:p>
            <a:pPr marL="1462087" lvl="2" indent="-361950">
              <a:spcBef>
                <a:spcPts val="432"/>
              </a:spcBef>
              <a:spcAft>
                <a:spcPts val="1200"/>
              </a:spcAft>
              <a:defRPr/>
            </a:pPr>
            <a:r>
              <a:rPr lang="en-US" sz="2100" dirty="0" err="1" smtClean="0"/>
              <a:t>Destatis</a:t>
            </a:r>
            <a:r>
              <a:rPr lang="en-US" sz="2100" dirty="0" smtClean="0"/>
              <a:t> general revision policy</a:t>
            </a:r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defRPr/>
            </a:pPr>
            <a:r>
              <a:rPr lang="en-US" sz="2100" dirty="0" smtClean="0"/>
              <a:t>European perspective</a:t>
            </a:r>
          </a:p>
          <a:p>
            <a:pPr marL="1462087" lvl="2" indent="-361950">
              <a:spcBef>
                <a:spcPts val="432"/>
              </a:spcBef>
              <a:spcAft>
                <a:spcPts val="1200"/>
              </a:spcAft>
              <a:defRPr/>
            </a:pPr>
            <a:r>
              <a:rPr lang="en-US" sz="2100" dirty="0" smtClean="0"/>
              <a:t>Survey conducted within the ESS</a:t>
            </a:r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defRPr/>
            </a:pPr>
            <a:r>
              <a:rPr lang="en-US" sz="2100" dirty="0" smtClean="0"/>
              <a:t>Conclusion and outlook</a:t>
            </a:r>
          </a:p>
          <a:p>
            <a:pPr marL="1462087" lvl="2" indent="-361950">
              <a:spcBef>
                <a:spcPts val="432"/>
              </a:spcBef>
              <a:spcAft>
                <a:spcPts val="1200"/>
              </a:spcAft>
              <a:defRPr/>
            </a:pPr>
            <a:endParaRPr lang="en-US" dirty="0" smtClean="0"/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defRPr/>
            </a:pPr>
            <a:endParaRPr lang="en-US" dirty="0" smtClean="0"/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54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lkenförmige Legende 2"/>
          <p:cNvSpPr/>
          <p:nvPr/>
        </p:nvSpPr>
        <p:spPr>
          <a:xfrm>
            <a:off x="876300" y="1892925"/>
            <a:ext cx="8143875" cy="2879100"/>
          </a:xfrm>
          <a:prstGeom prst="cloudCallout">
            <a:avLst>
              <a:gd name="adj1" fmla="val 32734"/>
              <a:gd name="adj2" fmla="val 66140"/>
            </a:avLst>
          </a:prstGeom>
          <a:solidFill>
            <a:schemeClr val="bg1"/>
          </a:solidFill>
          <a:ln w="6350">
            <a:solidFill>
              <a:srgbClr val="CC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Revisions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 smtClean="0"/>
              <a:t>generally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r>
              <a:rPr lang="de-DE" dirty="0" smtClean="0"/>
              <a:t> </a:t>
            </a:r>
            <a:r>
              <a:rPr lang="de-DE" dirty="0" err="1"/>
              <a:t>as</a:t>
            </a:r>
            <a:r>
              <a:rPr lang="de-DE" dirty="0"/>
              <a:t>…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04.06.2014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Federal Statistical Office of Germany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err="1" smtClean="0"/>
              <a:t>slide</a:t>
            </a:r>
            <a:r>
              <a:rPr lang="de-DE" dirty="0" smtClean="0"/>
              <a:t> </a:t>
            </a:r>
            <a:fld id="{490D50AA-A47B-42B3-AEBF-DBC41AAA668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>
          <a:xfrm>
            <a:off x="1485900" y="1807200"/>
            <a:ext cx="7058025" cy="4446000"/>
          </a:xfrm>
        </p:spPr>
        <p:txBody>
          <a:bodyPr/>
          <a:lstStyle/>
          <a:p>
            <a:pPr indent="11113"/>
            <a:endParaRPr lang="en-US" dirty="0" smtClean="0"/>
          </a:p>
          <a:p>
            <a:pPr indent="11113"/>
            <a:endParaRPr lang="en-US" sz="2000" i="1" dirty="0" smtClean="0"/>
          </a:p>
          <a:p>
            <a:pPr indent="11113"/>
            <a:r>
              <a:rPr lang="en-US" sz="2000" i="1" dirty="0" smtClean="0"/>
              <a:t>…</a:t>
            </a:r>
            <a:r>
              <a:rPr lang="de-DE" sz="2000" i="1" dirty="0" err="1" smtClean="0"/>
              <a:t>any</a:t>
            </a:r>
            <a:r>
              <a:rPr lang="de-DE" sz="2000" i="1" dirty="0" smtClean="0"/>
              <a:t> </a:t>
            </a:r>
            <a:r>
              <a:rPr lang="de-DE" sz="2000" i="1" dirty="0" err="1">
                <a:solidFill>
                  <a:srgbClr val="C00000"/>
                </a:solidFill>
              </a:rPr>
              <a:t>change</a:t>
            </a:r>
            <a:r>
              <a:rPr lang="de-DE" sz="2000" i="1" dirty="0">
                <a:solidFill>
                  <a:srgbClr val="C00000"/>
                </a:solidFill>
              </a:rPr>
              <a:t> in a </a:t>
            </a:r>
            <a:r>
              <a:rPr lang="de-DE" sz="2000" i="1" dirty="0" err="1">
                <a:solidFill>
                  <a:srgbClr val="C00000"/>
                </a:solidFill>
              </a:rPr>
              <a:t>value</a:t>
            </a:r>
            <a:r>
              <a:rPr lang="de-DE" sz="2000" i="1" dirty="0">
                <a:solidFill>
                  <a:srgbClr val="C00000"/>
                </a:solidFill>
              </a:rPr>
              <a:t> </a:t>
            </a:r>
            <a:r>
              <a:rPr lang="de-DE" sz="2000" i="1" dirty="0" err="1"/>
              <a:t>of</a:t>
            </a:r>
            <a:r>
              <a:rPr lang="de-DE" sz="2000" i="1" dirty="0"/>
              <a:t> a </a:t>
            </a:r>
            <a:r>
              <a:rPr lang="de-DE" sz="2000" i="1" dirty="0" err="1">
                <a:solidFill>
                  <a:srgbClr val="C00000"/>
                </a:solidFill>
              </a:rPr>
              <a:t>statistic</a:t>
            </a:r>
            <a:r>
              <a:rPr lang="de-DE" sz="2000" i="1" dirty="0">
                <a:solidFill>
                  <a:srgbClr val="C00000"/>
                </a:solidFill>
              </a:rPr>
              <a:t> </a:t>
            </a:r>
            <a:r>
              <a:rPr lang="de-DE" sz="2000" i="1" dirty="0" err="1">
                <a:solidFill>
                  <a:srgbClr val="C00000"/>
                </a:solidFill>
              </a:rPr>
              <a:t>released</a:t>
            </a:r>
            <a:r>
              <a:rPr lang="de-DE" sz="2000" i="1" dirty="0">
                <a:solidFill>
                  <a:srgbClr val="C00000"/>
                </a:solidFill>
              </a:rPr>
              <a:t> </a:t>
            </a:r>
            <a:r>
              <a:rPr lang="de-DE" sz="2000" i="1" dirty="0" err="1"/>
              <a:t>to</a:t>
            </a:r>
            <a:r>
              <a:rPr lang="de-DE" sz="2000" i="1" dirty="0"/>
              <a:t> </a:t>
            </a:r>
            <a:r>
              <a:rPr lang="de-DE" sz="2000" i="1" dirty="0" err="1"/>
              <a:t>the</a:t>
            </a:r>
            <a:r>
              <a:rPr lang="de-DE" sz="2000" i="1" dirty="0"/>
              <a:t> </a:t>
            </a:r>
            <a:r>
              <a:rPr lang="de-DE" sz="2000" i="1" dirty="0" err="1"/>
              <a:t>public</a:t>
            </a:r>
            <a:r>
              <a:rPr lang="de-DE" sz="2000" i="1" dirty="0"/>
              <a:t> </a:t>
            </a:r>
            <a:r>
              <a:rPr lang="de-DE" sz="2000" i="1" dirty="0" err="1"/>
              <a:t>either</a:t>
            </a:r>
            <a:r>
              <a:rPr lang="de-DE" sz="2000" i="1" dirty="0"/>
              <a:t> in </a:t>
            </a:r>
            <a:r>
              <a:rPr lang="de-DE" sz="2000" i="1" dirty="0" err="1"/>
              <a:t>printed</a:t>
            </a:r>
            <a:r>
              <a:rPr lang="de-DE" sz="2000" i="1" dirty="0"/>
              <a:t> </a:t>
            </a:r>
            <a:r>
              <a:rPr lang="de-DE" sz="2000" i="1" dirty="0" err="1"/>
              <a:t>or</a:t>
            </a:r>
            <a:r>
              <a:rPr lang="de-DE" sz="2000" i="1" dirty="0"/>
              <a:t> electronic form </a:t>
            </a:r>
            <a:r>
              <a:rPr lang="de-DE" sz="2000" i="1" dirty="0" err="1"/>
              <a:t>by</a:t>
            </a:r>
            <a:r>
              <a:rPr lang="de-DE" sz="2000" i="1" dirty="0"/>
              <a:t> an </a:t>
            </a:r>
            <a:r>
              <a:rPr lang="de-DE" sz="2000" i="1" dirty="0" err="1"/>
              <a:t>official</a:t>
            </a:r>
            <a:r>
              <a:rPr lang="de-DE" sz="2000" i="1" dirty="0"/>
              <a:t> </a:t>
            </a:r>
            <a:r>
              <a:rPr lang="de-DE" sz="2000" i="1" dirty="0" err="1" smtClean="0"/>
              <a:t>agency</a:t>
            </a:r>
            <a:r>
              <a:rPr lang="de-DE" sz="2000" i="1" dirty="0" smtClean="0"/>
              <a:t>. </a:t>
            </a:r>
            <a:r>
              <a:rPr lang="en-US" sz="2000" i="1" dirty="0"/>
              <a:t>Revisions generally </a:t>
            </a:r>
            <a:r>
              <a:rPr lang="en-US" sz="2000" i="1" dirty="0">
                <a:solidFill>
                  <a:srgbClr val="C00000"/>
                </a:solidFill>
              </a:rPr>
              <a:t>incorporate new, improved information </a:t>
            </a:r>
            <a:r>
              <a:rPr lang="en-US" sz="2000" i="1" dirty="0"/>
              <a:t>or </a:t>
            </a:r>
            <a:r>
              <a:rPr lang="en-US" sz="2000" i="1" dirty="0">
                <a:solidFill>
                  <a:srgbClr val="C00000"/>
                </a:solidFill>
              </a:rPr>
              <a:t>introduce methodological </a:t>
            </a:r>
            <a:r>
              <a:rPr lang="en-US" sz="2000" i="1" dirty="0" smtClean="0">
                <a:solidFill>
                  <a:srgbClr val="C00000"/>
                </a:solidFill>
              </a:rPr>
              <a:t>improvements</a:t>
            </a:r>
            <a:r>
              <a:rPr lang="en-US" sz="2000" i="1" dirty="0" smtClean="0"/>
              <a:t>…</a:t>
            </a:r>
            <a:endParaRPr lang="en-US" sz="2000" i="1" dirty="0"/>
          </a:p>
          <a:p>
            <a:pPr algn="ctr"/>
            <a:endParaRPr lang="en-US" sz="2000" dirty="0"/>
          </a:p>
          <a:p>
            <a:pPr algn="r"/>
            <a:endParaRPr lang="en-US" sz="2000" dirty="0" smtClean="0"/>
          </a:p>
          <a:p>
            <a:pPr algn="r"/>
            <a:endParaRPr lang="en-US" sz="2000" dirty="0"/>
          </a:p>
          <a:p>
            <a:pPr algn="r"/>
            <a:endParaRPr lang="en-US" sz="1800" dirty="0" smtClean="0"/>
          </a:p>
          <a:p>
            <a:pPr algn="r"/>
            <a:r>
              <a:rPr lang="en-US" sz="1800" dirty="0" smtClean="0"/>
              <a:t>ESS guidelines on revision policy for </a:t>
            </a:r>
          </a:p>
          <a:p>
            <a:pPr algn="r"/>
            <a:r>
              <a:rPr lang="en-US" sz="1800" dirty="0" smtClean="0"/>
              <a:t>Principal European Economic Indicators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128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Chances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risks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revisions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04.06.2014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Federal Statistical Office of Germany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err="1"/>
              <a:t>slide</a:t>
            </a:r>
            <a:r>
              <a:rPr lang="de-DE" dirty="0"/>
              <a:t> </a:t>
            </a:r>
            <a:fld id="{490D50AA-A47B-42B3-AEBF-DBC41AAA668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766119" y="2000250"/>
            <a:ext cx="8053879" cy="4252949"/>
          </a:xfrm>
        </p:spPr>
        <p:txBody>
          <a:bodyPr/>
          <a:lstStyle/>
          <a:p>
            <a:pPr marL="358775" lvl="1" indent="0">
              <a:spcAft>
                <a:spcPts val="1200"/>
              </a:spcAft>
              <a:buClrTx/>
              <a:buSzTx/>
              <a:buNone/>
              <a:tabLst/>
            </a:pPr>
            <a:r>
              <a:rPr lang="de-DE" sz="2300" dirty="0" err="1" smtClean="0">
                <a:solidFill>
                  <a:srgbClr val="C00000"/>
                </a:solidFill>
              </a:rPr>
              <a:t>Chances</a:t>
            </a:r>
            <a:r>
              <a:rPr lang="de-DE" sz="2300" dirty="0" smtClean="0">
                <a:solidFill>
                  <a:srgbClr val="C00000"/>
                </a:solidFill>
              </a:rPr>
              <a:t>:</a:t>
            </a:r>
            <a:r>
              <a:rPr lang="de-DE" sz="2300" dirty="0" smtClean="0"/>
              <a:t> </a:t>
            </a:r>
            <a:r>
              <a:rPr lang="de-DE" sz="2300" dirty="0" err="1" smtClean="0">
                <a:sym typeface="Wingdings" panose="05000000000000000000" pitchFamily="2" charset="2"/>
              </a:rPr>
              <a:t>Revisions</a:t>
            </a:r>
            <a:r>
              <a:rPr lang="de-DE" sz="2300" dirty="0" smtClean="0">
                <a:sym typeface="Wingdings" panose="05000000000000000000" pitchFamily="2" charset="2"/>
              </a:rPr>
              <a:t> </a:t>
            </a:r>
            <a:r>
              <a:rPr lang="de-DE" sz="2300" dirty="0" err="1">
                <a:sym typeface="Wingdings" panose="05000000000000000000" pitchFamily="2" charset="2"/>
              </a:rPr>
              <a:t>improve</a:t>
            </a:r>
            <a:r>
              <a:rPr lang="de-DE" sz="2300" dirty="0">
                <a:sym typeface="Wingdings" panose="05000000000000000000" pitchFamily="2" charset="2"/>
              </a:rPr>
              <a:t> </a:t>
            </a:r>
            <a:r>
              <a:rPr lang="de-DE" sz="2300" dirty="0" err="1">
                <a:sym typeface="Wingdings" panose="05000000000000000000" pitchFamily="2" charset="2"/>
              </a:rPr>
              <a:t>data</a:t>
            </a:r>
            <a:r>
              <a:rPr lang="de-DE" sz="2300" dirty="0">
                <a:sym typeface="Wingdings" panose="05000000000000000000" pitchFamily="2" charset="2"/>
              </a:rPr>
              <a:t> </a:t>
            </a:r>
            <a:r>
              <a:rPr lang="en-US" sz="2300" dirty="0" smtClean="0">
                <a:sym typeface="Wingdings" panose="05000000000000000000" pitchFamily="2" charset="2"/>
              </a:rPr>
              <a:t>quality</a:t>
            </a:r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defRPr/>
            </a:pPr>
            <a:r>
              <a:rPr lang="en-US" dirty="0" smtClean="0"/>
              <a:t>help to </a:t>
            </a:r>
            <a:r>
              <a:rPr lang="en-US" dirty="0"/>
              <a:t>produce statistical data </a:t>
            </a:r>
            <a:r>
              <a:rPr lang="en-US" dirty="0" smtClean="0"/>
              <a:t>as </a:t>
            </a:r>
            <a:r>
              <a:rPr lang="en-US" dirty="0"/>
              <a:t>up-to-date as </a:t>
            </a:r>
            <a:r>
              <a:rPr lang="en-US" dirty="0" smtClean="0"/>
              <a:t>possible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quality dimension </a:t>
            </a:r>
            <a:r>
              <a:rPr lang="en-US" u="sng" dirty="0" smtClean="0"/>
              <a:t>timeliness</a:t>
            </a:r>
            <a:r>
              <a:rPr lang="en-US" dirty="0" smtClean="0"/>
              <a:t>)</a:t>
            </a:r>
            <a:endParaRPr lang="en-US" sz="1700" dirty="0" smtClean="0">
              <a:solidFill>
                <a:srgbClr val="CC0033"/>
              </a:solidFill>
            </a:endParaRPr>
          </a:p>
          <a:p>
            <a:pPr marL="1016000" lvl="1" indent="-361950">
              <a:spcBef>
                <a:spcPts val="432"/>
              </a:spcBef>
              <a:spcAft>
                <a:spcPts val="2400"/>
              </a:spcAft>
              <a:defRPr/>
            </a:pPr>
            <a:r>
              <a:rPr lang="en-US" dirty="0" smtClean="0"/>
              <a:t>ensure </a:t>
            </a:r>
            <a:r>
              <a:rPr lang="en-US" dirty="0"/>
              <a:t>high standards of </a:t>
            </a:r>
            <a:r>
              <a:rPr lang="en-US" dirty="0" smtClean="0"/>
              <a:t>rigor and introduce methodological improvements (quality dimension </a:t>
            </a:r>
            <a:r>
              <a:rPr lang="en-US" u="sng" dirty="0" smtClean="0"/>
              <a:t>accuracy</a:t>
            </a:r>
            <a:r>
              <a:rPr lang="en-US" dirty="0" smtClean="0"/>
              <a:t>)</a:t>
            </a:r>
          </a:p>
          <a:p>
            <a:pPr marL="358775" lvl="1" indent="0">
              <a:spcBef>
                <a:spcPts val="432"/>
              </a:spcBef>
              <a:spcAft>
                <a:spcPts val="1200"/>
              </a:spcAft>
              <a:buNone/>
              <a:defRPr/>
            </a:pPr>
            <a:r>
              <a:rPr lang="en-US" sz="2300" dirty="0" smtClean="0">
                <a:solidFill>
                  <a:srgbClr val="C00000"/>
                </a:solidFill>
              </a:rPr>
              <a:t>Risks:</a:t>
            </a:r>
            <a:r>
              <a:rPr lang="en-US" sz="2300" dirty="0" smtClean="0"/>
              <a:t> Revisions can cast doubt on past empirical results</a:t>
            </a:r>
            <a:endParaRPr lang="en-US" sz="2300" dirty="0"/>
          </a:p>
          <a:p>
            <a:pPr marL="1016001" lvl="1" indent="-361950">
              <a:spcBef>
                <a:spcPts val="432"/>
              </a:spcBef>
              <a:spcAft>
                <a:spcPts val="1200"/>
              </a:spcAft>
              <a:defRPr/>
            </a:pPr>
            <a:r>
              <a:rPr lang="en-US" dirty="0"/>
              <a:t>can damage the credibility of the statistical data</a:t>
            </a:r>
          </a:p>
          <a:p>
            <a:pPr marL="1016001" lvl="1" indent="-361950">
              <a:spcBef>
                <a:spcPts val="432"/>
              </a:spcBef>
              <a:spcAft>
                <a:spcPts val="1200"/>
              </a:spcAft>
              <a:defRPr/>
            </a:pPr>
            <a:r>
              <a:rPr lang="en-US" dirty="0" smtClean="0"/>
              <a:t>might </a:t>
            </a:r>
            <a:r>
              <a:rPr lang="en-US" dirty="0"/>
              <a:t>confuse </a:t>
            </a:r>
            <a:r>
              <a:rPr lang="en-US" dirty="0" smtClean="0"/>
              <a:t>users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428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Preventing</a:t>
            </a:r>
            <a:r>
              <a:rPr lang="de-DE" dirty="0" smtClean="0"/>
              <a:t> </a:t>
            </a:r>
            <a:r>
              <a:rPr lang="de-DE" dirty="0" err="1" smtClean="0"/>
              <a:t>risks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err="1" smtClean="0"/>
              <a:t>Implementing</a:t>
            </a:r>
            <a:r>
              <a:rPr lang="de-DE" dirty="0" smtClean="0"/>
              <a:t> a </a:t>
            </a:r>
            <a:r>
              <a:rPr lang="de-DE" dirty="0" err="1" smtClean="0"/>
              <a:t>general</a:t>
            </a:r>
            <a:r>
              <a:rPr lang="de-DE" dirty="0" smtClean="0"/>
              <a:t> </a:t>
            </a:r>
            <a:r>
              <a:rPr lang="de-DE" dirty="0" err="1" smtClean="0"/>
              <a:t>revision</a:t>
            </a:r>
            <a:r>
              <a:rPr lang="de-DE" dirty="0" smtClean="0"/>
              <a:t> </a:t>
            </a:r>
            <a:r>
              <a:rPr lang="de-DE" dirty="0" err="1" smtClean="0"/>
              <a:t>policy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04.06.2014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Federal Statistical Office of Germany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err="1"/>
              <a:t>slide</a:t>
            </a:r>
            <a:r>
              <a:rPr lang="de-DE" dirty="0"/>
              <a:t> </a:t>
            </a:r>
            <a:fld id="{490D50AA-A47B-42B3-AEBF-DBC41AAA668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228599" y="2533650"/>
            <a:ext cx="4419601" cy="3719549"/>
          </a:xfrm>
          <a:noFill/>
          <a:ln w="25400">
            <a:solidFill>
              <a:srgbClr val="CC0033"/>
            </a:solidFill>
          </a:ln>
        </p:spPr>
        <p:txBody>
          <a:bodyPr/>
          <a:lstStyle/>
          <a:p>
            <a:pPr marL="358775" lvl="1" indent="0">
              <a:spcAft>
                <a:spcPts val="2600"/>
              </a:spcAft>
              <a:buClrTx/>
              <a:buSzTx/>
              <a:buNone/>
              <a:tabLst/>
            </a:pPr>
            <a:r>
              <a:rPr lang="de-DE" sz="2300" dirty="0" smtClean="0"/>
              <a:t>A </a:t>
            </a:r>
            <a:r>
              <a:rPr lang="de-DE" sz="2300" dirty="0" err="1" smtClean="0"/>
              <a:t>general</a:t>
            </a:r>
            <a:r>
              <a:rPr lang="de-DE" sz="2300" dirty="0" smtClean="0"/>
              <a:t> </a:t>
            </a:r>
            <a:r>
              <a:rPr lang="de-DE" sz="2300" dirty="0" err="1" smtClean="0"/>
              <a:t>revision</a:t>
            </a:r>
            <a:r>
              <a:rPr lang="de-DE" sz="2300" dirty="0" smtClean="0"/>
              <a:t> </a:t>
            </a:r>
            <a:r>
              <a:rPr lang="en-US" sz="2300" dirty="0" smtClean="0"/>
              <a:t>policy…</a:t>
            </a:r>
            <a:r>
              <a:rPr lang="de-DE" sz="2300" dirty="0" smtClean="0"/>
              <a:t> </a:t>
            </a:r>
            <a:endParaRPr lang="en-US" sz="2300" dirty="0" smtClean="0"/>
          </a:p>
          <a:p>
            <a:pPr marL="711200" lvl="1" indent="-361950">
              <a:spcBef>
                <a:spcPts val="432"/>
              </a:spcBef>
              <a:spcAft>
                <a:spcPts val="600"/>
              </a:spcAft>
              <a:tabLst>
                <a:tab pos="628650" algn="l"/>
              </a:tabLst>
              <a:defRPr/>
            </a:pPr>
            <a:r>
              <a:rPr lang="en-US" dirty="0"/>
              <a:t>p</a:t>
            </a:r>
            <a:r>
              <a:rPr lang="en-US" dirty="0" smtClean="0"/>
              <a:t>rovides possible reasons for revisions</a:t>
            </a:r>
          </a:p>
          <a:p>
            <a:pPr marL="711200" lvl="1" indent="-361950">
              <a:spcBef>
                <a:spcPts val="432"/>
              </a:spcBef>
              <a:spcAft>
                <a:spcPts val="600"/>
              </a:spcAft>
              <a:tabLst>
                <a:tab pos="628650" algn="l"/>
              </a:tabLst>
              <a:defRPr/>
            </a:pPr>
            <a:r>
              <a:rPr lang="en-US" dirty="0"/>
              <a:t>c</a:t>
            </a:r>
            <a:r>
              <a:rPr lang="en-US" dirty="0" smtClean="0"/>
              <a:t>larifies the typology of revisions</a:t>
            </a:r>
          </a:p>
          <a:p>
            <a:pPr marL="711200" lvl="1" indent="-361950">
              <a:spcBef>
                <a:spcPts val="432"/>
              </a:spcBef>
              <a:spcAft>
                <a:spcPts val="600"/>
              </a:spcAft>
              <a:tabLst>
                <a:tab pos="628650" algn="l"/>
              </a:tabLst>
              <a:defRPr/>
            </a:pPr>
            <a:r>
              <a:rPr lang="en-US" dirty="0"/>
              <a:t>e</a:t>
            </a:r>
            <a:r>
              <a:rPr lang="en-US" dirty="0" smtClean="0"/>
              <a:t>xplains the timing of revisions</a:t>
            </a:r>
          </a:p>
          <a:p>
            <a:pPr marL="711200" lvl="1" indent="-361950">
              <a:spcBef>
                <a:spcPts val="432"/>
              </a:spcBef>
              <a:spcAft>
                <a:spcPts val="600"/>
              </a:spcAft>
              <a:tabLst>
                <a:tab pos="628650" algn="l"/>
              </a:tabLst>
              <a:defRPr/>
            </a:pPr>
            <a:r>
              <a:rPr lang="en-US" dirty="0"/>
              <a:t>s</a:t>
            </a:r>
            <a:r>
              <a:rPr lang="en-US" dirty="0" smtClean="0"/>
              <a:t>tipulates regular revision analysis</a:t>
            </a:r>
          </a:p>
          <a:p>
            <a:pPr marL="711200" lvl="1" indent="-361950">
              <a:spcBef>
                <a:spcPts val="432"/>
              </a:spcBef>
              <a:spcAft>
                <a:spcPts val="600"/>
              </a:spcAft>
              <a:tabLst>
                <a:tab pos="628650" algn="l"/>
              </a:tabLst>
              <a:defRPr/>
            </a:pPr>
            <a:r>
              <a:rPr lang="en-US" dirty="0"/>
              <a:t>d</a:t>
            </a:r>
            <a:r>
              <a:rPr lang="en-US" dirty="0" smtClean="0"/>
              <a:t>emands documentation</a:t>
            </a:r>
          </a:p>
          <a:p>
            <a:pPr marL="711200" lvl="1" indent="-361950">
              <a:spcBef>
                <a:spcPts val="432"/>
              </a:spcBef>
              <a:spcAft>
                <a:spcPts val="600"/>
              </a:spcAft>
              <a:tabLst>
                <a:tab pos="628650" algn="l"/>
              </a:tabLst>
              <a:defRPr/>
            </a:pPr>
            <a:r>
              <a:rPr lang="en-US" dirty="0"/>
              <a:t>d</a:t>
            </a:r>
            <a:r>
              <a:rPr lang="en-US" dirty="0" smtClean="0"/>
              <a:t>efines general revision principles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44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Preventing</a:t>
            </a:r>
            <a:r>
              <a:rPr lang="de-DE" dirty="0" smtClean="0"/>
              <a:t> </a:t>
            </a:r>
            <a:r>
              <a:rPr lang="de-DE" dirty="0" err="1" smtClean="0"/>
              <a:t>risks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err="1" smtClean="0"/>
              <a:t>Implementing</a:t>
            </a:r>
            <a:r>
              <a:rPr lang="de-DE" dirty="0" smtClean="0"/>
              <a:t> a </a:t>
            </a:r>
            <a:r>
              <a:rPr lang="de-DE" dirty="0" err="1" smtClean="0"/>
              <a:t>general</a:t>
            </a:r>
            <a:r>
              <a:rPr lang="de-DE" dirty="0" smtClean="0"/>
              <a:t> </a:t>
            </a:r>
            <a:r>
              <a:rPr lang="de-DE" dirty="0" err="1" smtClean="0"/>
              <a:t>revision</a:t>
            </a:r>
            <a:r>
              <a:rPr lang="de-DE" dirty="0" smtClean="0"/>
              <a:t> </a:t>
            </a:r>
            <a:r>
              <a:rPr lang="de-DE" dirty="0" err="1" smtClean="0"/>
              <a:t>policy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04.06.2014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Federal Statistical Office of Germany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err="1"/>
              <a:t>slide</a:t>
            </a:r>
            <a:r>
              <a:rPr lang="de-DE" dirty="0"/>
              <a:t> </a:t>
            </a:r>
            <a:fld id="{490D50AA-A47B-42B3-AEBF-DBC41AAA668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228599" y="2533650"/>
            <a:ext cx="4419601" cy="3719549"/>
          </a:xfrm>
          <a:noFill/>
          <a:ln w="25400">
            <a:solidFill>
              <a:srgbClr val="666666"/>
            </a:solidFill>
          </a:ln>
        </p:spPr>
        <p:txBody>
          <a:bodyPr/>
          <a:lstStyle/>
          <a:p>
            <a:pPr marL="358775" lvl="1" indent="0">
              <a:spcAft>
                <a:spcPts val="2600"/>
              </a:spcAft>
              <a:buClrTx/>
              <a:buSzTx/>
              <a:buNone/>
              <a:tabLst/>
            </a:pPr>
            <a:r>
              <a:rPr lang="de-DE" sz="2300" dirty="0" smtClean="0">
                <a:solidFill>
                  <a:srgbClr val="666666"/>
                </a:solidFill>
              </a:rPr>
              <a:t>A </a:t>
            </a:r>
            <a:r>
              <a:rPr lang="de-DE" sz="2300" dirty="0" err="1" smtClean="0">
                <a:solidFill>
                  <a:srgbClr val="666666"/>
                </a:solidFill>
              </a:rPr>
              <a:t>general</a:t>
            </a:r>
            <a:r>
              <a:rPr lang="de-DE" sz="2300" dirty="0" smtClean="0">
                <a:solidFill>
                  <a:srgbClr val="666666"/>
                </a:solidFill>
              </a:rPr>
              <a:t> </a:t>
            </a:r>
            <a:r>
              <a:rPr lang="de-DE" sz="2300" dirty="0" err="1" smtClean="0">
                <a:solidFill>
                  <a:srgbClr val="666666"/>
                </a:solidFill>
              </a:rPr>
              <a:t>revision</a:t>
            </a:r>
            <a:r>
              <a:rPr lang="de-DE" sz="2300" dirty="0" smtClean="0">
                <a:solidFill>
                  <a:srgbClr val="666666"/>
                </a:solidFill>
              </a:rPr>
              <a:t> </a:t>
            </a:r>
            <a:r>
              <a:rPr lang="en-US" sz="2300" dirty="0" smtClean="0">
                <a:solidFill>
                  <a:srgbClr val="666666"/>
                </a:solidFill>
              </a:rPr>
              <a:t>policy…</a:t>
            </a:r>
            <a:r>
              <a:rPr lang="de-DE" sz="2300" dirty="0" smtClean="0">
                <a:solidFill>
                  <a:srgbClr val="666666"/>
                </a:solidFill>
              </a:rPr>
              <a:t> </a:t>
            </a:r>
            <a:endParaRPr lang="en-US" sz="2300" dirty="0" smtClean="0">
              <a:solidFill>
                <a:srgbClr val="666666"/>
              </a:solidFill>
            </a:endParaRPr>
          </a:p>
          <a:p>
            <a:pPr marL="711200" lvl="1" indent="-361950">
              <a:spcBef>
                <a:spcPts val="432"/>
              </a:spcBef>
              <a:spcAft>
                <a:spcPts val="600"/>
              </a:spcAft>
              <a:buClr>
                <a:srgbClr val="666666"/>
              </a:buClr>
              <a:tabLst>
                <a:tab pos="628650" algn="l"/>
              </a:tabLst>
              <a:defRPr/>
            </a:pPr>
            <a:r>
              <a:rPr lang="en-US" dirty="0">
                <a:solidFill>
                  <a:srgbClr val="666666"/>
                </a:solidFill>
              </a:rPr>
              <a:t>p</a:t>
            </a:r>
            <a:r>
              <a:rPr lang="en-US" dirty="0" smtClean="0">
                <a:solidFill>
                  <a:srgbClr val="666666"/>
                </a:solidFill>
              </a:rPr>
              <a:t>rovides possible reasons for revisions</a:t>
            </a:r>
          </a:p>
          <a:p>
            <a:pPr marL="711200" lvl="1" indent="-361950">
              <a:spcBef>
                <a:spcPts val="432"/>
              </a:spcBef>
              <a:spcAft>
                <a:spcPts val="600"/>
              </a:spcAft>
              <a:buClr>
                <a:srgbClr val="666666"/>
              </a:buClr>
              <a:tabLst>
                <a:tab pos="628650" algn="l"/>
              </a:tabLst>
              <a:defRPr/>
            </a:pPr>
            <a:r>
              <a:rPr lang="en-US" dirty="0">
                <a:solidFill>
                  <a:srgbClr val="666666"/>
                </a:solidFill>
              </a:rPr>
              <a:t>c</a:t>
            </a:r>
            <a:r>
              <a:rPr lang="en-US" dirty="0" smtClean="0">
                <a:solidFill>
                  <a:srgbClr val="666666"/>
                </a:solidFill>
              </a:rPr>
              <a:t>larifies the typology of revisions</a:t>
            </a:r>
          </a:p>
          <a:p>
            <a:pPr marL="711200" lvl="1" indent="-361950">
              <a:spcBef>
                <a:spcPts val="432"/>
              </a:spcBef>
              <a:spcAft>
                <a:spcPts val="600"/>
              </a:spcAft>
              <a:buClr>
                <a:srgbClr val="666666"/>
              </a:buClr>
              <a:tabLst>
                <a:tab pos="628650" algn="l"/>
              </a:tabLst>
              <a:defRPr/>
            </a:pPr>
            <a:r>
              <a:rPr lang="en-US" dirty="0">
                <a:solidFill>
                  <a:srgbClr val="666666"/>
                </a:solidFill>
              </a:rPr>
              <a:t>e</a:t>
            </a:r>
            <a:r>
              <a:rPr lang="en-US" dirty="0" smtClean="0">
                <a:solidFill>
                  <a:srgbClr val="666666"/>
                </a:solidFill>
              </a:rPr>
              <a:t>xplains the timing of revisions</a:t>
            </a:r>
          </a:p>
          <a:p>
            <a:pPr marL="711200" lvl="1" indent="-361950">
              <a:spcBef>
                <a:spcPts val="432"/>
              </a:spcBef>
              <a:spcAft>
                <a:spcPts val="600"/>
              </a:spcAft>
              <a:buClr>
                <a:srgbClr val="666666"/>
              </a:buClr>
              <a:tabLst>
                <a:tab pos="628650" algn="l"/>
              </a:tabLst>
              <a:defRPr/>
            </a:pPr>
            <a:r>
              <a:rPr lang="en-US" dirty="0">
                <a:solidFill>
                  <a:srgbClr val="666666"/>
                </a:solidFill>
              </a:rPr>
              <a:t>s</a:t>
            </a:r>
            <a:r>
              <a:rPr lang="en-US" dirty="0" smtClean="0">
                <a:solidFill>
                  <a:srgbClr val="666666"/>
                </a:solidFill>
              </a:rPr>
              <a:t>tipulates regular revision analysis</a:t>
            </a:r>
          </a:p>
          <a:p>
            <a:pPr marL="711200" lvl="1" indent="-361950">
              <a:spcBef>
                <a:spcPts val="432"/>
              </a:spcBef>
              <a:spcAft>
                <a:spcPts val="600"/>
              </a:spcAft>
              <a:buClr>
                <a:srgbClr val="666666"/>
              </a:buClr>
              <a:tabLst>
                <a:tab pos="628650" algn="l"/>
              </a:tabLst>
              <a:defRPr/>
            </a:pPr>
            <a:r>
              <a:rPr lang="en-US" dirty="0">
                <a:solidFill>
                  <a:srgbClr val="666666"/>
                </a:solidFill>
              </a:rPr>
              <a:t>d</a:t>
            </a:r>
            <a:r>
              <a:rPr lang="en-US" dirty="0" smtClean="0">
                <a:solidFill>
                  <a:srgbClr val="666666"/>
                </a:solidFill>
              </a:rPr>
              <a:t>emands documentation</a:t>
            </a:r>
          </a:p>
          <a:p>
            <a:pPr marL="711200" lvl="1" indent="-361950">
              <a:spcBef>
                <a:spcPts val="432"/>
              </a:spcBef>
              <a:spcAft>
                <a:spcPts val="600"/>
              </a:spcAft>
              <a:buClr>
                <a:srgbClr val="666666"/>
              </a:buClr>
              <a:tabLst>
                <a:tab pos="628650" algn="l"/>
              </a:tabLst>
              <a:defRPr/>
            </a:pPr>
            <a:r>
              <a:rPr lang="en-US" dirty="0">
                <a:solidFill>
                  <a:srgbClr val="666666"/>
                </a:solidFill>
              </a:rPr>
              <a:t>d</a:t>
            </a:r>
            <a:r>
              <a:rPr lang="en-US" dirty="0" smtClean="0">
                <a:solidFill>
                  <a:srgbClr val="666666"/>
                </a:solidFill>
              </a:rPr>
              <a:t>efines general revision principles </a:t>
            </a:r>
            <a:endParaRPr lang="de-DE" dirty="0">
              <a:solidFill>
                <a:srgbClr val="666666"/>
              </a:solidFill>
            </a:endParaRPr>
          </a:p>
        </p:txBody>
      </p:sp>
      <p:sp>
        <p:nvSpPr>
          <p:cNvPr id="7" name="Inhaltsplatzhalter 5"/>
          <p:cNvSpPr txBox="1">
            <a:spLocks/>
          </p:cNvSpPr>
          <p:nvPr/>
        </p:nvSpPr>
        <p:spPr bwMode="gray">
          <a:xfrm>
            <a:off x="4723854" y="2533650"/>
            <a:ext cx="4105819" cy="3719549"/>
          </a:xfrm>
          <a:prstGeom prst="rect">
            <a:avLst/>
          </a:prstGeom>
          <a:ln w="25400">
            <a:solidFill>
              <a:srgbClr val="CC0033"/>
            </a:solidFill>
          </a:ln>
        </p:spPr>
        <p:txBody>
          <a:bodyPr vert="horz" lIns="0" tIns="0" rIns="0" bIns="0" rtlCol="0">
            <a:noAutofit/>
          </a:bodyPr>
          <a:lstStyle>
            <a:lvl1pPr marL="35877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lang="de-DE" sz="2300" b="0" kern="1200" dirty="0" smtClean="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1pPr>
            <a:lvl2pPr marL="12588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33"/>
              </a:buClr>
              <a:buSzPct val="80000"/>
              <a:buFont typeface="Wingdings" pitchFamily="2" charset="2"/>
              <a:buChar char=""/>
              <a:tabLst>
                <a:tab pos="985838" algn="l"/>
              </a:tabLst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2pPr>
            <a:lvl3pPr marL="170497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CC00"/>
              </a:buClr>
              <a:buSzPct val="80000"/>
              <a:buFont typeface="Wingdings" pitchFamily="2" charset="2"/>
              <a:buChar char=""/>
              <a:defRPr lang="de-DE" sz="1900" b="0" kern="1200" dirty="0" smtClean="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3pPr>
            <a:lvl4pPr marL="2155825" indent="-2762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4pPr>
            <a:lvl5pPr marL="2155825" indent="-276225" algn="l" defTabSz="79057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5pPr>
            <a:lvl6pPr marL="2155825" indent="-2762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1" indent="0">
              <a:spcAft>
                <a:spcPts val="1200"/>
              </a:spcAft>
              <a:buClrTx/>
              <a:buSzTx/>
              <a:buNone/>
              <a:tabLst/>
            </a:pPr>
            <a:r>
              <a:rPr lang="en-US" sz="2300" dirty="0" smtClean="0"/>
              <a:t>…</a:t>
            </a:r>
            <a:r>
              <a:rPr lang="de-DE" sz="2300" dirty="0" err="1"/>
              <a:t>i</a:t>
            </a:r>
            <a:r>
              <a:rPr lang="de-DE" sz="2300" dirty="0" err="1" smtClean="0"/>
              <a:t>s</a:t>
            </a:r>
            <a:r>
              <a:rPr lang="de-DE" sz="2300" dirty="0" smtClean="0"/>
              <a:t> </a:t>
            </a:r>
            <a:r>
              <a:rPr lang="de-DE" sz="2300" dirty="0"/>
              <a:t>an </a:t>
            </a:r>
            <a:r>
              <a:rPr lang="de-DE" sz="2300" dirty="0" err="1"/>
              <a:t>important</a:t>
            </a:r>
            <a:r>
              <a:rPr lang="de-DE" sz="2300" dirty="0"/>
              <a:t> </a:t>
            </a:r>
            <a:r>
              <a:rPr lang="de-DE" sz="2300" dirty="0" err="1"/>
              <a:t>aspect</a:t>
            </a:r>
            <a:r>
              <a:rPr lang="de-DE" sz="2300" dirty="0"/>
              <a:t> </a:t>
            </a:r>
            <a:r>
              <a:rPr lang="de-DE" sz="2300" dirty="0" err="1"/>
              <a:t>of</a:t>
            </a:r>
            <a:r>
              <a:rPr lang="de-DE" sz="2300" dirty="0"/>
              <a:t> </a:t>
            </a:r>
            <a:r>
              <a:rPr lang="de-DE" sz="2300" dirty="0" err="1"/>
              <a:t>good</a:t>
            </a:r>
            <a:r>
              <a:rPr lang="de-DE" sz="2300" dirty="0"/>
              <a:t> </a:t>
            </a:r>
            <a:r>
              <a:rPr lang="de-DE" sz="2300" dirty="0" err="1"/>
              <a:t>governance</a:t>
            </a:r>
            <a:r>
              <a:rPr lang="de-DE" sz="2300" dirty="0"/>
              <a:t> in </a:t>
            </a:r>
            <a:r>
              <a:rPr lang="de-DE" sz="2300" dirty="0" err="1"/>
              <a:t>statistics</a:t>
            </a:r>
            <a:endParaRPr lang="de-DE" sz="2300" dirty="0"/>
          </a:p>
          <a:p>
            <a:pPr marL="701675" lvl="1" indent="-342900">
              <a:buClrTx/>
              <a:buSzTx/>
              <a:buFont typeface="Wingdings" pitchFamily="2" charset="2"/>
              <a:buChar char="è"/>
              <a:tabLst/>
            </a:pPr>
            <a:endParaRPr lang="de-DE" sz="1800" dirty="0">
              <a:sym typeface="Wingdings" panose="05000000000000000000" pitchFamily="2" charset="2"/>
            </a:endParaRPr>
          </a:p>
          <a:p>
            <a:pPr marL="701675" lvl="1" indent="-342900">
              <a:spcAft>
                <a:spcPts val="600"/>
              </a:spcAft>
              <a:buClrTx/>
              <a:buSzTx/>
              <a:buFont typeface="Wingdings" pitchFamily="2" charset="2"/>
              <a:buChar char="è"/>
              <a:tabLst/>
            </a:pPr>
            <a:r>
              <a:rPr lang="de-DE" sz="1800" dirty="0" err="1">
                <a:sym typeface="Wingdings" panose="05000000000000000000" pitchFamily="2" charset="2"/>
              </a:rPr>
              <a:t>f</a:t>
            </a:r>
            <a:r>
              <a:rPr lang="de-DE" sz="1800" dirty="0" err="1" smtClean="0">
                <a:sym typeface="Wingdings" panose="05000000000000000000" pitchFamily="2" charset="2"/>
              </a:rPr>
              <a:t>osters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>
                <a:sym typeface="Wingdings" panose="05000000000000000000" pitchFamily="2" charset="2"/>
              </a:rPr>
              <a:t>transparent </a:t>
            </a:r>
            <a:r>
              <a:rPr lang="de-DE" sz="1800" dirty="0" err="1">
                <a:sym typeface="Wingdings" panose="05000000000000000000" pitchFamily="2" charset="2"/>
              </a:rPr>
              <a:t>revision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practices</a:t>
            </a:r>
            <a:endParaRPr lang="de-DE" sz="1800" dirty="0">
              <a:sym typeface="Wingdings" panose="05000000000000000000" pitchFamily="2" charset="2"/>
            </a:endParaRPr>
          </a:p>
          <a:p>
            <a:pPr marL="701675" lvl="1" indent="-342900">
              <a:spcAft>
                <a:spcPts val="600"/>
              </a:spcAft>
              <a:buClrTx/>
              <a:buSzTx/>
              <a:buFont typeface="Wingdings" pitchFamily="2" charset="2"/>
              <a:buChar char="è"/>
              <a:tabLst/>
            </a:pPr>
            <a:r>
              <a:rPr lang="de-DE" sz="1800" dirty="0" err="1">
                <a:sym typeface="Wingdings" panose="05000000000000000000" pitchFamily="2" charset="2"/>
              </a:rPr>
              <a:t>e</a:t>
            </a:r>
            <a:r>
              <a:rPr lang="de-DE" sz="1800" dirty="0" err="1" smtClean="0">
                <a:sym typeface="Wingdings" panose="05000000000000000000" pitchFamily="2" charset="2"/>
              </a:rPr>
              <a:t>nables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users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to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get</a:t>
            </a:r>
            <a:r>
              <a:rPr lang="de-DE" sz="1800" dirty="0">
                <a:sym typeface="Wingdings" panose="05000000000000000000" pitchFamily="2" charset="2"/>
              </a:rPr>
              <a:t> a </a:t>
            </a:r>
            <a:r>
              <a:rPr lang="de-DE" sz="1800" dirty="0" err="1">
                <a:sym typeface="Wingdings" panose="05000000000000000000" pitchFamily="2" charset="2"/>
              </a:rPr>
              <a:t>detailed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understanding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of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revisions</a:t>
            </a:r>
            <a:endParaRPr lang="de-DE" sz="1800" dirty="0">
              <a:sym typeface="Wingdings" panose="05000000000000000000" pitchFamily="2" charset="2"/>
            </a:endParaRPr>
          </a:p>
          <a:p>
            <a:pPr marL="701675" lvl="1" indent="-342900">
              <a:spcAft>
                <a:spcPts val="600"/>
              </a:spcAft>
              <a:buClrTx/>
              <a:buSzTx/>
              <a:buFont typeface="Wingdings" pitchFamily="2" charset="2"/>
              <a:buChar char="è"/>
              <a:tabLst/>
            </a:pPr>
            <a:r>
              <a:rPr lang="de-DE" sz="1800" dirty="0" err="1">
                <a:sym typeface="Wingdings" panose="05000000000000000000" pitchFamily="2" charset="2"/>
              </a:rPr>
              <a:t>p</a:t>
            </a:r>
            <a:r>
              <a:rPr lang="de-DE" sz="1800" dirty="0" err="1" smtClean="0">
                <a:sym typeface="Wingdings" panose="05000000000000000000" pitchFamily="2" charset="2"/>
              </a:rPr>
              <a:t>romotes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confidence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among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users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1586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Preventing</a:t>
            </a:r>
            <a:r>
              <a:rPr lang="de-DE" dirty="0" smtClean="0"/>
              <a:t> </a:t>
            </a:r>
            <a:r>
              <a:rPr lang="de-DE" dirty="0" err="1" smtClean="0"/>
              <a:t>risks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err="1" smtClean="0"/>
              <a:t>Implementing</a:t>
            </a:r>
            <a:r>
              <a:rPr lang="de-DE" dirty="0" smtClean="0"/>
              <a:t> a </a:t>
            </a:r>
            <a:r>
              <a:rPr lang="de-DE" dirty="0" err="1" smtClean="0"/>
              <a:t>general</a:t>
            </a:r>
            <a:r>
              <a:rPr lang="de-DE" dirty="0" smtClean="0"/>
              <a:t> </a:t>
            </a:r>
            <a:r>
              <a:rPr lang="de-DE" dirty="0" err="1" smtClean="0"/>
              <a:t>revision</a:t>
            </a:r>
            <a:r>
              <a:rPr lang="de-DE" dirty="0" smtClean="0"/>
              <a:t> </a:t>
            </a:r>
            <a:r>
              <a:rPr lang="de-DE" dirty="0" err="1" smtClean="0"/>
              <a:t>policy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04.06.2014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Federal Statistical Office of Germany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err="1"/>
              <a:t>slide</a:t>
            </a:r>
            <a:r>
              <a:rPr lang="de-DE" dirty="0"/>
              <a:t> </a:t>
            </a:r>
            <a:fld id="{490D50AA-A47B-42B3-AEBF-DBC41AAA668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228599" y="2533650"/>
            <a:ext cx="4419601" cy="3719549"/>
          </a:xfrm>
          <a:noFill/>
          <a:ln w="25400">
            <a:solidFill>
              <a:srgbClr val="666666"/>
            </a:solidFill>
          </a:ln>
        </p:spPr>
        <p:txBody>
          <a:bodyPr/>
          <a:lstStyle/>
          <a:p>
            <a:pPr marL="358775" lvl="1" indent="0">
              <a:spcAft>
                <a:spcPts val="2600"/>
              </a:spcAft>
              <a:buClrTx/>
              <a:buSzTx/>
              <a:buNone/>
              <a:tabLst/>
            </a:pPr>
            <a:r>
              <a:rPr lang="de-DE" sz="2300" dirty="0" smtClean="0"/>
              <a:t>A </a:t>
            </a:r>
            <a:r>
              <a:rPr lang="de-DE" sz="2300" dirty="0" err="1" smtClean="0"/>
              <a:t>general</a:t>
            </a:r>
            <a:r>
              <a:rPr lang="de-DE" sz="2300" dirty="0" smtClean="0"/>
              <a:t> </a:t>
            </a:r>
            <a:r>
              <a:rPr lang="de-DE" sz="2300" dirty="0" err="1" smtClean="0"/>
              <a:t>revision</a:t>
            </a:r>
            <a:r>
              <a:rPr lang="de-DE" sz="2300" dirty="0" smtClean="0"/>
              <a:t> </a:t>
            </a:r>
            <a:r>
              <a:rPr lang="en-US" sz="2300" dirty="0" smtClean="0"/>
              <a:t>policy…</a:t>
            </a:r>
            <a:r>
              <a:rPr lang="de-DE" sz="2300" dirty="0" smtClean="0"/>
              <a:t> </a:t>
            </a:r>
            <a:endParaRPr lang="en-US" sz="2300" dirty="0" smtClean="0"/>
          </a:p>
          <a:p>
            <a:pPr marL="711200" lvl="1" indent="-361950">
              <a:spcBef>
                <a:spcPts val="432"/>
              </a:spcBef>
              <a:spcAft>
                <a:spcPts val="600"/>
              </a:spcAft>
              <a:buClr>
                <a:srgbClr val="666666"/>
              </a:buClr>
              <a:tabLst>
                <a:tab pos="628650" algn="l"/>
              </a:tabLst>
              <a:defRPr/>
            </a:pPr>
            <a:r>
              <a:rPr lang="en-US" dirty="0">
                <a:solidFill>
                  <a:srgbClr val="666666"/>
                </a:solidFill>
              </a:rPr>
              <a:t>p</a:t>
            </a:r>
            <a:r>
              <a:rPr lang="en-US" dirty="0" smtClean="0">
                <a:solidFill>
                  <a:srgbClr val="666666"/>
                </a:solidFill>
              </a:rPr>
              <a:t>rovides possible reasons for revisions</a:t>
            </a:r>
          </a:p>
          <a:p>
            <a:pPr marL="711200" lvl="1" indent="-361950">
              <a:spcBef>
                <a:spcPts val="432"/>
              </a:spcBef>
              <a:spcAft>
                <a:spcPts val="600"/>
              </a:spcAft>
              <a:buClr>
                <a:srgbClr val="666666"/>
              </a:buClr>
              <a:tabLst>
                <a:tab pos="628650" algn="l"/>
              </a:tabLst>
              <a:defRPr/>
            </a:pPr>
            <a:r>
              <a:rPr lang="en-US" dirty="0">
                <a:solidFill>
                  <a:srgbClr val="666666"/>
                </a:solidFill>
              </a:rPr>
              <a:t>c</a:t>
            </a:r>
            <a:r>
              <a:rPr lang="en-US" dirty="0" smtClean="0">
                <a:solidFill>
                  <a:srgbClr val="666666"/>
                </a:solidFill>
              </a:rPr>
              <a:t>larifies the typology of revisions</a:t>
            </a:r>
          </a:p>
          <a:p>
            <a:pPr marL="711200" lvl="1" indent="-361950">
              <a:spcBef>
                <a:spcPts val="432"/>
              </a:spcBef>
              <a:spcAft>
                <a:spcPts val="600"/>
              </a:spcAft>
              <a:buClr>
                <a:srgbClr val="666666"/>
              </a:buClr>
              <a:tabLst>
                <a:tab pos="628650" algn="l"/>
              </a:tabLst>
              <a:defRPr/>
            </a:pPr>
            <a:r>
              <a:rPr lang="en-US" dirty="0">
                <a:solidFill>
                  <a:srgbClr val="666666"/>
                </a:solidFill>
              </a:rPr>
              <a:t>e</a:t>
            </a:r>
            <a:r>
              <a:rPr lang="en-US" dirty="0" smtClean="0">
                <a:solidFill>
                  <a:srgbClr val="666666"/>
                </a:solidFill>
              </a:rPr>
              <a:t>xplains the timing of revisions</a:t>
            </a:r>
          </a:p>
          <a:p>
            <a:pPr marL="711200" lvl="1" indent="-361950">
              <a:spcBef>
                <a:spcPts val="432"/>
              </a:spcBef>
              <a:spcAft>
                <a:spcPts val="600"/>
              </a:spcAft>
              <a:buClr>
                <a:srgbClr val="666666"/>
              </a:buClr>
              <a:tabLst>
                <a:tab pos="628650" algn="l"/>
              </a:tabLst>
              <a:defRPr/>
            </a:pPr>
            <a:r>
              <a:rPr lang="en-US" dirty="0">
                <a:solidFill>
                  <a:srgbClr val="666666"/>
                </a:solidFill>
              </a:rPr>
              <a:t>s</a:t>
            </a:r>
            <a:r>
              <a:rPr lang="en-US" dirty="0" smtClean="0">
                <a:solidFill>
                  <a:srgbClr val="666666"/>
                </a:solidFill>
              </a:rPr>
              <a:t>tipulates regular revision analysis</a:t>
            </a:r>
          </a:p>
          <a:p>
            <a:pPr marL="711200" lvl="1" indent="-361950">
              <a:spcBef>
                <a:spcPts val="432"/>
              </a:spcBef>
              <a:spcAft>
                <a:spcPts val="600"/>
              </a:spcAft>
              <a:buClr>
                <a:srgbClr val="666666"/>
              </a:buClr>
              <a:tabLst>
                <a:tab pos="628650" algn="l"/>
              </a:tabLst>
              <a:defRPr/>
            </a:pPr>
            <a:r>
              <a:rPr lang="en-US" dirty="0">
                <a:solidFill>
                  <a:srgbClr val="666666"/>
                </a:solidFill>
              </a:rPr>
              <a:t>d</a:t>
            </a:r>
            <a:r>
              <a:rPr lang="en-US" dirty="0" smtClean="0">
                <a:solidFill>
                  <a:srgbClr val="666666"/>
                </a:solidFill>
              </a:rPr>
              <a:t>emands documentation</a:t>
            </a:r>
          </a:p>
          <a:p>
            <a:pPr marL="711200" lvl="1" indent="-361950">
              <a:spcBef>
                <a:spcPts val="432"/>
              </a:spcBef>
              <a:spcAft>
                <a:spcPts val="600"/>
              </a:spcAft>
              <a:buClr>
                <a:srgbClr val="666666"/>
              </a:buClr>
              <a:tabLst>
                <a:tab pos="628650" algn="l"/>
              </a:tabLst>
              <a:defRPr/>
            </a:pPr>
            <a:r>
              <a:rPr lang="en-US" dirty="0">
                <a:solidFill>
                  <a:srgbClr val="666666"/>
                </a:solidFill>
              </a:rPr>
              <a:t>d</a:t>
            </a:r>
            <a:r>
              <a:rPr lang="en-US" dirty="0" smtClean="0">
                <a:solidFill>
                  <a:srgbClr val="666666"/>
                </a:solidFill>
              </a:rPr>
              <a:t>efines general revision principles </a:t>
            </a:r>
            <a:endParaRPr lang="de-DE" dirty="0">
              <a:solidFill>
                <a:srgbClr val="666666"/>
              </a:solidFill>
            </a:endParaRPr>
          </a:p>
        </p:txBody>
      </p:sp>
      <p:sp>
        <p:nvSpPr>
          <p:cNvPr id="7" name="Inhaltsplatzhalter 5"/>
          <p:cNvSpPr txBox="1">
            <a:spLocks/>
          </p:cNvSpPr>
          <p:nvPr/>
        </p:nvSpPr>
        <p:spPr bwMode="gray">
          <a:xfrm>
            <a:off x="4723854" y="2533650"/>
            <a:ext cx="4105819" cy="3719549"/>
          </a:xfrm>
          <a:prstGeom prst="rect">
            <a:avLst/>
          </a:prstGeom>
          <a:ln w="25400">
            <a:solidFill>
              <a:srgbClr val="666666"/>
            </a:solidFill>
          </a:ln>
        </p:spPr>
        <p:txBody>
          <a:bodyPr vert="horz" lIns="0" tIns="0" rIns="0" bIns="0" rtlCol="0">
            <a:noAutofit/>
          </a:bodyPr>
          <a:lstStyle>
            <a:lvl1pPr marL="35877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lang="de-DE" sz="2300" b="0" kern="1200" dirty="0" smtClean="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1pPr>
            <a:lvl2pPr marL="12588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33"/>
              </a:buClr>
              <a:buSzPct val="80000"/>
              <a:buFont typeface="Wingdings" pitchFamily="2" charset="2"/>
              <a:buChar char=""/>
              <a:tabLst>
                <a:tab pos="985838" algn="l"/>
              </a:tabLst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2pPr>
            <a:lvl3pPr marL="170497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CC00"/>
              </a:buClr>
              <a:buSzPct val="80000"/>
              <a:buFont typeface="Wingdings" pitchFamily="2" charset="2"/>
              <a:buChar char=""/>
              <a:defRPr lang="de-DE" sz="1900" b="0" kern="1200" dirty="0" smtClean="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3pPr>
            <a:lvl4pPr marL="2155825" indent="-2762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4pPr>
            <a:lvl5pPr marL="2155825" indent="-276225" algn="l" defTabSz="79057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5pPr>
            <a:lvl6pPr marL="2155825" indent="-2762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1" indent="0">
              <a:spcAft>
                <a:spcPts val="1200"/>
              </a:spcAft>
              <a:buClrTx/>
              <a:buSzTx/>
              <a:buNone/>
              <a:tabLst/>
            </a:pPr>
            <a:r>
              <a:rPr lang="en-US" sz="2300" dirty="0" smtClean="0">
                <a:solidFill>
                  <a:srgbClr val="666666"/>
                </a:solidFill>
              </a:rPr>
              <a:t>…</a:t>
            </a:r>
            <a:r>
              <a:rPr lang="de-DE" sz="2300" dirty="0" err="1">
                <a:solidFill>
                  <a:srgbClr val="666666"/>
                </a:solidFill>
              </a:rPr>
              <a:t>i</a:t>
            </a:r>
            <a:r>
              <a:rPr lang="de-DE" sz="2300" dirty="0" err="1" smtClean="0">
                <a:solidFill>
                  <a:srgbClr val="666666"/>
                </a:solidFill>
              </a:rPr>
              <a:t>s</a:t>
            </a:r>
            <a:r>
              <a:rPr lang="de-DE" sz="2300" dirty="0" smtClean="0">
                <a:solidFill>
                  <a:srgbClr val="666666"/>
                </a:solidFill>
              </a:rPr>
              <a:t> </a:t>
            </a:r>
            <a:r>
              <a:rPr lang="de-DE" sz="2300" dirty="0">
                <a:solidFill>
                  <a:srgbClr val="666666"/>
                </a:solidFill>
              </a:rPr>
              <a:t>an </a:t>
            </a:r>
            <a:r>
              <a:rPr lang="de-DE" sz="2300" dirty="0" err="1">
                <a:solidFill>
                  <a:srgbClr val="666666"/>
                </a:solidFill>
              </a:rPr>
              <a:t>important</a:t>
            </a:r>
            <a:r>
              <a:rPr lang="de-DE" sz="2300" dirty="0">
                <a:solidFill>
                  <a:srgbClr val="666666"/>
                </a:solidFill>
              </a:rPr>
              <a:t> </a:t>
            </a:r>
            <a:r>
              <a:rPr lang="de-DE" sz="2300" dirty="0" err="1">
                <a:solidFill>
                  <a:srgbClr val="666666"/>
                </a:solidFill>
              </a:rPr>
              <a:t>aspect</a:t>
            </a:r>
            <a:r>
              <a:rPr lang="de-DE" sz="2300" dirty="0">
                <a:solidFill>
                  <a:srgbClr val="666666"/>
                </a:solidFill>
              </a:rPr>
              <a:t> </a:t>
            </a:r>
            <a:r>
              <a:rPr lang="de-DE" sz="2300" dirty="0" err="1">
                <a:solidFill>
                  <a:srgbClr val="666666"/>
                </a:solidFill>
              </a:rPr>
              <a:t>of</a:t>
            </a:r>
            <a:r>
              <a:rPr lang="de-DE" sz="2300" dirty="0">
                <a:solidFill>
                  <a:srgbClr val="666666"/>
                </a:solidFill>
              </a:rPr>
              <a:t> </a:t>
            </a:r>
            <a:r>
              <a:rPr lang="de-DE" sz="2300" dirty="0" err="1">
                <a:solidFill>
                  <a:srgbClr val="666666"/>
                </a:solidFill>
              </a:rPr>
              <a:t>good</a:t>
            </a:r>
            <a:r>
              <a:rPr lang="de-DE" sz="2300" dirty="0">
                <a:solidFill>
                  <a:srgbClr val="666666"/>
                </a:solidFill>
              </a:rPr>
              <a:t> </a:t>
            </a:r>
            <a:r>
              <a:rPr lang="de-DE" sz="2300" dirty="0" err="1">
                <a:solidFill>
                  <a:srgbClr val="666666"/>
                </a:solidFill>
              </a:rPr>
              <a:t>governance</a:t>
            </a:r>
            <a:r>
              <a:rPr lang="de-DE" sz="2300" dirty="0">
                <a:solidFill>
                  <a:srgbClr val="666666"/>
                </a:solidFill>
              </a:rPr>
              <a:t> in </a:t>
            </a:r>
            <a:r>
              <a:rPr lang="de-DE" sz="2300" dirty="0" err="1">
                <a:solidFill>
                  <a:srgbClr val="666666"/>
                </a:solidFill>
              </a:rPr>
              <a:t>statistics</a:t>
            </a:r>
            <a:endParaRPr lang="de-DE" sz="2300" dirty="0">
              <a:solidFill>
                <a:srgbClr val="666666"/>
              </a:solidFill>
            </a:endParaRPr>
          </a:p>
          <a:p>
            <a:pPr marL="701675" lvl="1" indent="-342900">
              <a:buClrTx/>
              <a:buSzTx/>
              <a:buFont typeface="Wingdings" pitchFamily="2" charset="2"/>
              <a:buChar char="è"/>
              <a:tabLst/>
            </a:pPr>
            <a:endParaRPr lang="de-DE" sz="1800" dirty="0">
              <a:solidFill>
                <a:srgbClr val="666666"/>
              </a:solidFill>
              <a:sym typeface="Wingdings" panose="05000000000000000000" pitchFamily="2" charset="2"/>
            </a:endParaRPr>
          </a:p>
          <a:p>
            <a:pPr marL="701675" lvl="1" indent="-342900">
              <a:spcAft>
                <a:spcPts val="600"/>
              </a:spcAft>
              <a:buClrTx/>
              <a:buSzTx/>
              <a:buFont typeface="Wingdings" pitchFamily="2" charset="2"/>
              <a:buChar char="è"/>
              <a:tabLst/>
            </a:pPr>
            <a:r>
              <a:rPr lang="de-DE" sz="1800" dirty="0" err="1">
                <a:solidFill>
                  <a:srgbClr val="666666"/>
                </a:solidFill>
                <a:sym typeface="Wingdings" panose="05000000000000000000" pitchFamily="2" charset="2"/>
              </a:rPr>
              <a:t>f</a:t>
            </a:r>
            <a:r>
              <a:rPr lang="de-DE" sz="18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osters</a:t>
            </a:r>
            <a:r>
              <a:rPr lang="de-DE" sz="18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</a:t>
            </a:r>
            <a:r>
              <a:rPr lang="de-DE" sz="1800" dirty="0">
                <a:solidFill>
                  <a:srgbClr val="666666"/>
                </a:solidFill>
                <a:sym typeface="Wingdings" panose="05000000000000000000" pitchFamily="2" charset="2"/>
              </a:rPr>
              <a:t>transparent </a:t>
            </a:r>
            <a:r>
              <a:rPr lang="de-DE" sz="1800" dirty="0" err="1">
                <a:solidFill>
                  <a:srgbClr val="666666"/>
                </a:solidFill>
                <a:sym typeface="Wingdings" panose="05000000000000000000" pitchFamily="2" charset="2"/>
              </a:rPr>
              <a:t>revision</a:t>
            </a:r>
            <a:r>
              <a:rPr lang="de-DE" sz="1800" dirty="0">
                <a:solidFill>
                  <a:srgbClr val="666666"/>
                </a:solidFill>
                <a:sym typeface="Wingdings" panose="05000000000000000000" pitchFamily="2" charset="2"/>
              </a:rPr>
              <a:t> </a:t>
            </a:r>
            <a:r>
              <a:rPr lang="de-DE" sz="1800" dirty="0" err="1">
                <a:solidFill>
                  <a:srgbClr val="666666"/>
                </a:solidFill>
                <a:sym typeface="Wingdings" panose="05000000000000000000" pitchFamily="2" charset="2"/>
              </a:rPr>
              <a:t>practices</a:t>
            </a:r>
            <a:endParaRPr lang="de-DE" sz="1800" dirty="0">
              <a:solidFill>
                <a:srgbClr val="666666"/>
              </a:solidFill>
              <a:sym typeface="Wingdings" panose="05000000000000000000" pitchFamily="2" charset="2"/>
            </a:endParaRPr>
          </a:p>
          <a:p>
            <a:pPr marL="701675" lvl="1" indent="-342900">
              <a:spcAft>
                <a:spcPts val="600"/>
              </a:spcAft>
              <a:buClrTx/>
              <a:buSzTx/>
              <a:buFont typeface="Wingdings" pitchFamily="2" charset="2"/>
              <a:buChar char="è"/>
              <a:tabLst/>
            </a:pPr>
            <a:r>
              <a:rPr lang="de-DE" sz="1800" dirty="0" err="1">
                <a:solidFill>
                  <a:srgbClr val="666666"/>
                </a:solidFill>
                <a:sym typeface="Wingdings" panose="05000000000000000000" pitchFamily="2" charset="2"/>
              </a:rPr>
              <a:t>e</a:t>
            </a:r>
            <a:r>
              <a:rPr lang="de-DE" sz="18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nables</a:t>
            </a:r>
            <a:r>
              <a:rPr lang="de-DE" sz="18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</a:t>
            </a:r>
            <a:r>
              <a:rPr lang="de-DE" sz="1800" dirty="0" err="1">
                <a:solidFill>
                  <a:srgbClr val="666666"/>
                </a:solidFill>
                <a:sym typeface="Wingdings" panose="05000000000000000000" pitchFamily="2" charset="2"/>
              </a:rPr>
              <a:t>users</a:t>
            </a:r>
            <a:r>
              <a:rPr lang="de-DE" sz="1800" dirty="0">
                <a:solidFill>
                  <a:srgbClr val="666666"/>
                </a:solidFill>
                <a:sym typeface="Wingdings" panose="05000000000000000000" pitchFamily="2" charset="2"/>
              </a:rPr>
              <a:t> </a:t>
            </a:r>
            <a:r>
              <a:rPr lang="de-DE" sz="1800" dirty="0" err="1">
                <a:solidFill>
                  <a:srgbClr val="666666"/>
                </a:solidFill>
                <a:sym typeface="Wingdings" panose="05000000000000000000" pitchFamily="2" charset="2"/>
              </a:rPr>
              <a:t>to</a:t>
            </a:r>
            <a:r>
              <a:rPr lang="de-DE" sz="1800" dirty="0">
                <a:solidFill>
                  <a:srgbClr val="666666"/>
                </a:solidFill>
                <a:sym typeface="Wingdings" panose="05000000000000000000" pitchFamily="2" charset="2"/>
              </a:rPr>
              <a:t> </a:t>
            </a:r>
            <a:r>
              <a:rPr lang="de-DE" sz="1800" dirty="0" err="1">
                <a:solidFill>
                  <a:srgbClr val="666666"/>
                </a:solidFill>
                <a:sym typeface="Wingdings" panose="05000000000000000000" pitchFamily="2" charset="2"/>
              </a:rPr>
              <a:t>get</a:t>
            </a:r>
            <a:r>
              <a:rPr lang="de-DE" sz="1800" dirty="0">
                <a:solidFill>
                  <a:srgbClr val="666666"/>
                </a:solidFill>
                <a:sym typeface="Wingdings" panose="05000000000000000000" pitchFamily="2" charset="2"/>
              </a:rPr>
              <a:t> a </a:t>
            </a:r>
            <a:r>
              <a:rPr lang="de-DE" sz="1800" dirty="0" err="1">
                <a:solidFill>
                  <a:srgbClr val="666666"/>
                </a:solidFill>
                <a:sym typeface="Wingdings" panose="05000000000000000000" pitchFamily="2" charset="2"/>
              </a:rPr>
              <a:t>detailed</a:t>
            </a:r>
            <a:r>
              <a:rPr lang="de-DE" sz="1800" dirty="0">
                <a:solidFill>
                  <a:srgbClr val="666666"/>
                </a:solidFill>
                <a:sym typeface="Wingdings" panose="05000000000000000000" pitchFamily="2" charset="2"/>
              </a:rPr>
              <a:t> </a:t>
            </a:r>
            <a:r>
              <a:rPr lang="de-DE" sz="1800" dirty="0" err="1">
                <a:solidFill>
                  <a:srgbClr val="666666"/>
                </a:solidFill>
                <a:sym typeface="Wingdings" panose="05000000000000000000" pitchFamily="2" charset="2"/>
              </a:rPr>
              <a:t>understanding</a:t>
            </a:r>
            <a:r>
              <a:rPr lang="de-DE" sz="1800" dirty="0">
                <a:solidFill>
                  <a:srgbClr val="666666"/>
                </a:solidFill>
                <a:sym typeface="Wingdings" panose="05000000000000000000" pitchFamily="2" charset="2"/>
              </a:rPr>
              <a:t> </a:t>
            </a:r>
            <a:r>
              <a:rPr lang="de-DE" sz="1800" dirty="0" err="1">
                <a:solidFill>
                  <a:srgbClr val="666666"/>
                </a:solidFill>
                <a:sym typeface="Wingdings" panose="05000000000000000000" pitchFamily="2" charset="2"/>
              </a:rPr>
              <a:t>of</a:t>
            </a:r>
            <a:r>
              <a:rPr lang="de-DE" sz="1800" dirty="0">
                <a:solidFill>
                  <a:srgbClr val="666666"/>
                </a:solidFill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revisions</a:t>
            </a:r>
            <a:endParaRPr lang="de-DE" sz="1800" dirty="0">
              <a:solidFill>
                <a:srgbClr val="666666"/>
              </a:solidFill>
              <a:sym typeface="Wingdings" panose="05000000000000000000" pitchFamily="2" charset="2"/>
            </a:endParaRPr>
          </a:p>
          <a:p>
            <a:pPr marL="701675" lvl="1" indent="-342900">
              <a:spcAft>
                <a:spcPts val="600"/>
              </a:spcAft>
              <a:buClrTx/>
              <a:buSzTx/>
              <a:buFont typeface="Wingdings" pitchFamily="2" charset="2"/>
              <a:buChar char="è"/>
              <a:tabLst/>
            </a:pPr>
            <a:r>
              <a:rPr lang="de-DE" sz="1800" dirty="0" err="1">
                <a:solidFill>
                  <a:srgbClr val="666666"/>
                </a:solidFill>
                <a:sym typeface="Wingdings" panose="05000000000000000000" pitchFamily="2" charset="2"/>
              </a:rPr>
              <a:t>p</a:t>
            </a:r>
            <a:r>
              <a:rPr lang="de-DE" sz="18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romotes</a:t>
            </a:r>
            <a:r>
              <a:rPr lang="de-DE" sz="18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</a:t>
            </a:r>
            <a:r>
              <a:rPr lang="de-DE" sz="1800" dirty="0" err="1">
                <a:solidFill>
                  <a:srgbClr val="666666"/>
                </a:solidFill>
                <a:sym typeface="Wingdings" panose="05000000000000000000" pitchFamily="2" charset="2"/>
              </a:rPr>
              <a:t>confidence</a:t>
            </a:r>
            <a:r>
              <a:rPr lang="de-DE" sz="1800" dirty="0">
                <a:solidFill>
                  <a:srgbClr val="666666"/>
                </a:solidFill>
                <a:sym typeface="Wingdings" panose="05000000000000000000" pitchFamily="2" charset="2"/>
              </a:rPr>
              <a:t> </a:t>
            </a:r>
            <a:r>
              <a:rPr lang="de-DE" sz="1800" dirty="0" err="1">
                <a:solidFill>
                  <a:srgbClr val="666666"/>
                </a:solidFill>
                <a:sym typeface="Wingdings" panose="05000000000000000000" pitchFamily="2" charset="2"/>
              </a:rPr>
              <a:t>among</a:t>
            </a:r>
            <a:r>
              <a:rPr lang="de-DE" sz="1800" dirty="0">
                <a:solidFill>
                  <a:srgbClr val="666666"/>
                </a:solidFill>
                <a:sym typeface="Wingdings" panose="05000000000000000000" pitchFamily="2" charset="2"/>
              </a:rPr>
              <a:t> </a:t>
            </a:r>
            <a:r>
              <a:rPr lang="de-DE" sz="1800" dirty="0" err="1">
                <a:solidFill>
                  <a:srgbClr val="666666"/>
                </a:solidFill>
                <a:sym typeface="Wingdings" panose="05000000000000000000" pitchFamily="2" charset="2"/>
              </a:rPr>
              <a:t>users</a:t>
            </a:r>
            <a:endParaRPr lang="de-DE" sz="1800" dirty="0">
              <a:solidFill>
                <a:srgbClr val="666666"/>
              </a:solidFill>
            </a:endParaRPr>
          </a:p>
        </p:txBody>
      </p:sp>
      <p:sp>
        <p:nvSpPr>
          <p:cNvPr id="10" name="Wolkenförmige Legende 9"/>
          <p:cNvSpPr/>
          <p:nvPr/>
        </p:nvSpPr>
        <p:spPr>
          <a:xfrm>
            <a:off x="2846688" y="3390900"/>
            <a:ext cx="4838700" cy="2362200"/>
          </a:xfrm>
          <a:prstGeom prst="cloudCallout">
            <a:avLst>
              <a:gd name="adj1" fmla="val -22325"/>
              <a:gd name="adj2" fmla="val -79239"/>
            </a:avLst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rgbClr val="CC0033"/>
                </a:solidFill>
              </a:rPr>
              <a:t>CASE STUDY DESTATIS</a:t>
            </a:r>
            <a:endParaRPr lang="de-DE" sz="2800" dirty="0">
              <a:solidFill>
                <a:srgbClr val="CC0033"/>
              </a:solidFill>
            </a:endParaRPr>
          </a:p>
        </p:txBody>
      </p:sp>
      <p:pic>
        <p:nvPicPr>
          <p:cNvPr id="9218" name="Picture 2" descr="L:\G-B2\Daten\_E_MethodenVerfahren\21 200 030 Qualitaet\10 Veranstaltungen\20140603_Q2014\Meinke\Fotos\13718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007" y="3858206"/>
            <a:ext cx="971550" cy="107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55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National </a:t>
            </a:r>
            <a:r>
              <a:rPr lang="de-DE" dirty="0" err="1"/>
              <a:t>perspective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 err="1"/>
              <a:t>Destatis</a:t>
            </a:r>
            <a:r>
              <a:rPr lang="de-DE" dirty="0"/>
              <a:t>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revision</a:t>
            </a:r>
            <a:r>
              <a:rPr lang="de-DE" dirty="0"/>
              <a:t> </a:t>
            </a:r>
            <a:r>
              <a:rPr lang="de-DE" dirty="0" err="1"/>
              <a:t>policy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04.06.2014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Federal Statistical Office of Germany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err="1"/>
              <a:t>slide</a:t>
            </a:r>
            <a:r>
              <a:rPr lang="de-DE" dirty="0"/>
              <a:t> </a:t>
            </a:r>
            <a:fld id="{490D50AA-A47B-42B3-AEBF-DBC41AAA668C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2762249" y="1807200"/>
            <a:ext cx="6057747" cy="4446000"/>
          </a:xfrm>
        </p:spPr>
        <p:txBody>
          <a:bodyPr/>
          <a:lstStyle/>
          <a:p>
            <a:pPr marL="358775" lvl="1" indent="0">
              <a:buClrTx/>
              <a:buSzTx/>
              <a:buNone/>
              <a:tabLst/>
            </a:pPr>
            <a:endParaRPr lang="de-DE" sz="2300" dirty="0" smtClean="0"/>
          </a:p>
          <a:p>
            <a:pPr marL="358775" lvl="1" indent="0">
              <a:buClrTx/>
              <a:buSzTx/>
              <a:buNone/>
              <a:tabLst/>
            </a:pPr>
            <a:endParaRPr lang="en-US" sz="2300" dirty="0" smtClean="0"/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defRPr/>
            </a:pPr>
            <a:r>
              <a:rPr lang="en-US" dirty="0" smtClean="0"/>
              <a:t>Principle 1: the information gain and the burden on users are in acceptable relationship</a:t>
            </a:r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defRPr/>
            </a:pPr>
            <a:r>
              <a:rPr lang="en-US" dirty="0" smtClean="0"/>
              <a:t>Principles 2: revision cycles and releases are coordinated within statistical domains</a:t>
            </a:r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defRPr/>
            </a:pPr>
            <a:r>
              <a:rPr lang="en-US" dirty="0" smtClean="0"/>
              <a:t>Principle 3: transparent communication on revisions with the users</a:t>
            </a:r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defRPr/>
            </a:pPr>
            <a:r>
              <a:rPr lang="en-US" dirty="0" smtClean="0"/>
              <a:t>Principle 4: revision analyses are performed to ensure the quality of the statistical products and processes</a:t>
            </a:r>
            <a:endParaRPr lang="de-DE" dirty="0"/>
          </a:p>
        </p:txBody>
      </p:sp>
      <p:sp>
        <p:nvSpPr>
          <p:cNvPr id="7" name="Inhaltsplatzhalter 5"/>
          <p:cNvSpPr txBox="1">
            <a:spLocks/>
          </p:cNvSpPr>
          <p:nvPr/>
        </p:nvSpPr>
        <p:spPr bwMode="gray">
          <a:xfrm>
            <a:off x="571500" y="2209800"/>
            <a:ext cx="2562225" cy="40434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35877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lang="de-DE" sz="2300" b="0" kern="1200" dirty="0" smtClean="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1pPr>
            <a:lvl2pPr marL="12588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33"/>
              </a:buClr>
              <a:buSzPct val="80000"/>
              <a:buFont typeface="Wingdings" pitchFamily="2" charset="2"/>
              <a:buChar char=""/>
              <a:tabLst>
                <a:tab pos="985838" algn="l"/>
              </a:tabLst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2pPr>
            <a:lvl3pPr marL="170497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CC00"/>
              </a:buClr>
              <a:buSzPct val="80000"/>
              <a:buFont typeface="Wingdings" pitchFamily="2" charset="2"/>
              <a:buChar char=""/>
              <a:defRPr lang="de-DE" sz="1900" b="0" kern="1200" dirty="0" smtClean="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3pPr>
            <a:lvl4pPr marL="2155825" indent="-2762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4pPr>
            <a:lvl5pPr marL="2155825" indent="-276225" algn="l" defTabSz="79057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5pPr>
            <a:lvl6pPr marL="2155825" indent="-2762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1" indent="0">
              <a:buClrTx/>
              <a:buSzTx/>
              <a:buFont typeface="Wingdings" pitchFamily="2" charset="2"/>
              <a:buNone/>
              <a:tabLst/>
            </a:pPr>
            <a:endParaRPr lang="de-DE" sz="2300" dirty="0" smtClean="0"/>
          </a:p>
          <a:p>
            <a:pPr marL="358775" lvl="1" indent="0">
              <a:buClrTx/>
              <a:buSzTx/>
              <a:buFont typeface="Wingdings" pitchFamily="2" charset="2"/>
              <a:buNone/>
              <a:tabLst/>
            </a:pPr>
            <a:endParaRPr lang="de-DE" sz="2000" dirty="0" smtClean="0">
              <a:sym typeface="Wingdings" panose="05000000000000000000" pitchFamily="2" charset="2"/>
            </a:endParaRPr>
          </a:p>
          <a:p>
            <a:pPr marL="358775" lvl="1" indent="0">
              <a:buClrTx/>
              <a:buSzTx/>
              <a:buFont typeface="Wingdings" pitchFamily="2" charset="2"/>
              <a:buNone/>
              <a:tabLst/>
            </a:pPr>
            <a:r>
              <a:rPr lang="de-DE" sz="2000" dirty="0" err="1">
                <a:solidFill>
                  <a:srgbClr val="666666"/>
                </a:solidFill>
                <a:sym typeface="Wingdings" panose="05000000000000000000" pitchFamily="2" charset="2"/>
              </a:rPr>
              <a:t>d</a:t>
            </a:r>
            <a:r>
              <a:rPr lang="de-D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rafted</a:t>
            </a:r>
            <a:r>
              <a:rPr lang="de-D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in 2013, </a:t>
            </a:r>
            <a:r>
              <a:rPr lang="de-D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to</a:t>
            </a:r>
            <a:r>
              <a:rPr lang="de-D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be</a:t>
            </a:r>
            <a:r>
              <a:rPr lang="de-D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released</a:t>
            </a:r>
            <a:r>
              <a:rPr lang="de-D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in 2014</a:t>
            </a:r>
          </a:p>
          <a:p>
            <a:pPr marL="358775" lvl="1" indent="0">
              <a:buClrTx/>
              <a:buSzTx/>
              <a:buFont typeface="Wingdings" pitchFamily="2" charset="2"/>
              <a:buNone/>
              <a:tabLst/>
            </a:pPr>
            <a:endParaRPr lang="de-DE" sz="2000" dirty="0">
              <a:solidFill>
                <a:srgbClr val="666666"/>
              </a:solidFill>
              <a:sym typeface="Wingdings" panose="05000000000000000000" pitchFamily="2" charset="2"/>
            </a:endParaRPr>
          </a:p>
          <a:p>
            <a:pPr marL="358775" lvl="1" indent="0">
              <a:buClrTx/>
              <a:buSzTx/>
              <a:buFont typeface="Wingdings" pitchFamily="2" charset="2"/>
              <a:buNone/>
              <a:tabLst/>
            </a:pPr>
            <a:r>
              <a:rPr lang="de-DE" sz="2000" dirty="0" err="1">
                <a:solidFill>
                  <a:srgbClr val="666666"/>
                </a:solidFill>
                <a:sym typeface="Wingdings" panose="05000000000000000000" pitchFamily="2" charset="2"/>
              </a:rPr>
              <a:t>d</a:t>
            </a:r>
            <a:r>
              <a:rPr lang="de-D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eveloped</a:t>
            </a:r>
            <a:r>
              <a:rPr lang="de-D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in </a:t>
            </a:r>
            <a:r>
              <a:rPr lang="de-D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accordance</a:t>
            </a:r>
            <a:r>
              <a:rPr lang="de-D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with</a:t>
            </a:r>
            <a:r>
              <a:rPr lang="de-D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the</a:t>
            </a:r>
            <a:r>
              <a:rPr lang="de-D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ESS </a:t>
            </a:r>
            <a:r>
              <a:rPr lang="de-D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guidelines</a:t>
            </a:r>
            <a:r>
              <a:rPr lang="de-D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on </a:t>
            </a:r>
            <a:r>
              <a:rPr lang="de-D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revision</a:t>
            </a:r>
            <a:r>
              <a:rPr lang="de-DE" sz="2000" dirty="0" smtClean="0">
                <a:solidFill>
                  <a:srgbClr val="666666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olidFill>
                  <a:srgbClr val="666666"/>
                </a:solidFill>
                <a:sym typeface="Wingdings" panose="05000000000000000000" pitchFamily="2" charset="2"/>
              </a:rPr>
              <a:t>policy</a:t>
            </a:r>
            <a:endParaRPr lang="de-DE" sz="2300" dirty="0">
              <a:solidFill>
                <a:srgbClr val="666666"/>
              </a:solidFill>
              <a:sym typeface="Wingdings" panose="05000000000000000000" pitchFamily="2" charset="2"/>
            </a:endParaRPr>
          </a:p>
          <a:p>
            <a:pPr marL="358775" lvl="1" indent="0">
              <a:buClrTx/>
              <a:buSzTx/>
              <a:buFont typeface="Wingdings" pitchFamily="2" charset="2"/>
              <a:buNone/>
              <a:tabLst/>
            </a:pPr>
            <a:endParaRPr lang="de-DE" sz="2300" dirty="0" smtClean="0">
              <a:sym typeface="Wingdings" panose="05000000000000000000" pitchFamily="2" charset="2"/>
            </a:endParaRPr>
          </a:p>
        </p:txBody>
      </p:sp>
      <p:pic>
        <p:nvPicPr>
          <p:cNvPr id="11" name="Picture 2" descr="L:\G-B2\Daten\_E_MethodenVerfahren\21 200 030 Qualitaet\10 Veranstaltungen\20140603_Q2014\Meinke\Fotos\Fotolia_6282778_Deutschland_unter_der_Lup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829" y="960491"/>
            <a:ext cx="1875621" cy="124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84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National </a:t>
            </a:r>
            <a:r>
              <a:rPr lang="de-DE" dirty="0" err="1"/>
              <a:t>perspective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 err="1"/>
              <a:t>Destatis</a:t>
            </a:r>
            <a:r>
              <a:rPr lang="de-DE" dirty="0"/>
              <a:t>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revision</a:t>
            </a:r>
            <a:r>
              <a:rPr lang="de-DE" dirty="0"/>
              <a:t> </a:t>
            </a:r>
            <a:r>
              <a:rPr lang="de-DE" dirty="0" err="1"/>
              <a:t>policy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04.06.2014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Federal Statistical Office of Germany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err="1"/>
              <a:t>slide</a:t>
            </a:r>
            <a:r>
              <a:rPr lang="de-DE" dirty="0"/>
              <a:t> </a:t>
            </a:r>
            <a:fld id="{490D50AA-A47B-42B3-AEBF-DBC41AAA668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2762249" y="1807200"/>
            <a:ext cx="6057747" cy="4446000"/>
          </a:xfrm>
        </p:spPr>
        <p:txBody>
          <a:bodyPr/>
          <a:lstStyle/>
          <a:p>
            <a:pPr marL="358775" lvl="1" indent="0">
              <a:buClrTx/>
              <a:buSzTx/>
              <a:buNone/>
              <a:tabLst/>
            </a:pPr>
            <a:endParaRPr lang="de-DE" sz="2300" dirty="0" smtClean="0"/>
          </a:p>
          <a:p>
            <a:pPr marL="358775" lvl="1" indent="0">
              <a:buClrTx/>
              <a:buSzTx/>
              <a:buNone/>
              <a:tabLst/>
            </a:pPr>
            <a:endParaRPr lang="en-US" sz="2300" dirty="0" smtClean="0"/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buClr>
                <a:srgbClr val="666666"/>
              </a:buClr>
              <a:defRPr/>
            </a:pPr>
            <a:r>
              <a:rPr lang="en-US" dirty="0" smtClean="0">
                <a:solidFill>
                  <a:srgbClr val="666666"/>
                </a:solidFill>
              </a:rPr>
              <a:t>Principle 1: the information gain and the burden on users are in acceptable relationship</a:t>
            </a:r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buClr>
                <a:srgbClr val="666666"/>
              </a:buClr>
              <a:defRPr/>
            </a:pPr>
            <a:r>
              <a:rPr lang="en-US" dirty="0" smtClean="0">
                <a:solidFill>
                  <a:srgbClr val="666666"/>
                </a:solidFill>
              </a:rPr>
              <a:t>Principles 2: revision cycles and releases are coordinated within statistical domains</a:t>
            </a:r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buClr>
                <a:srgbClr val="666666"/>
              </a:buClr>
              <a:defRPr/>
            </a:pPr>
            <a:r>
              <a:rPr lang="en-US" dirty="0" smtClean="0">
                <a:solidFill>
                  <a:srgbClr val="666666"/>
                </a:solidFill>
              </a:rPr>
              <a:t>Principle 3: transparent communication on revisions with the users</a:t>
            </a:r>
          </a:p>
          <a:p>
            <a:pPr marL="1016000" lvl="1" indent="-361950">
              <a:spcBef>
                <a:spcPts val="432"/>
              </a:spcBef>
              <a:spcAft>
                <a:spcPts val="1200"/>
              </a:spcAft>
              <a:buClr>
                <a:srgbClr val="666666"/>
              </a:buClr>
              <a:defRPr/>
            </a:pPr>
            <a:r>
              <a:rPr lang="en-US" dirty="0" smtClean="0">
                <a:solidFill>
                  <a:srgbClr val="666666"/>
                </a:solidFill>
              </a:rPr>
              <a:t>Principle 4: revision analyses are performed to ensure the quality of the statistical products and processes</a:t>
            </a:r>
            <a:endParaRPr lang="de-DE" dirty="0">
              <a:solidFill>
                <a:srgbClr val="666666"/>
              </a:solidFill>
            </a:endParaRPr>
          </a:p>
        </p:txBody>
      </p:sp>
      <p:sp>
        <p:nvSpPr>
          <p:cNvPr id="7" name="Inhaltsplatzhalter 5"/>
          <p:cNvSpPr txBox="1">
            <a:spLocks/>
          </p:cNvSpPr>
          <p:nvPr/>
        </p:nvSpPr>
        <p:spPr bwMode="gray">
          <a:xfrm>
            <a:off x="571500" y="2209800"/>
            <a:ext cx="2562225" cy="40434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35877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lang="de-DE" sz="2300" b="0" kern="1200" dirty="0" smtClean="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1pPr>
            <a:lvl2pPr marL="12588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33"/>
              </a:buClr>
              <a:buSzPct val="80000"/>
              <a:buFont typeface="Wingdings" pitchFamily="2" charset="2"/>
              <a:buChar char=""/>
              <a:tabLst>
                <a:tab pos="985838" algn="l"/>
              </a:tabLst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2pPr>
            <a:lvl3pPr marL="170497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CC00"/>
              </a:buClr>
              <a:buSzPct val="80000"/>
              <a:buFont typeface="Wingdings" pitchFamily="2" charset="2"/>
              <a:buChar char=""/>
              <a:defRPr lang="de-DE" sz="1900" b="0" kern="1200" dirty="0" smtClean="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3pPr>
            <a:lvl4pPr marL="2155825" indent="-2762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4pPr>
            <a:lvl5pPr marL="2155825" indent="-276225" algn="l" defTabSz="79057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5pPr>
            <a:lvl6pPr marL="2155825" indent="-2762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1" indent="0">
              <a:buClrTx/>
              <a:buSzTx/>
              <a:buFont typeface="Wingdings" pitchFamily="2" charset="2"/>
              <a:buNone/>
              <a:tabLst/>
            </a:pPr>
            <a:endParaRPr lang="de-DE" sz="2300" dirty="0" smtClean="0"/>
          </a:p>
          <a:p>
            <a:pPr marL="358775" lvl="1" indent="0">
              <a:buClrTx/>
              <a:buSzTx/>
              <a:buFont typeface="Wingdings" pitchFamily="2" charset="2"/>
              <a:buNone/>
              <a:tabLst/>
            </a:pPr>
            <a:endParaRPr lang="de-DE" sz="2000" dirty="0" smtClean="0">
              <a:sym typeface="Wingdings" panose="05000000000000000000" pitchFamily="2" charset="2"/>
            </a:endParaRPr>
          </a:p>
          <a:p>
            <a:pPr marL="358775" lvl="1" indent="0">
              <a:buClrTx/>
              <a:buSzTx/>
              <a:buFont typeface="Wingdings" pitchFamily="2" charset="2"/>
              <a:buNone/>
              <a:tabLst/>
            </a:pPr>
            <a:r>
              <a:rPr lang="de-DE" sz="2000" dirty="0" err="1">
                <a:sym typeface="Wingdings" panose="05000000000000000000" pitchFamily="2" charset="2"/>
              </a:rPr>
              <a:t>d</a:t>
            </a:r>
            <a:r>
              <a:rPr lang="de-DE" sz="2000" dirty="0" err="1" smtClean="0">
                <a:sym typeface="Wingdings" panose="05000000000000000000" pitchFamily="2" charset="2"/>
              </a:rPr>
              <a:t>rafted</a:t>
            </a:r>
            <a:r>
              <a:rPr lang="de-DE" sz="2000" dirty="0" smtClean="0">
                <a:sym typeface="Wingdings" panose="05000000000000000000" pitchFamily="2" charset="2"/>
              </a:rPr>
              <a:t> in 2013, </a:t>
            </a:r>
            <a:r>
              <a:rPr lang="de-DE" sz="2000" dirty="0" err="1" smtClean="0">
                <a:sym typeface="Wingdings" panose="05000000000000000000" pitchFamily="2" charset="2"/>
              </a:rPr>
              <a:t>to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be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released</a:t>
            </a:r>
            <a:r>
              <a:rPr lang="de-DE" sz="2000" dirty="0" smtClean="0">
                <a:sym typeface="Wingdings" panose="05000000000000000000" pitchFamily="2" charset="2"/>
              </a:rPr>
              <a:t> in 2014</a:t>
            </a:r>
          </a:p>
          <a:p>
            <a:pPr marL="358775" lvl="1" indent="0">
              <a:buClrTx/>
              <a:buSzTx/>
              <a:buFont typeface="Wingdings" pitchFamily="2" charset="2"/>
              <a:buNone/>
              <a:tabLst/>
            </a:pPr>
            <a:endParaRPr lang="de-DE" sz="2000" dirty="0">
              <a:sym typeface="Wingdings" panose="05000000000000000000" pitchFamily="2" charset="2"/>
            </a:endParaRPr>
          </a:p>
          <a:p>
            <a:pPr marL="358775" lvl="1" indent="0">
              <a:buClrTx/>
              <a:buSzTx/>
              <a:buFont typeface="Wingdings" pitchFamily="2" charset="2"/>
              <a:buNone/>
              <a:tabLst/>
            </a:pPr>
            <a:r>
              <a:rPr lang="de-DE" sz="2000" dirty="0" err="1">
                <a:sym typeface="Wingdings" panose="05000000000000000000" pitchFamily="2" charset="2"/>
              </a:rPr>
              <a:t>d</a:t>
            </a:r>
            <a:r>
              <a:rPr lang="de-DE" sz="2000" dirty="0" err="1" smtClean="0">
                <a:sym typeface="Wingdings" panose="05000000000000000000" pitchFamily="2" charset="2"/>
              </a:rPr>
              <a:t>eveloped</a:t>
            </a:r>
            <a:r>
              <a:rPr lang="de-DE" sz="2000" dirty="0" smtClean="0">
                <a:sym typeface="Wingdings" panose="05000000000000000000" pitchFamily="2" charset="2"/>
              </a:rPr>
              <a:t> in </a:t>
            </a:r>
            <a:r>
              <a:rPr lang="de-DE" sz="2000" dirty="0" err="1" smtClean="0">
                <a:sym typeface="Wingdings" panose="05000000000000000000" pitchFamily="2" charset="2"/>
              </a:rPr>
              <a:t>accordance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with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the</a:t>
            </a:r>
            <a:r>
              <a:rPr lang="de-DE" sz="2000" dirty="0" smtClean="0">
                <a:sym typeface="Wingdings" panose="05000000000000000000" pitchFamily="2" charset="2"/>
              </a:rPr>
              <a:t> ESS </a:t>
            </a:r>
            <a:r>
              <a:rPr lang="de-DE" sz="2000" dirty="0" err="1" smtClean="0">
                <a:sym typeface="Wingdings" panose="05000000000000000000" pitchFamily="2" charset="2"/>
              </a:rPr>
              <a:t>guidelines</a:t>
            </a:r>
            <a:r>
              <a:rPr lang="de-DE" sz="2000" dirty="0" smtClean="0">
                <a:sym typeface="Wingdings" panose="05000000000000000000" pitchFamily="2" charset="2"/>
              </a:rPr>
              <a:t> on </a:t>
            </a:r>
            <a:r>
              <a:rPr lang="de-DE" sz="2000" dirty="0" err="1" smtClean="0">
                <a:sym typeface="Wingdings" panose="05000000000000000000" pitchFamily="2" charset="2"/>
              </a:rPr>
              <a:t>revision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policy</a:t>
            </a:r>
            <a:endParaRPr lang="de-DE" sz="2300" dirty="0">
              <a:sym typeface="Wingdings" panose="05000000000000000000" pitchFamily="2" charset="2"/>
            </a:endParaRPr>
          </a:p>
          <a:p>
            <a:pPr marL="358775" lvl="1" indent="0">
              <a:buClrTx/>
              <a:buSzTx/>
              <a:buFont typeface="Wingdings" pitchFamily="2" charset="2"/>
              <a:buNone/>
              <a:tabLst/>
            </a:pPr>
            <a:endParaRPr lang="de-DE" sz="2300" dirty="0" smtClean="0">
              <a:sym typeface="Wingdings" panose="05000000000000000000" pitchFamily="2" charset="2"/>
            </a:endParaRPr>
          </a:p>
        </p:txBody>
      </p:sp>
      <p:pic>
        <p:nvPicPr>
          <p:cNvPr id="11" name="Picture 2" descr="L:\G-B2\Daten\_E_MethodenVerfahren\21 200 030 Qualitaet\10 Veranstaltungen\20140603_Q2014\Meinke\Fotos\Fotolia_6282778_Deutschland_unter_der_Lup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829" y="960491"/>
            <a:ext cx="1875621" cy="124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2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tatis_Design">
  <a:themeElements>
    <a:clrScheme name="Destatis">
      <a:dk1>
        <a:sysClr val="windowText" lastClr="000000"/>
      </a:dk1>
      <a:lt1>
        <a:sysClr val="window" lastClr="FFFFFF"/>
      </a:lt1>
      <a:dk2>
        <a:srgbClr val="333366"/>
      </a:dk2>
      <a:lt2>
        <a:srgbClr val="FF6600"/>
      </a:lt2>
      <a:accent1>
        <a:srgbClr val="CC0033"/>
      </a:accent1>
      <a:accent2>
        <a:srgbClr val="FFCC00"/>
      </a:accent2>
      <a:accent3>
        <a:srgbClr val="3366CC"/>
      </a:accent3>
      <a:accent4>
        <a:srgbClr val="66CCFF"/>
      </a:accent4>
      <a:accent5>
        <a:srgbClr val="990033"/>
      </a:accent5>
      <a:accent6>
        <a:srgbClr val="66CC66"/>
      </a:accent6>
      <a:hlink>
        <a:srgbClr val="0000FF"/>
      </a:hlink>
      <a:folHlink>
        <a:srgbClr val="800080"/>
      </a:folHlink>
    </a:clrScheme>
    <a:fontScheme name="Destatis">
      <a:majorFont>
        <a:latin typeface="MetaMediumLF-Roman"/>
        <a:ea typeface=""/>
        <a:cs typeface=""/>
      </a:majorFont>
      <a:minorFont>
        <a:latin typeface="MetaMediumLF-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ln>
          <a:noFill/>
        </a:ln>
      </a:spPr>
      <a:bodyPr vert="horz" wrap="square" lIns="0" tIns="0" rIns="0" bIns="0" rtlCol="0">
        <a:noAutofit/>
      </a:bodyPr>
      <a:lstStyle>
        <a:defPPr>
          <a:defRPr sz="23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1242</Words>
  <Application>Microsoft Office PowerPoint</Application>
  <PresentationFormat>On-screen Show (4:3)</PresentationFormat>
  <Paragraphs>310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MetaMediumLF-Roman</vt:lpstr>
      <vt:lpstr>Wingdings</vt:lpstr>
      <vt:lpstr>Times New Roman</vt:lpstr>
      <vt:lpstr>Agfa Rotis Semisans Ex Bold</vt:lpstr>
      <vt:lpstr>Arial</vt:lpstr>
      <vt:lpstr>MetaNormalLF-Roman</vt:lpstr>
      <vt:lpstr>Destatis_Design</vt:lpstr>
      <vt:lpstr>Good governance in statistics</vt:lpstr>
      <vt:lpstr>Outline</vt:lpstr>
      <vt:lpstr>Revisions are generally defined as…</vt:lpstr>
      <vt:lpstr>Chances and risks of revisions</vt:lpstr>
      <vt:lpstr>Preventing risks:  Implementing a general revision policy</vt:lpstr>
      <vt:lpstr>Preventing risks:  Implementing a general revision policy</vt:lpstr>
      <vt:lpstr>Preventing risks:  Implementing a general revision policy</vt:lpstr>
      <vt:lpstr>National perspective:  Destatis general revision policy</vt:lpstr>
      <vt:lpstr>National perspective:  Destatis general revision policy</vt:lpstr>
      <vt:lpstr>National perspective:  Destatis general revision policy</vt:lpstr>
      <vt:lpstr>European perspective: ESS guidelines on revision policy</vt:lpstr>
      <vt:lpstr>European perspective: Survey conducted within the ESS</vt:lpstr>
      <vt:lpstr>European perspective: Survey conducted within the ESS</vt:lpstr>
      <vt:lpstr>Situation in Europe:  Results from the survey</vt:lpstr>
      <vt:lpstr>Situation in Europe:  Results from the survey</vt:lpstr>
      <vt:lpstr>Conclusion and outlook</vt:lpstr>
      <vt:lpstr>MANY THANKS FOR YOUR ATTENTION!</vt:lpstr>
      <vt:lpstr>Photo credits</vt:lpstr>
    </vt:vector>
  </TitlesOfParts>
  <Company>Statistisches Bundesamt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Bentele, Gabriele</dc:creator>
  <cp:lastModifiedBy>XXX</cp:lastModifiedBy>
  <cp:revision>167</cp:revision>
  <cp:lastPrinted>2014-05-14T05:07:11Z</cp:lastPrinted>
  <dcterms:created xsi:type="dcterms:W3CDTF">2014-05-09T13:47:17Z</dcterms:created>
  <dcterms:modified xsi:type="dcterms:W3CDTF">2014-06-03T13:43:36Z</dcterms:modified>
</cp:coreProperties>
</file>