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84" r:id="rId2"/>
  </p:sldMasterIdLst>
  <p:notesMasterIdLst>
    <p:notesMasterId r:id="rId20"/>
  </p:notesMasterIdLst>
  <p:handoutMasterIdLst>
    <p:handoutMasterId r:id="rId21"/>
  </p:handoutMasterIdLst>
  <p:sldIdLst>
    <p:sldId id="263" r:id="rId3"/>
    <p:sldId id="333" r:id="rId4"/>
    <p:sldId id="334" r:id="rId5"/>
    <p:sldId id="302" r:id="rId6"/>
    <p:sldId id="305" r:id="rId7"/>
    <p:sldId id="335" r:id="rId8"/>
    <p:sldId id="324" r:id="rId9"/>
    <p:sldId id="315" r:id="rId10"/>
    <p:sldId id="314" r:id="rId11"/>
    <p:sldId id="325" r:id="rId12"/>
    <p:sldId id="326" r:id="rId13"/>
    <p:sldId id="328" r:id="rId14"/>
    <p:sldId id="336" r:id="rId15"/>
    <p:sldId id="337" r:id="rId16"/>
    <p:sldId id="338" r:id="rId17"/>
    <p:sldId id="339" r:id="rId18"/>
    <p:sldId id="319" r:id="rId1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D7A"/>
    <a:srgbClr val="333399"/>
    <a:srgbClr val="0F5494"/>
    <a:srgbClr val="9650DC"/>
    <a:srgbClr val="122968"/>
    <a:srgbClr val="1A1664"/>
    <a:srgbClr val="090971"/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800" autoAdjust="0"/>
  </p:normalViewPr>
  <p:slideViewPr>
    <p:cSldViewPr>
      <p:cViewPr>
        <p:scale>
          <a:sx n="100" d="100"/>
          <a:sy n="100" d="100"/>
        </p:scale>
        <p:origin x="-194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08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3B0DC4-B346-4184-A25F-23BB8163F1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30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296360-87D6-4646-9D1B-AC9B851F16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893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96360-87D6-4646-9D1B-AC9B851F162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143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AB5391F4-E5CB-4061-83F0-95393C6E388B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16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43554005-EACC-48B1-A983-5376934E7E88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7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96360-87D6-4646-9D1B-AC9B851F162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2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43554005-EACC-48B1-A983-5376934E7E88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10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43554005-EACC-48B1-A983-5376934E7E88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11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AB5391F4-E5CB-4061-83F0-95393C6E388B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12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AB5391F4-E5CB-4061-83F0-95393C6E388B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13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AB5391F4-E5CB-4061-83F0-95393C6E388B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14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AB5391F4-E5CB-4061-83F0-95393C6E388B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15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W. J. Radermacher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B938900-9486-4568-A41C-91C2811A2E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52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W. J. Radermacher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6655-7C1D-41BF-B12E-CC2D1837D3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W. J. Radermacher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1E85-5FB7-4386-A2EC-FD7ACE086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3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Mariana Kotzeva, Eurostat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3042-0A83-48B1-9C4E-E001132783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6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J. Radermacher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85EF9-0AF4-466A-9872-AE1E4F57067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01536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W. J. Radermacher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18DE-5BE7-4043-B048-DB470B0675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51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W. J. Radermacher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D1721-8318-49A4-8201-BC2F0F53B3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0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W. J. Radermacher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94ED8-82EB-47AF-84B7-754A132BF38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57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W. J. Radermacher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82CC2-5D6C-4D66-A98C-23EFCF4388E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51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W. J. Radermacher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CA67A-60F1-4440-B4F0-3DB541307A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2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W. J. Radermacher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DC424-8941-4598-878B-814C40532F9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5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W. J. Radermacher</a:t>
            </a: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E8A18DE-5BE7-4043-B048-DB470B0675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037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W. J. Radermacher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88FDE-76D5-4D2B-9E9F-55EEDC0277F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168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W. J. Radermacher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B6D89-B067-4536-AAFE-0677FF6A735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53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W. J. Radermacher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C6655-7C1D-41BF-B12E-CC2D1837D3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18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W. J. Radermacher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61E85-5FB7-4386-A2EC-FD7ACE0863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4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Mariana Kotzeva, Eurostat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3042-0A83-48B1-9C4E-E001132783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6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W. J. Radermacher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1721-8318-49A4-8201-BC2F0F53B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2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W. J. Radermacher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4ED8-82EB-47AF-84B7-754A132BF3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1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W. J. Radermacher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82CC2-5D6C-4D66-A98C-23EFCF4388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9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W. J. Radermacher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A67A-60F1-4440-B4F0-3DB541307A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8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W. J. Radermacher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C424-8941-4598-878B-814C40532F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5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W. J. Radermacher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88FDE-76D5-4D2B-9E9F-55EEDC0277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0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W. J. Radermacher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B6D89-B067-4536-AAFE-0677FF6A73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9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W. J. Radermacher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A85EF9-0AF4-466A-9872-AE1E4F5706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W. J. Radermacher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A85EF9-0AF4-466A-9872-AE1E4F57067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46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pp.eurostat.ec.europa.eu/portal/page/portal/gdp_and_beyond/quality_of_life/context" TargetMode="External"/><Relationship Id="rId2" Type="http://schemas.openxmlformats.org/officeDocument/2006/relationships/hyperlink" Target="mailto:Aurelia-Georgiana.IVAN@ec.europa.e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67085" y="5085184"/>
            <a:ext cx="8569325" cy="1224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BE" sz="2400" dirty="0" smtClean="0"/>
              <a:t>Georgiana </a:t>
            </a:r>
            <a:r>
              <a:rPr lang="fr-BE" sz="2400" dirty="0" smtClean="0"/>
              <a:t>Ivan </a:t>
            </a:r>
          </a:p>
          <a:p>
            <a:pPr eaLnBrk="1" hangingPunct="1">
              <a:lnSpc>
                <a:spcPct val="80000"/>
              </a:lnSpc>
            </a:pPr>
            <a:r>
              <a:rPr lang="fr-BE" sz="2400" dirty="0" smtClean="0"/>
              <a:t>Jean-Louis Mercy</a:t>
            </a:r>
            <a:endParaRPr lang="fr-BE" sz="2400" dirty="0" smtClean="0"/>
          </a:p>
          <a:p>
            <a:pPr eaLnBrk="1" hangingPunct="1">
              <a:lnSpc>
                <a:spcPct val="80000"/>
              </a:lnSpc>
            </a:pPr>
            <a:r>
              <a:rPr lang="fr-BE" sz="2400" dirty="0" smtClean="0"/>
              <a:t>Eurostat, </a:t>
            </a:r>
            <a:r>
              <a:rPr lang="fr-BE" sz="2400" dirty="0" err="1" smtClean="0"/>
              <a:t>European</a:t>
            </a:r>
            <a:r>
              <a:rPr lang="fr-BE" sz="2400" dirty="0" smtClean="0"/>
              <a:t> </a:t>
            </a:r>
            <a:r>
              <a:rPr lang="fr-BE" sz="2400" dirty="0" smtClean="0"/>
              <a:t>Commission</a:t>
            </a:r>
            <a:endParaRPr lang="en-GB" sz="2400" dirty="0" smtClean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9144000" cy="374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European Conference on Quality in Official Statistics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Vienna, 3-5 </a:t>
            </a:r>
            <a:r>
              <a:rPr lang="en-GB" sz="2000" dirty="0" smtClean="0"/>
              <a:t>June 2014</a:t>
            </a:r>
            <a:r>
              <a:rPr lang="en-GB" sz="2000" i="1" dirty="0" smtClean="0">
                <a:solidFill>
                  <a:srgbClr val="FFC000"/>
                </a:solidFill>
              </a:rPr>
              <a:t/>
            </a:r>
            <a:br>
              <a:rPr lang="en-GB" sz="2000" i="1" dirty="0" smtClean="0">
                <a:solidFill>
                  <a:srgbClr val="FFC000"/>
                </a:solidFill>
              </a:rPr>
            </a:br>
            <a:r>
              <a:rPr lang="en-GB" sz="2000" i="1" dirty="0" smtClean="0">
                <a:solidFill>
                  <a:srgbClr val="FFC000"/>
                </a:solidFill>
              </a:rPr>
              <a:t/>
            </a:r>
            <a:br>
              <a:rPr lang="en-GB" sz="2000" i="1" dirty="0" smtClean="0">
                <a:solidFill>
                  <a:srgbClr val="FFC000"/>
                </a:solidFill>
              </a:rPr>
            </a:br>
            <a:r>
              <a:rPr lang="en-GB" sz="2000" i="1" dirty="0" smtClean="0">
                <a:solidFill>
                  <a:srgbClr val="FFC000"/>
                </a:solidFill>
              </a:rPr>
              <a:t/>
            </a:r>
            <a:br>
              <a:rPr lang="en-GB" sz="2000" i="1" dirty="0" smtClean="0">
                <a:solidFill>
                  <a:srgbClr val="FFC000"/>
                </a:solidFill>
              </a:rPr>
            </a:br>
            <a:r>
              <a:rPr lang="en-GB" sz="2600" dirty="0" smtClean="0"/>
              <a:t>Measuring </a:t>
            </a:r>
            <a:r>
              <a:rPr lang="en-GB" sz="2600" dirty="0" smtClean="0"/>
              <a:t>Quality </a:t>
            </a:r>
            <a:r>
              <a:rPr lang="en-GB" sz="2600" dirty="0" smtClean="0"/>
              <a:t>of </a:t>
            </a:r>
            <a:r>
              <a:rPr lang="en-GB" sz="2600" dirty="0" smtClean="0"/>
              <a:t>Life in the </a:t>
            </a:r>
            <a:br>
              <a:rPr lang="en-GB" sz="2600" dirty="0" smtClean="0"/>
            </a:br>
            <a:r>
              <a:rPr lang="en-GB" sz="2600" dirty="0" smtClean="0"/>
              <a:t>European Union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3200" dirty="0">
                <a:solidFill>
                  <a:srgbClr val="FFC000"/>
                </a:solidFill>
              </a:rPr>
              <a:t/>
            </a:r>
            <a:br>
              <a:rPr lang="en-GB" sz="3200" dirty="0">
                <a:solidFill>
                  <a:srgbClr val="FFC000"/>
                </a:solidFill>
              </a:rPr>
            </a:br>
            <a:endParaRPr lang="en-GB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6606780"/>
            <a:ext cx="792088" cy="261610"/>
          </a:xfrm>
          <a:prstGeom prst="rect">
            <a:avLst/>
          </a:prstGeom>
          <a:solidFill>
            <a:srgbClr val="1229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100" b="0" dirty="0" smtClean="0">
                <a:solidFill>
                  <a:schemeClr val="bg1"/>
                </a:solidFill>
              </a:rPr>
              <a:t>Eurostat</a:t>
            </a:r>
            <a:endParaRPr lang="en-GB" sz="1100" b="0" dirty="0" err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50825" y="1124745"/>
            <a:ext cx="8713788" cy="864096"/>
          </a:xfrm>
        </p:spPr>
        <p:txBody>
          <a:bodyPr/>
          <a:lstStyle/>
          <a:p>
            <a:pPr marL="0" indent="0" eaLnBrk="1" hangingPunct="1"/>
            <a:r>
              <a:rPr lang="en-US" sz="2800" dirty="0" smtClean="0"/>
              <a:t>Example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067572" y="6597352"/>
            <a:ext cx="1008484" cy="412179"/>
          </a:xfrm>
        </p:spPr>
        <p:txBody>
          <a:bodyPr/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Eurostat 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16216" y="6348561"/>
            <a:ext cx="2133600" cy="476250"/>
          </a:xfrm>
        </p:spPr>
        <p:txBody>
          <a:bodyPr/>
          <a:lstStyle/>
          <a:p>
            <a:pPr algn="r">
              <a:defRPr/>
            </a:pPr>
            <a:fld id="{1313CE81-1930-43C5-9E05-361CBA181461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  <p:cxnSp>
        <p:nvCxnSpPr>
          <p:cNvPr id="20485" name="Straight Arrow Connector 4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86" name="Straight Arrow Connector 16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87" name="Straight Arrow Connector 18"/>
          <p:cNvCxnSpPr>
            <a:cxnSpLocks noChangeShapeType="1"/>
          </p:cNvCxnSpPr>
          <p:nvPr/>
        </p:nvCxnSpPr>
        <p:spPr bwMode="auto">
          <a:xfrm flipV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0488" name="Content Placeholder 2"/>
          <p:cNvSpPr>
            <a:spLocks noGrp="1"/>
          </p:cNvSpPr>
          <p:nvPr>
            <p:ph idx="1"/>
          </p:nvPr>
        </p:nvSpPr>
        <p:spPr>
          <a:xfrm>
            <a:off x="461963" y="1781026"/>
            <a:ext cx="8507412" cy="421034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b="1" dirty="0"/>
              <a:t>Dimension</a:t>
            </a:r>
            <a:r>
              <a:rPr lang="en-GB" dirty="0"/>
              <a:t>  </a:t>
            </a:r>
            <a:r>
              <a:rPr lang="en-GB" i="1" dirty="0"/>
              <a:t>'Leisure and social interactions'</a:t>
            </a:r>
          </a:p>
          <a:p>
            <a:pPr marL="0" indent="0" eaLnBrk="1" hangingPunct="1">
              <a:buNone/>
              <a:defRPr/>
            </a:pPr>
            <a:r>
              <a:rPr lang="en-GB" i="1" dirty="0"/>
              <a:t>	</a:t>
            </a:r>
            <a:r>
              <a:rPr lang="en-GB" b="1" dirty="0" smtClean="0"/>
              <a:t>Sub-dimension  </a:t>
            </a:r>
            <a:r>
              <a:rPr lang="en-GB" dirty="0"/>
              <a:t>: </a:t>
            </a:r>
            <a:r>
              <a:rPr lang="en-GB" i="1" dirty="0"/>
              <a:t>'Social </a:t>
            </a:r>
            <a:r>
              <a:rPr lang="en-GB" i="1" dirty="0" smtClean="0"/>
              <a:t>interactions'</a:t>
            </a:r>
            <a:endParaRPr lang="en-GB" i="1" dirty="0"/>
          </a:p>
          <a:p>
            <a:pPr marL="0" indent="0" eaLnBrk="1" hangingPunct="1">
              <a:buNone/>
              <a:defRPr/>
            </a:pPr>
            <a:r>
              <a:rPr lang="en-GB" i="1" dirty="0"/>
              <a:t>		</a:t>
            </a:r>
            <a:r>
              <a:rPr lang="en-GB" b="1" dirty="0"/>
              <a:t>Variable/indicator </a:t>
            </a:r>
          </a:p>
          <a:p>
            <a:pPr marL="0" indent="0" eaLnBrk="1" hangingPunct="1">
              <a:buNone/>
              <a:defRPr/>
            </a:pPr>
            <a:r>
              <a:rPr lang="en-GB" i="1" dirty="0">
                <a:solidFill>
                  <a:srgbClr val="FF0000"/>
                </a:solidFill>
              </a:rPr>
              <a:t>'frequency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of </a:t>
            </a:r>
            <a:r>
              <a:rPr lang="en-GB" i="1" dirty="0" smtClean="0">
                <a:solidFill>
                  <a:srgbClr val="FF0000"/>
                </a:solidFill>
              </a:rPr>
              <a:t>getting together </a:t>
            </a:r>
            <a:r>
              <a:rPr lang="en-GB" i="1" dirty="0" smtClean="0">
                <a:solidFill>
                  <a:srgbClr val="FF0000"/>
                </a:solidFill>
              </a:rPr>
              <a:t>with friends or relatives'</a:t>
            </a:r>
            <a:endParaRPr lang="en-GB" i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GB" i="1" dirty="0" smtClean="0">
                <a:solidFill>
                  <a:srgbClr val="FF0000"/>
                </a:solidFill>
              </a:rPr>
              <a:t>'satisfaction </a:t>
            </a:r>
            <a:r>
              <a:rPr lang="en-GB" i="1" dirty="0">
                <a:solidFill>
                  <a:srgbClr val="FF0000"/>
                </a:solidFill>
              </a:rPr>
              <a:t>with social life'</a:t>
            </a:r>
          </a:p>
          <a:p>
            <a:pPr marL="0" indent="0" eaLnBrk="1" hangingPunct="1">
              <a:buNone/>
              <a:defRPr/>
            </a:pPr>
            <a:r>
              <a:rPr lang="en-GB" i="1" dirty="0"/>
              <a:t>	</a:t>
            </a:r>
            <a:r>
              <a:rPr lang="en-GB" b="1" dirty="0"/>
              <a:t> Sub-dimension </a:t>
            </a:r>
            <a:r>
              <a:rPr lang="en-GB" b="1" i="1" dirty="0" smtClean="0"/>
              <a:t> </a:t>
            </a:r>
            <a:r>
              <a:rPr lang="en-GB" i="1" dirty="0"/>
              <a:t>: </a:t>
            </a:r>
            <a:r>
              <a:rPr lang="en-GB" i="1" dirty="0" smtClean="0"/>
              <a:t>'</a:t>
            </a:r>
            <a:r>
              <a:rPr lang="en-GB" b="1" i="1" dirty="0"/>
              <a:t> </a:t>
            </a:r>
            <a:r>
              <a:rPr lang="en-GB" i="1" dirty="0" smtClean="0"/>
              <a:t>Leisure'</a:t>
            </a:r>
            <a:endParaRPr lang="en-GB" i="1" dirty="0"/>
          </a:p>
          <a:p>
            <a:pPr marL="0" indent="0" eaLnBrk="1" hangingPunct="1">
              <a:buNone/>
              <a:defRPr/>
            </a:pPr>
            <a:r>
              <a:rPr lang="en-GB" i="1" dirty="0"/>
              <a:t>		</a:t>
            </a:r>
            <a:r>
              <a:rPr lang="en-GB" b="1" dirty="0" smtClean="0"/>
              <a:t>Variable/indicator</a:t>
            </a:r>
            <a:endParaRPr lang="en-GB" dirty="0"/>
          </a:p>
          <a:p>
            <a:pPr marL="0" indent="0" eaLnBrk="1" hangingPunct="1">
              <a:buNone/>
              <a:defRPr/>
            </a:pPr>
            <a:r>
              <a:rPr lang="en-GB" i="1" dirty="0">
                <a:solidFill>
                  <a:srgbClr val="FF0000"/>
                </a:solidFill>
              </a:rPr>
              <a:t>'frequency of going to the cinema, </a:t>
            </a:r>
            <a:r>
              <a:rPr lang="en-GB" i="1" dirty="0" smtClean="0">
                <a:solidFill>
                  <a:srgbClr val="FF0000"/>
                </a:solidFill>
              </a:rPr>
              <a:t>live performances, live sport </a:t>
            </a:r>
            <a:r>
              <a:rPr lang="en-GB" i="1" dirty="0" smtClean="0">
                <a:solidFill>
                  <a:srgbClr val="FF0000"/>
                </a:solidFill>
              </a:rPr>
              <a:t>events </a:t>
            </a:r>
            <a:r>
              <a:rPr lang="en-GB" i="1" dirty="0" smtClean="0">
                <a:solidFill>
                  <a:srgbClr val="FF0000"/>
                </a:solidFill>
              </a:rPr>
              <a:t>or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cultural sites'</a:t>
            </a:r>
            <a:endParaRPr lang="en-GB" i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GB" b="0" dirty="0"/>
          </a:p>
        </p:txBody>
      </p:sp>
      <p:cxnSp>
        <p:nvCxnSpPr>
          <p:cNvPr id="20489" name="Straight Arrow Connector 4"/>
          <p:cNvCxnSpPr>
            <a:cxnSpLocks noChangeShapeType="1"/>
          </p:cNvCxnSpPr>
          <p:nvPr/>
        </p:nvCxnSpPr>
        <p:spPr bwMode="auto">
          <a:xfrm>
            <a:off x="3924300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90" name="Straight Arrow Connector 9"/>
          <p:cNvCxnSpPr>
            <a:cxnSpLocks noChangeShapeType="1"/>
          </p:cNvCxnSpPr>
          <p:nvPr/>
        </p:nvCxnSpPr>
        <p:spPr bwMode="auto">
          <a:xfrm flipV="1">
            <a:off x="4211638" y="2997200"/>
            <a:ext cx="1008062" cy="20875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91" name="Straight Arrow Connector 13"/>
          <p:cNvCxnSpPr>
            <a:cxnSpLocks noChangeShapeType="1"/>
          </p:cNvCxnSpPr>
          <p:nvPr/>
        </p:nvCxnSpPr>
        <p:spPr bwMode="auto">
          <a:xfrm>
            <a:off x="4211638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92" name="Straight Arrow Connector 27"/>
          <p:cNvCxnSpPr>
            <a:cxnSpLocks noChangeShapeType="1"/>
          </p:cNvCxnSpPr>
          <p:nvPr/>
        </p:nvCxnSpPr>
        <p:spPr bwMode="auto">
          <a:xfrm>
            <a:off x="3924300" y="38862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504" y="6218916"/>
            <a:ext cx="2660104" cy="484187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Quality of life in the European Union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36096" y="621890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Quality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in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Official Statistics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/>
            </a:r>
            <a:b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</a:b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Vienna, 3-5 </a:t>
            </a:r>
            <a:r>
              <a:rPr lang="en-US" sz="1400" b="0" dirty="0" smtClean="0">
                <a:solidFill>
                  <a:srgbClr val="133176"/>
                </a:solidFill>
                <a:latin typeface="+mj-lt"/>
                <a:cs typeface="+mn-cs"/>
              </a:rPr>
              <a:t>June</a:t>
            </a:r>
            <a:r>
              <a:rPr lang="en-GB" sz="1400" b="0" dirty="0" smtClean="0">
                <a:solidFill>
                  <a:srgbClr val="133176"/>
                </a:solidFill>
                <a:latin typeface="+mj-lt"/>
                <a:cs typeface="+mn-cs"/>
              </a:rPr>
              <a:t> 2014</a:t>
            </a:r>
            <a:endParaRPr lang="en-GB" sz="1400" b="0" dirty="0">
              <a:solidFill>
                <a:srgbClr val="133176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5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8713788" cy="720079"/>
          </a:xfrm>
        </p:spPr>
        <p:txBody>
          <a:bodyPr/>
          <a:lstStyle/>
          <a:p>
            <a:pPr marL="0" indent="0" eaLnBrk="1" hangingPunct="1"/>
            <a:r>
              <a:rPr lang="en-GB" sz="2800" dirty="0" smtClean="0"/>
              <a:t>2013 SILC Ad-Hoc Module on Subjective </a:t>
            </a:r>
            <a:r>
              <a:rPr lang="en-GB" sz="2800" dirty="0" smtClean="0"/>
              <a:t>well-being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07504" y="6237312"/>
            <a:ext cx="2895600" cy="484187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Quality of life in the European Union</a:t>
            </a:r>
          </a:p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660232" y="6309320"/>
            <a:ext cx="2133600" cy="476250"/>
          </a:xfrm>
        </p:spPr>
        <p:txBody>
          <a:bodyPr/>
          <a:lstStyle/>
          <a:p>
            <a:pPr algn="r">
              <a:defRPr/>
            </a:pPr>
            <a:fld id="{1313CE81-1930-43C5-9E05-361CBA181461}" type="slidenum">
              <a:rPr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485" name="Straight Arrow Connector 4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86" name="Straight Arrow Connector 16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87" name="Straight Arrow Connector 18"/>
          <p:cNvCxnSpPr>
            <a:cxnSpLocks noChangeShapeType="1"/>
          </p:cNvCxnSpPr>
          <p:nvPr/>
        </p:nvCxnSpPr>
        <p:spPr bwMode="auto">
          <a:xfrm flipV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0488" name="Content Placeholder 2"/>
          <p:cNvSpPr>
            <a:spLocks noGrp="1"/>
          </p:cNvSpPr>
          <p:nvPr>
            <p:ph idx="1"/>
          </p:nvPr>
        </p:nvSpPr>
        <p:spPr>
          <a:xfrm>
            <a:off x="251520" y="2270166"/>
            <a:ext cx="8717855" cy="421034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>
                <a:solidFill>
                  <a:srgbClr val="FF0000"/>
                </a:solidFill>
              </a:rPr>
              <a:t>“People’s experiences of their lives</a:t>
            </a:r>
            <a:r>
              <a:rPr lang="en-GB" sz="2000" dirty="0" smtClean="0">
                <a:solidFill>
                  <a:srgbClr val="FF0000"/>
                </a:solidFill>
              </a:rPr>
              <a:t>”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000" b="0" dirty="0">
                <a:solidFill>
                  <a:srgbClr val="FF0000"/>
                </a:solidFill>
              </a:rPr>
              <a:t> </a:t>
            </a:r>
            <a:r>
              <a:rPr lang="en-GB" sz="2000" b="0" dirty="0" smtClean="0">
                <a:solidFill>
                  <a:srgbClr val="FF0000"/>
                </a:solidFill>
              </a:rPr>
              <a:t>     </a:t>
            </a:r>
            <a:r>
              <a:rPr lang="en-GB" sz="2000" dirty="0"/>
              <a:t>- Under analysis, planned to be disseminated 1st quarter of next year</a:t>
            </a:r>
            <a:endParaRPr lang="en-GB" sz="2000" dirty="0"/>
          </a:p>
          <a:p>
            <a:pPr marL="827088" lvl="1">
              <a:lnSpc>
                <a:spcPct val="90000"/>
              </a:lnSpc>
              <a:buFontTx/>
              <a:buChar char="-"/>
            </a:pPr>
            <a:r>
              <a:rPr lang="en-GB" b="0" dirty="0"/>
              <a:t>Main </a:t>
            </a:r>
            <a:r>
              <a:rPr lang="en-GB" b="0" dirty="0"/>
              <a:t>components</a:t>
            </a:r>
            <a:r>
              <a:rPr lang="en-GB" b="0" dirty="0"/>
              <a:t>: cognitive, affect, </a:t>
            </a:r>
            <a:r>
              <a:rPr lang="en-GB" b="0" dirty="0" err="1"/>
              <a:t>eudaimonics</a:t>
            </a:r>
            <a:r>
              <a:rPr lang="en-GB" b="0" dirty="0"/>
              <a:t> (OECD guidelines)</a:t>
            </a:r>
          </a:p>
          <a:p>
            <a:pPr marL="827088" lvl="1">
              <a:lnSpc>
                <a:spcPct val="90000"/>
              </a:lnSpc>
              <a:buFontTx/>
              <a:buChar char="-"/>
            </a:pPr>
            <a:r>
              <a:rPr lang="en-GB" dirty="0" smtClean="0"/>
              <a:t>Overall </a:t>
            </a:r>
            <a:r>
              <a:rPr lang="en-GB" dirty="0"/>
              <a:t>life satisfaction question </a:t>
            </a:r>
            <a:r>
              <a:rPr lang="en-GB" b="0" dirty="0" smtClean="0"/>
              <a:t>(proposed to be collected in the core </a:t>
            </a:r>
            <a:r>
              <a:rPr lang="en-GB" b="0" dirty="0"/>
              <a:t>of </a:t>
            </a:r>
            <a:r>
              <a:rPr lang="en-GB" b="0" dirty="0" smtClean="0"/>
              <a:t>EU-SILC, which is repeated </a:t>
            </a:r>
            <a:r>
              <a:rPr lang="en-GB" b="0" dirty="0"/>
              <a:t>every </a:t>
            </a:r>
            <a:r>
              <a:rPr lang="en-GB" b="0" dirty="0" smtClean="0"/>
              <a:t>year)</a:t>
            </a:r>
          </a:p>
          <a:p>
            <a:pPr marL="827088" lvl="1">
              <a:lnSpc>
                <a:spcPct val="90000"/>
              </a:lnSpc>
              <a:buFontTx/>
              <a:buChar char="-"/>
            </a:pPr>
            <a:r>
              <a:rPr lang="en-GB" b="0" dirty="0" smtClean="0"/>
              <a:t>22 other variables, complementing objective data for most </a:t>
            </a:r>
            <a:r>
              <a:rPr lang="en-GB" b="0" dirty="0" err="1" smtClean="0"/>
              <a:t>QoL</a:t>
            </a:r>
            <a:r>
              <a:rPr lang="en-GB" b="0" dirty="0" smtClean="0"/>
              <a:t> dimensions</a:t>
            </a:r>
            <a:endParaRPr lang="en-GB" b="0" dirty="0"/>
          </a:p>
          <a:p>
            <a:pPr marL="827088" lvl="1">
              <a:lnSpc>
                <a:spcPct val="90000"/>
              </a:lnSpc>
              <a:buFontTx/>
              <a:buChar char="-"/>
            </a:pPr>
            <a:r>
              <a:rPr lang="en-GB" b="0" dirty="0" smtClean="0"/>
              <a:t>Most measured </a:t>
            </a:r>
            <a:r>
              <a:rPr lang="en-GB" b="0" dirty="0"/>
              <a:t>on a scale from 0-10 </a:t>
            </a:r>
          </a:p>
          <a:p>
            <a:pPr marL="827088" lvl="1">
              <a:lnSpc>
                <a:spcPct val="90000"/>
              </a:lnSpc>
              <a:buFontTx/>
              <a:buChar char="-"/>
            </a:pPr>
            <a:r>
              <a:rPr lang="en-GB" b="0" dirty="0"/>
              <a:t>Central tendency or high/medium/low for reporting</a:t>
            </a:r>
            <a:r>
              <a:rPr lang="en-GB" b="0" dirty="0" smtClean="0"/>
              <a:t>?</a:t>
            </a:r>
          </a:p>
          <a:p>
            <a:pPr marL="827088" lvl="1">
              <a:lnSpc>
                <a:spcPct val="90000"/>
              </a:lnSpc>
              <a:buFontTx/>
              <a:buChar char="-"/>
            </a:pPr>
            <a:endParaRPr lang="en-GB" b="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GB" sz="18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marL="141288" indent="0">
              <a:lnSpc>
                <a:spcPct val="90000"/>
              </a:lnSpc>
              <a:buNone/>
            </a:pPr>
            <a:endParaRPr lang="en-GB" sz="2000" b="0" dirty="0" smtClean="0"/>
          </a:p>
        </p:txBody>
      </p:sp>
      <p:cxnSp>
        <p:nvCxnSpPr>
          <p:cNvPr id="20489" name="Straight Arrow Connector 4"/>
          <p:cNvCxnSpPr>
            <a:cxnSpLocks noChangeShapeType="1"/>
          </p:cNvCxnSpPr>
          <p:nvPr/>
        </p:nvCxnSpPr>
        <p:spPr bwMode="auto">
          <a:xfrm>
            <a:off x="3924300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90" name="Straight Arrow Connector 9"/>
          <p:cNvCxnSpPr>
            <a:cxnSpLocks noChangeShapeType="1"/>
          </p:cNvCxnSpPr>
          <p:nvPr/>
        </p:nvCxnSpPr>
        <p:spPr bwMode="auto">
          <a:xfrm flipV="1">
            <a:off x="2051720" y="2997199"/>
            <a:ext cx="1008062" cy="20875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91" name="Straight Arrow Connector 13"/>
          <p:cNvCxnSpPr>
            <a:cxnSpLocks noChangeShapeType="1"/>
          </p:cNvCxnSpPr>
          <p:nvPr/>
        </p:nvCxnSpPr>
        <p:spPr bwMode="auto">
          <a:xfrm>
            <a:off x="4211638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92" name="Straight Arrow Connector 27"/>
          <p:cNvCxnSpPr>
            <a:cxnSpLocks noChangeShapeType="1"/>
          </p:cNvCxnSpPr>
          <p:nvPr/>
        </p:nvCxnSpPr>
        <p:spPr bwMode="auto">
          <a:xfrm>
            <a:off x="3924300" y="38862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067572" y="6597352"/>
            <a:ext cx="1008484" cy="412179"/>
          </a:xfrm>
        </p:spPr>
        <p:txBody>
          <a:bodyPr/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Eurostat 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5436096" y="621890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Quality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in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Official Statistics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/>
            </a:r>
            <a:b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</a:b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Vienna, 3-5 </a:t>
            </a:r>
            <a:r>
              <a:rPr lang="en-GB" sz="1400" b="0" dirty="0" smtClean="0">
                <a:solidFill>
                  <a:srgbClr val="133176"/>
                </a:solidFill>
                <a:latin typeface="+mj-lt"/>
                <a:cs typeface="+mn-cs"/>
              </a:rPr>
              <a:t>June 2014</a:t>
            </a:r>
            <a:endParaRPr lang="en-GB" sz="1400" b="0" dirty="0">
              <a:solidFill>
                <a:srgbClr val="133176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4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13788" cy="936104"/>
          </a:xfrm>
        </p:spPr>
        <p:txBody>
          <a:bodyPr/>
          <a:lstStyle/>
          <a:p>
            <a:pPr marL="0" indent="0" algn="ctr" eaLnBrk="1" hangingPunct="1"/>
            <a:r>
              <a:rPr lang="en-GB" sz="2800" dirty="0" smtClean="0"/>
              <a:t>Subjective Well-Being: quality aspects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51520" y="6338342"/>
            <a:ext cx="2895600" cy="484187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Quality of life in the European Union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04248" y="6309320"/>
            <a:ext cx="2133600" cy="476250"/>
          </a:xfrm>
        </p:spPr>
        <p:txBody>
          <a:bodyPr/>
          <a:lstStyle/>
          <a:p>
            <a:pPr algn="r">
              <a:defRPr/>
            </a:pPr>
            <a:fld id="{E41A101A-9C04-4DD2-BAB1-43018328B34D}" type="slidenum">
              <a:rPr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12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33" name="Straight Arrow Connector 4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4" name="Straight Arrow Connector 16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5" name="Straight Arrow Connector 18"/>
          <p:cNvCxnSpPr>
            <a:cxnSpLocks noChangeShapeType="1"/>
          </p:cNvCxnSpPr>
          <p:nvPr/>
        </p:nvCxnSpPr>
        <p:spPr bwMode="auto">
          <a:xfrm flipV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2536" name="Content Placeholder 2"/>
          <p:cNvSpPr>
            <a:spLocks noGrp="1"/>
          </p:cNvSpPr>
          <p:nvPr>
            <p:ph idx="1"/>
          </p:nvPr>
        </p:nvSpPr>
        <p:spPr>
          <a:xfrm>
            <a:off x="584994" y="1844737"/>
            <a:ext cx="8507412" cy="439248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dirty="0">
                <a:solidFill>
                  <a:srgbClr val="FF0000"/>
                </a:solidFill>
              </a:rPr>
              <a:t>Legal basis </a:t>
            </a:r>
            <a:r>
              <a:rPr lang="en-GB" dirty="0"/>
              <a:t>(</a:t>
            </a:r>
            <a:r>
              <a:rPr lang="en-GB" dirty="0" smtClean="0"/>
              <a:t>2003 +…): </a:t>
            </a:r>
            <a:r>
              <a:rPr lang="en-GB" dirty="0"/>
              <a:t>variables, common concepts, classifications, </a:t>
            </a:r>
            <a:r>
              <a:rPr lang="en-GB" dirty="0" smtClean="0"/>
              <a:t>procedures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dirty="0"/>
              <a:t>Quality requirement: </a:t>
            </a:r>
            <a:r>
              <a:rPr lang="en-GB" dirty="0">
                <a:solidFill>
                  <a:srgbClr val="FF0000"/>
                </a:solidFill>
              </a:rPr>
              <a:t>large sample </a:t>
            </a:r>
            <a:r>
              <a:rPr lang="en-GB" dirty="0"/>
              <a:t>size by country, some larger (NUTS2</a:t>
            </a:r>
            <a:r>
              <a:rPr lang="en-GB" dirty="0" smtClean="0"/>
              <a:t>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dirty="0"/>
              <a:t>Manual: </a:t>
            </a:r>
            <a:r>
              <a:rPr lang="en-GB" dirty="0">
                <a:solidFill>
                  <a:srgbClr val="FF0000"/>
                </a:solidFill>
              </a:rPr>
              <a:t>for </a:t>
            </a:r>
            <a:r>
              <a:rPr lang="en-GB" dirty="0" smtClean="0">
                <a:solidFill>
                  <a:srgbClr val="FF0000"/>
                </a:solidFill>
              </a:rPr>
              <a:t>2013 AHM </a:t>
            </a:r>
            <a:r>
              <a:rPr lang="en-GB" dirty="0">
                <a:solidFill>
                  <a:srgbClr val="FF0000"/>
                </a:solidFill>
              </a:rPr>
              <a:t>well-being</a:t>
            </a:r>
            <a:r>
              <a:rPr lang="en-GB" dirty="0"/>
              <a:t>: reference questionnaire (importance of wording, order </a:t>
            </a:r>
            <a:r>
              <a:rPr lang="en-GB" dirty="0" err="1"/>
              <a:t>etc</a:t>
            </a:r>
            <a:r>
              <a:rPr lang="en-GB" dirty="0"/>
              <a:t>) in all EU languages via a translation protocol</a:t>
            </a:r>
            <a:r>
              <a:rPr lang="en-GB" dirty="0" smtClean="0"/>
              <a:t>)</a:t>
            </a:r>
          </a:p>
          <a:p>
            <a:pPr marL="0" lvl="1" indent="0">
              <a:lnSpc>
                <a:spcPct val="90000"/>
              </a:lnSpc>
              <a:buNone/>
            </a:pPr>
            <a:endParaRPr lang="en-GB" dirty="0" smtClean="0">
              <a:ea typeface="+mn-ea"/>
              <a:cs typeface="+mn-cs"/>
            </a:endParaRPr>
          </a:p>
          <a:p>
            <a:pPr marL="0" lvl="1" indent="0">
              <a:lnSpc>
                <a:spcPct val="90000"/>
              </a:lnSpc>
              <a:buNone/>
            </a:pPr>
            <a:r>
              <a:rPr lang="en-GB" sz="2400" b="0" dirty="0" smtClean="0">
                <a:ea typeface="+mn-ea"/>
                <a:cs typeface="+mn-cs"/>
              </a:rPr>
              <a:t>Easy </a:t>
            </a:r>
            <a:r>
              <a:rPr lang="en-GB" sz="2400" b="0" dirty="0">
                <a:ea typeface="+mn-ea"/>
                <a:cs typeface="+mn-cs"/>
              </a:rPr>
              <a:t>to test the impact of different determinants on life satisfaction (panel dimension</a:t>
            </a:r>
            <a:r>
              <a:rPr lang="en-GB" b="0" dirty="0"/>
              <a:t>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buFontTx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22537" name="Straight Arrow Connector 4"/>
          <p:cNvCxnSpPr>
            <a:cxnSpLocks noChangeShapeType="1"/>
          </p:cNvCxnSpPr>
          <p:nvPr/>
        </p:nvCxnSpPr>
        <p:spPr bwMode="auto">
          <a:xfrm>
            <a:off x="3924300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8" name="Straight Arrow Connector 9"/>
          <p:cNvCxnSpPr>
            <a:cxnSpLocks noChangeShapeType="1"/>
          </p:cNvCxnSpPr>
          <p:nvPr/>
        </p:nvCxnSpPr>
        <p:spPr bwMode="auto">
          <a:xfrm flipV="1">
            <a:off x="4211638" y="2997200"/>
            <a:ext cx="1008062" cy="20875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9" name="Straight Arrow Connector 13"/>
          <p:cNvCxnSpPr>
            <a:cxnSpLocks noChangeShapeType="1"/>
          </p:cNvCxnSpPr>
          <p:nvPr/>
        </p:nvCxnSpPr>
        <p:spPr bwMode="auto">
          <a:xfrm>
            <a:off x="4211638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40" name="Straight Arrow Connector 27"/>
          <p:cNvCxnSpPr>
            <a:cxnSpLocks noChangeShapeType="1"/>
          </p:cNvCxnSpPr>
          <p:nvPr/>
        </p:nvCxnSpPr>
        <p:spPr bwMode="auto">
          <a:xfrm>
            <a:off x="3924300" y="38862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067572" y="6597352"/>
            <a:ext cx="1008484" cy="412179"/>
          </a:xfrm>
        </p:spPr>
        <p:txBody>
          <a:bodyPr/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Eurostat 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5436096" y="6246558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003D7A"/>
                </a:solidFill>
              </a:rPr>
              <a:t>Quality </a:t>
            </a:r>
            <a:r>
              <a:rPr lang="en-US" sz="1400" b="0" dirty="0">
                <a:solidFill>
                  <a:srgbClr val="003D7A"/>
                </a:solidFill>
              </a:rPr>
              <a:t>in </a:t>
            </a:r>
            <a:r>
              <a:rPr lang="en-US" sz="1400" b="0" dirty="0" smtClean="0">
                <a:solidFill>
                  <a:srgbClr val="003D7A"/>
                </a:solidFill>
              </a:rPr>
              <a:t>Official Statistics</a:t>
            </a:r>
            <a:r>
              <a:rPr lang="en-US" sz="1400" b="0" dirty="0">
                <a:solidFill>
                  <a:srgbClr val="003D7A"/>
                </a:solidFill>
              </a:rPr>
              <a:t/>
            </a:r>
            <a:br>
              <a:rPr lang="en-US" sz="1400" b="0" dirty="0">
                <a:solidFill>
                  <a:srgbClr val="003D7A"/>
                </a:solidFill>
              </a:rPr>
            </a:br>
            <a:r>
              <a:rPr lang="en-US" sz="1400" b="0" dirty="0">
                <a:solidFill>
                  <a:srgbClr val="003D7A"/>
                </a:solidFill>
              </a:rPr>
              <a:t>Vienna, 3-5 </a:t>
            </a:r>
            <a:r>
              <a:rPr lang="en-GB" sz="1400" b="0" dirty="0" smtClean="0">
                <a:solidFill>
                  <a:srgbClr val="003D7A"/>
                </a:solidFill>
              </a:rPr>
              <a:t>June 2014</a:t>
            </a:r>
            <a:endParaRPr lang="en-GB" sz="1400" b="0" dirty="0">
              <a:solidFill>
                <a:srgbClr val="00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13788" cy="936104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 smtClean="0"/>
              <a:t>Headline selection- Overall </a:t>
            </a:r>
            <a:r>
              <a:rPr lang="en-GB" altLang="en-US" sz="2800" dirty="0"/>
              <a:t>purpose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51520" y="6218904"/>
            <a:ext cx="2895600" cy="484187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Quality of life in the European Union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04248" y="6309320"/>
            <a:ext cx="2133600" cy="476250"/>
          </a:xfrm>
        </p:spPr>
        <p:txBody>
          <a:bodyPr/>
          <a:lstStyle/>
          <a:p>
            <a:pPr algn="r">
              <a:defRPr/>
            </a:pPr>
            <a:fld id="{E41A101A-9C04-4DD2-BAB1-43018328B34D}" type="slidenum">
              <a:rPr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33" name="Straight Arrow Connector 4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4" name="Straight Arrow Connector 16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5" name="Straight Arrow Connector 18"/>
          <p:cNvCxnSpPr>
            <a:cxnSpLocks noChangeShapeType="1"/>
          </p:cNvCxnSpPr>
          <p:nvPr/>
        </p:nvCxnSpPr>
        <p:spPr bwMode="auto">
          <a:xfrm flipV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2536" name="Content Placeholder 2"/>
          <p:cNvSpPr>
            <a:spLocks noGrp="1"/>
          </p:cNvSpPr>
          <p:nvPr>
            <p:ph idx="1"/>
          </p:nvPr>
        </p:nvSpPr>
        <p:spPr>
          <a:xfrm>
            <a:off x="584994" y="1844737"/>
            <a:ext cx="8507412" cy="4392488"/>
          </a:xfrm>
        </p:spPr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70 </a:t>
            </a:r>
            <a:r>
              <a:rPr lang="en-GB" dirty="0"/>
              <a:t>existing indicators+ 20 topics to be developed</a:t>
            </a:r>
          </a:p>
          <a:p>
            <a:pPr marL="0" indent="0">
              <a:buNone/>
              <a:defRPr/>
            </a:pPr>
            <a:r>
              <a:rPr lang="en-GB" dirty="0"/>
              <a:t>  </a:t>
            </a:r>
          </a:p>
          <a:p>
            <a:pPr>
              <a:defRPr/>
            </a:pPr>
            <a:r>
              <a:rPr lang="en-GB" dirty="0"/>
              <a:t>a need for agreement on the criteria and then of selected headline indicators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buFontTx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22537" name="Straight Arrow Connector 4"/>
          <p:cNvCxnSpPr>
            <a:cxnSpLocks noChangeShapeType="1"/>
          </p:cNvCxnSpPr>
          <p:nvPr/>
        </p:nvCxnSpPr>
        <p:spPr bwMode="auto">
          <a:xfrm>
            <a:off x="3924300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8" name="Straight Arrow Connector 9"/>
          <p:cNvCxnSpPr>
            <a:cxnSpLocks noChangeShapeType="1"/>
          </p:cNvCxnSpPr>
          <p:nvPr/>
        </p:nvCxnSpPr>
        <p:spPr bwMode="auto">
          <a:xfrm flipV="1">
            <a:off x="4211638" y="2997200"/>
            <a:ext cx="1008062" cy="20875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9" name="Straight Arrow Connector 13"/>
          <p:cNvCxnSpPr>
            <a:cxnSpLocks noChangeShapeType="1"/>
          </p:cNvCxnSpPr>
          <p:nvPr/>
        </p:nvCxnSpPr>
        <p:spPr bwMode="auto">
          <a:xfrm>
            <a:off x="4211638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40" name="Straight Arrow Connector 27"/>
          <p:cNvCxnSpPr>
            <a:cxnSpLocks noChangeShapeType="1"/>
          </p:cNvCxnSpPr>
          <p:nvPr/>
        </p:nvCxnSpPr>
        <p:spPr bwMode="auto">
          <a:xfrm>
            <a:off x="3924300" y="38862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067572" y="6597352"/>
            <a:ext cx="1008484" cy="412179"/>
          </a:xfrm>
        </p:spPr>
        <p:txBody>
          <a:bodyPr/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Eurostat 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5436096" y="621890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000066"/>
                </a:solidFill>
              </a:rPr>
              <a:t>Quality </a:t>
            </a:r>
            <a:r>
              <a:rPr lang="en-US" sz="1400" b="0" dirty="0">
                <a:solidFill>
                  <a:srgbClr val="000066"/>
                </a:solidFill>
              </a:rPr>
              <a:t>in </a:t>
            </a:r>
            <a:r>
              <a:rPr lang="en-US" sz="1400" b="0" dirty="0" smtClean="0">
                <a:solidFill>
                  <a:srgbClr val="000066"/>
                </a:solidFill>
              </a:rPr>
              <a:t>Official Statistics</a:t>
            </a:r>
            <a:r>
              <a:rPr lang="en-US" sz="1400" b="0" dirty="0">
                <a:solidFill>
                  <a:srgbClr val="000066"/>
                </a:solidFill>
              </a:rPr>
              <a:t/>
            </a:r>
            <a:br>
              <a:rPr lang="en-US" sz="1400" b="0" dirty="0">
                <a:solidFill>
                  <a:srgbClr val="000066"/>
                </a:solidFill>
              </a:rPr>
            </a:br>
            <a:r>
              <a:rPr lang="en-US" sz="1400" b="0" dirty="0">
                <a:solidFill>
                  <a:srgbClr val="000066"/>
                </a:solidFill>
              </a:rPr>
              <a:t>Vienna, 3-5 </a:t>
            </a:r>
            <a:r>
              <a:rPr lang="en-US" sz="1400" b="0" dirty="0" smtClean="0">
                <a:solidFill>
                  <a:srgbClr val="000066"/>
                </a:solidFill>
              </a:rPr>
              <a:t>June</a:t>
            </a:r>
            <a:r>
              <a:rPr lang="en-GB" sz="1400" b="0" dirty="0" smtClean="0">
                <a:solidFill>
                  <a:srgbClr val="000066"/>
                </a:solidFill>
              </a:rPr>
              <a:t> 2014</a:t>
            </a:r>
            <a:endParaRPr lang="en-GB" sz="1400" b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713788" cy="936104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/>
              <a:t>Headline </a:t>
            </a:r>
            <a:r>
              <a:rPr lang="en-GB" altLang="en-US" sz="2800" dirty="0" smtClean="0"/>
              <a:t>selection- General criteria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51520" y="6257937"/>
            <a:ext cx="2895600" cy="484187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Quality of life in the European Union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04248" y="6309320"/>
            <a:ext cx="2133600" cy="476250"/>
          </a:xfrm>
        </p:spPr>
        <p:txBody>
          <a:bodyPr/>
          <a:lstStyle/>
          <a:p>
            <a:pPr algn="r">
              <a:defRPr/>
            </a:pPr>
            <a:fld id="{E41A101A-9C04-4DD2-BAB1-43018328B34D}" type="slidenum">
              <a:rPr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14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33" name="Straight Arrow Connector 4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4" name="Straight Arrow Connector 16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5" name="Straight Arrow Connector 18"/>
          <p:cNvCxnSpPr>
            <a:cxnSpLocks noChangeShapeType="1"/>
          </p:cNvCxnSpPr>
          <p:nvPr/>
        </p:nvCxnSpPr>
        <p:spPr bwMode="auto">
          <a:xfrm flipV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2536" name="Content Placeholder 2"/>
          <p:cNvSpPr>
            <a:spLocks noGrp="1"/>
          </p:cNvSpPr>
          <p:nvPr>
            <p:ph idx="1"/>
          </p:nvPr>
        </p:nvSpPr>
        <p:spPr>
          <a:xfrm>
            <a:off x="617538" y="1628800"/>
            <a:ext cx="8507412" cy="4392488"/>
          </a:xfrm>
        </p:spPr>
        <p:txBody>
          <a:bodyPr/>
          <a:lstStyle/>
          <a:p>
            <a:pPr lvl="0"/>
            <a:r>
              <a:rPr lang="en-GB" dirty="0"/>
              <a:t>Relevance </a:t>
            </a:r>
            <a:r>
              <a:rPr lang="en-GB" dirty="0" smtClean="0"/>
              <a:t>(attractiveness+ responsiveness)</a:t>
            </a: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Accuracy and reliability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Timeliness</a:t>
            </a:r>
            <a:r>
              <a:rPr lang="en-GB" dirty="0"/>
              <a:t> </a:t>
            </a:r>
            <a:r>
              <a:rPr lang="en-GB" dirty="0" smtClean="0"/>
              <a:t>and continuity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Comparability (level of harmonization between Member States)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Clarity (easiness in understanding, communicability)</a:t>
            </a:r>
          </a:p>
          <a:p>
            <a:pPr>
              <a:buFontTx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22537" name="Straight Arrow Connector 4"/>
          <p:cNvCxnSpPr>
            <a:cxnSpLocks noChangeShapeType="1"/>
          </p:cNvCxnSpPr>
          <p:nvPr/>
        </p:nvCxnSpPr>
        <p:spPr bwMode="auto">
          <a:xfrm>
            <a:off x="3924300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8" name="Straight Arrow Connector 9"/>
          <p:cNvCxnSpPr>
            <a:cxnSpLocks noChangeShapeType="1"/>
          </p:cNvCxnSpPr>
          <p:nvPr/>
        </p:nvCxnSpPr>
        <p:spPr bwMode="auto">
          <a:xfrm flipV="1">
            <a:off x="4211638" y="2997200"/>
            <a:ext cx="1008062" cy="20875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9" name="Straight Arrow Connector 13"/>
          <p:cNvCxnSpPr>
            <a:cxnSpLocks noChangeShapeType="1"/>
          </p:cNvCxnSpPr>
          <p:nvPr/>
        </p:nvCxnSpPr>
        <p:spPr bwMode="auto">
          <a:xfrm>
            <a:off x="4211638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40" name="Straight Arrow Connector 27"/>
          <p:cNvCxnSpPr>
            <a:cxnSpLocks noChangeShapeType="1"/>
          </p:cNvCxnSpPr>
          <p:nvPr/>
        </p:nvCxnSpPr>
        <p:spPr bwMode="auto">
          <a:xfrm>
            <a:off x="3924300" y="38862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067572" y="6597352"/>
            <a:ext cx="1008484" cy="412179"/>
          </a:xfrm>
        </p:spPr>
        <p:txBody>
          <a:bodyPr/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Eurostat 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5436096" y="621890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000066"/>
                </a:solidFill>
              </a:rPr>
              <a:t>Quality </a:t>
            </a:r>
            <a:r>
              <a:rPr lang="en-US" sz="1400" b="0" dirty="0">
                <a:solidFill>
                  <a:srgbClr val="000066"/>
                </a:solidFill>
              </a:rPr>
              <a:t>in </a:t>
            </a:r>
            <a:r>
              <a:rPr lang="en-US" sz="1400" b="0" dirty="0" smtClean="0">
                <a:solidFill>
                  <a:srgbClr val="000066"/>
                </a:solidFill>
              </a:rPr>
              <a:t>Official Statistics</a:t>
            </a:r>
            <a:r>
              <a:rPr lang="en-US" sz="1400" b="0" dirty="0">
                <a:solidFill>
                  <a:srgbClr val="000066"/>
                </a:solidFill>
              </a:rPr>
              <a:t/>
            </a:r>
            <a:br>
              <a:rPr lang="en-US" sz="1400" b="0" dirty="0">
                <a:solidFill>
                  <a:srgbClr val="000066"/>
                </a:solidFill>
              </a:rPr>
            </a:br>
            <a:r>
              <a:rPr lang="en-US" sz="1400" b="0" dirty="0">
                <a:solidFill>
                  <a:srgbClr val="000066"/>
                </a:solidFill>
              </a:rPr>
              <a:t>Vienna, 3-5 </a:t>
            </a:r>
            <a:r>
              <a:rPr lang="en-US" sz="1400" b="0" dirty="0" smtClean="0">
                <a:solidFill>
                  <a:srgbClr val="000066"/>
                </a:solidFill>
              </a:rPr>
              <a:t>June</a:t>
            </a:r>
            <a:r>
              <a:rPr lang="en-GB" sz="1400" b="0" dirty="0" smtClean="0">
                <a:solidFill>
                  <a:srgbClr val="000066"/>
                </a:solidFill>
              </a:rPr>
              <a:t> 2014</a:t>
            </a:r>
            <a:endParaRPr lang="en-GB" sz="1400" b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58775" y="908720"/>
            <a:ext cx="8713788" cy="936104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/>
              <a:t>Headline </a:t>
            </a:r>
            <a:r>
              <a:rPr lang="en-GB" altLang="en-US" sz="2800" dirty="0" smtClean="0"/>
              <a:t>selection- Specific criteria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51520" y="6338342"/>
            <a:ext cx="2895600" cy="484187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Quality of life in the European Union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04248" y="6309320"/>
            <a:ext cx="2133600" cy="476250"/>
          </a:xfrm>
        </p:spPr>
        <p:txBody>
          <a:bodyPr/>
          <a:lstStyle/>
          <a:p>
            <a:pPr algn="r">
              <a:defRPr/>
            </a:pPr>
            <a:fld id="{E41A101A-9C04-4DD2-BAB1-43018328B34D}" type="slidenum">
              <a:rPr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15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33" name="Straight Arrow Connector 4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4" name="Straight Arrow Connector 16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5" name="Straight Arrow Connector 18"/>
          <p:cNvCxnSpPr>
            <a:cxnSpLocks noChangeShapeType="1"/>
          </p:cNvCxnSpPr>
          <p:nvPr/>
        </p:nvCxnSpPr>
        <p:spPr bwMode="auto">
          <a:xfrm flipV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2536" name="Content Placeholder 2"/>
          <p:cNvSpPr>
            <a:spLocks noGrp="1"/>
          </p:cNvSpPr>
          <p:nvPr>
            <p:ph idx="1"/>
          </p:nvPr>
        </p:nvSpPr>
        <p:spPr>
          <a:xfrm>
            <a:off x="584994" y="1510244"/>
            <a:ext cx="8507412" cy="4824536"/>
          </a:xfrm>
        </p:spPr>
        <p:txBody>
          <a:bodyPr/>
          <a:lstStyle/>
          <a:p>
            <a:pPr>
              <a:defRPr/>
            </a:pPr>
            <a:r>
              <a:rPr lang="en-GB" dirty="0"/>
              <a:t>Both subjective and </a:t>
            </a:r>
            <a:r>
              <a:rPr lang="en-GB" dirty="0" smtClean="0"/>
              <a:t>objective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Association with well-being</a:t>
            </a: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Breakdowns </a:t>
            </a:r>
            <a:r>
              <a:rPr lang="en-GB" dirty="0" smtClean="0"/>
              <a:t>possible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Coverage </a:t>
            </a: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High/medium/low grouping of values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"</a:t>
            </a:r>
            <a:r>
              <a:rPr lang="en-GB" dirty="0" err="1"/>
              <a:t>Aggregability</a:t>
            </a:r>
            <a:r>
              <a:rPr lang="en-GB" dirty="0" smtClean="0"/>
              <a:t>" (within and across dimensions)</a:t>
            </a:r>
            <a:endParaRPr lang="en-GB" dirty="0"/>
          </a:p>
          <a:p>
            <a:pPr>
              <a:buFontTx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22537" name="Straight Arrow Connector 4"/>
          <p:cNvCxnSpPr>
            <a:cxnSpLocks noChangeShapeType="1"/>
          </p:cNvCxnSpPr>
          <p:nvPr/>
        </p:nvCxnSpPr>
        <p:spPr bwMode="auto">
          <a:xfrm>
            <a:off x="3924300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8" name="Straight Arrow Connector 9"/>
          <p:cNvCxnSpPr>
            <a:cxnSpLocks noChangeShapeType="1"/>
          </p:cNvCxnSpPr>
          <p:nvPr/>
        </p:nvCxnSpPr>
        <p:spPr bwMode="auto">
          <a:xfrm flipV="1">
            <a:off x="4211638" y="2997200"/>
            <a:ext cx="1008062" cy="20875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9" name="Straight Arrow Connector 13"/>
          <p:cNvCxnSpPr>
            <a:cxnSpLocks noChangeShapeType="1"/>
          </p:cNvCxnSpPr>
          <p:nvPr/>
        </p:nvCxnSpPr>
        <p:spPr bwMode="auto">
          <a:xfrm>
            <a:off x="4211638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40" name="Straight Arrow Connector 27"/>
          <p:cNvCxnSpPr>
            <a:cxnSpLocks noChangeShapeType="1"/>
          </p:cNvCxnSpPr>
          <p:nvPr/>
        </p:nvCxnSpPr>
        <p:spPr bwMode="auto">
          <a:xfrm>
            <a:off x="3924300" y="38862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067572" y="6597352"/>
            <a:ext cx="1008484" cy="412179"/>
          </a:xfrm>
        </p:spPr>
        <p:txBody>
          <a:bodyPr/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Eurostat 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5420444" y="6334780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000066"/>
                </a:solidFill>
              </a:rPr>
              <a:t>Quality </a:t>
            </a:r>
            <a:r>
              <a:rPr lang="en-US" sz="1400" b="0" dirty="0">
                <a:solidFill>
                  <a:srgbClr val="000066"/>
                </a:solidFill>
              </a:rPr>
              <a:t>in </a:t>
            </a:r>
            <a:r>
              <a:rPr lang="en-US" sz="1400" b="0" dirty="0" smtClean="0">
                <a:solidFill>
                  <a:srgbClr val="000066"/>
                </a:solidFill>
              </a:rPr>
              <a:t>Official Statistics</a:t>
            </a:r>
            <a:r>
              <a:rPr lang="en-US" sz="1400" b="0" dirty="0">
                <a:solidFill>
                  <a:srgbClr val="000066"/>
                </a:solidFill>
              </a:rPr>
              <a:t/>
            </a:r>
            <a:br>
              <a:rPr lang="en-US" sz="1400" b="0" dirty="0">
                <a:solidFill>
                  <a:srgbClr val="000066"/>
                </a:solidFill>
              </a:rPr>
            </a:br>
            <a:r>
              <a:rPr lang="en-US" sz="1400" b="0" dirty="0">
                <a:solidFill>
                  <a:srgbClr val="000066"/>
                </a:solidFill>
              </a:rPr>
              <a:t>Vienna, 3-5 </a:t>
            </a:r>
            <a:r>
              <a:rPr lang="en-US" sz="1400" b="0" dirty="0" smtClean="0">
                <a:solidFill>
                  <a:srgbClr val="000066"/>
                </a:solidFill>
              </a:rPr>
              <a:t>June</a:t>
            </a:r>
            <a:r>
              <a:rPr lang="en-GB" sz="1400" b="0" dirty="0" smtClean="0">
                <a:solidFill>
                  <a:srgbClr val="000066"/>
                </a:solidFill>
              </a:rPr>
              <a:t> 2014</a:t>
            </a:r>
            <a:endParaRPr lang="en-GB" sz="1400" b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58775" y="908720"/>
            <a:ext cx="8713788" cy="936104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 smtClean="0"/>
              <a:t>Conclusions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51520" y="6338342"/>
            <a:ext cx="2895600" cy="484187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Quality of life in the European Union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04248" y="6309320"/>
            <a:ext cx="2133600" cy="476250"/>
          </a:xfrm>
        </p:spPr>
        <p:txBody>
          <a:bodyPr/>
          <a:lstStyle/>
          <a:p>
            <a:pPr algn="r">
              <a:defRPr/>
            </a:pPr>
            <a:fld id="{E41A101A-9C04-4DD2-BAB1-43018328B34D}" type="slidenum">
              <a:rPr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16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33" name="Straight Arrow Connector 4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4" name="Straight Arrow Connector 16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5" name="Straight Arrow Connector 18"/>
          <p:cNvCxnSpPr>
            <a:cxnSpLocks noChangeShapeType="1"/>
          </p:cNvCxnSpPr>
          <p:nvPr/>
        </p:nvCxnSpPr>
        <p:spPr bwMode="auto">
          <a:xfrm flipV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2536" name="Content Placeholder 2"/>
          <p:cNvSpPr>
            <a:spLocks noGrp="1"/>
          </p:cNvSpPr>
          <p:nvPr>
            <p:ph idx="1"/>
          </p:nvPr>
        </p:nvSpPr>
        <p:spPr>
          <a:xfrm>
            <a:off x="627063" y="1761920"/>
            <a:ext cx="8507412" cy="4248559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Progress on the objectives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Methodological </a:t>
            </a:r>
            <a:r>
              <a:rPr lang="en-GB" dirty="0" err="1" smtClean="0"/>
              <a:t>reccommendations</a:t>
            </a: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Contributions to further developments (synthetic, headlines)</a:t>
            </a:r>
          </a:p>
        </p:txBody>
      </p:sp>
      <p:cxnSp>
        <p:nvCxnSpPr>
          <p:cNvPr id="22537" name="Straight Arrow Connector 4"/>
          <p:cNvCxnSpPr>
            <a:cxnSpLocks noChangeShapeType="1"/>
          </p:cNvCxnSpPr>
          <p:nvPr/>
        </p:nvCxnSpPr>
        <p:spPr bwMode="auto">
          <a:xfrm>
            <a:off x="3924300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8" name="Straight Arrow Connector 9"/>
          <p:cNvCxnSpPr>
            <a:cxnSpLocks noChangeShapeType="1"/>
          </p:cNvCxnSpPr>
          <p:nvPr/>
        </p:nvCxnSpPr>
        <p:spPr bwMode="auto">
          <a:xfrm flipV="1">
            <a:off x="4211638" y="2997200"/>
            <a:ext cx="1008062" cy="20875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9" name="Straight Arrow Connector 13"/>
          <p:cNvCxnSpPr>
            <a:cxnSpLocks noChangeShapeType="1"/>
          </p:cNvCxnSpPr>
          <p:nvPr/>
        </p:nvCxnSpPr>
        <p:spPr bwMode="auto">
          <a:xfrm>
            <a:off x="4211638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40" name="Straight Arrow Connector 27"/>
          <p:cNvCxnSpPr>
            <a:cxnSpLocks noChangeShapeType="1"/>
          </p:cNvCxnSpPr>
          <p:nvPr/>
        </p:nvCxnSpPr>
        <p:spPr bwMode="auto">
          <a:xfrm>
            <a:off x="3924300" y="38862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067572" y="6597352"/>
            <a:ext cx="1008484" cy="412179"/>
          </a:xfrm>
        </p:spPr>
        <p:txBody>
          <a:bodyPr/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Eurostat 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5420444" y="6334780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000066"/>
                </a:solidFill>
              </a:rPr>
              <a:t>Quality </a:t>
            </a:r>
            <a:r>
              <a:rPr lang="en-US" sz="1400" b="0" dirty="0">
                <a:solidFill>
                  <a:srgbClr val="000066"/>
                </a:solidFill>
              </a:rPr>
              <a:t>in </a:t>
            </a:r>
            <a:r>
              <a:rPr lang="en-US" sz="1400" b="0" dirty="0" smtClean="0">
                <a:solidFill>
                  <a:srgbClr val="000066"/>
                </a:solidFill>
              </a:rPr>
              <a:t>Official Statistics</a:t>
            </a:r>
            <a:r>
              <a:rPr lang="en-US" sz="1400" b="0" dirty="0">
                <a:solidFill>
                  <a:srgbClr val="000066"/>
                </a:solidFill>
              </a:rPr>
              <a:t/>
            </a:r>
            <a:br>
              <a:rPr lang="en-US" sz="1400" b="0" dirty="0">
                <a:solidFill>
                  <a:srgbClr val="000066"/>
                </a:solidFill>
              </a:rPr>
            </a:br>
            <a:r>
              <a:rPr lang="en-US" sz="1400" b="0" dirty="0">
                <a:solidFill>
                  <a:srgbClr val="000066"/>
                </a:solidFill>
              </a:rPr>
              <a:t>Vienna, 3-5 </a:t>
            </a:r>
            <a:r>
              <a:rPr lang="en-US" sz="1400" b="0" dirty="0" smtClean="0">
                <a:solidFill>
                  <a:srgbClr val="000066"/>
                </a:solidFill>
              </a:rPr>
              <a:t>June</a:t>
            </a:r>
            <a:r>
              <a:rPr lang="en-GB" sz="1400" b="0" dirty="0" smtClean="0">
                <a:solidFill>
                  <a:srgbClr val="000066"/>
                </a:solidFill>
              </a:rPr>
              <a:t> 2014</a:t>
            </a:r>
            <a:endParaRPr lang="en-GB" sz="1400" b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F3042-0A83-48B1-9C4E-E0011327835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8229600" cy="936625"/>
          </a:xfrm>
        </p:spPr>
        <p:txBody>
          <a:bodyPr/>
          <a:lstStyle/>
          <a:p>
            <a:pPr algn="ctr"/>
            <a:r>
              <a:rPr lang="en-GB" altLang="de-DE" dirty="0"/>
              <a:t>Thank you for your attention!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51524" y="5085184"/>
            <a:ext cx="6635080" cy="122413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altLang="de-DE" sz="2000" b="1" dirty="0" smtClean="0">
                <a:hlinkClick r:id="rId2"/>
              </a:rPr>
              <a:t>Aurelia-Georgiana.IVAN@ec.europa.eu</a:t>
            </a:r>
            <a:endParaRPr lang="en-GB" altLang="de-DE" sz="2000" b="1" dirty="0"/>
          </a:p>
          <a:p>
            <a:pPr>
              <a:buFont typeface="Wingdings" pitchFamily="2" charset="2"/>
              <a:buChar char="§"/>
            </a:pPr>
            <a:r>
              <a:rPr lang="de-DE" altLang="de-DE" sz="2000" b="1" dirty="0">
                <a:hlinkClick r:id="rId3"/>
              </a:rPr>
              <a:t>http://</a:t>
            </a:r>
            <a:r>
              <a:rPr lang="de-DE" altLang="de-DE" sz="2000" b="1" dirty="0" smtClean="0">
                <a:hlinkClick r:id="rId3"/>
              </a:rPr>
              <a:t>epp.eurostat.ec.europa.eu/portal/page/portal/gdp_and_beyond/quality_of_life/context</a:t>
            </a:r>
            <a:endParaRPr lang="de-DE" altLang="de-DE" sz="2000" b="1" dirty="0" smtClean="0"/>
          </a:p>
          <a:p>
            <a:pPr>
              <a:buFont typeface="Wingdings" pitchFamily="2" charset="2"/>
              <a:buChar char="§"/>
            </a:pPr>
            <a:endParaRPr lang="en-GB" altLang="de-DE" sz="2000" b="1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6596390"/>
            <a:ext cx="792088" cy="261610"/>
          </a:xfrm>
          <a:prstGeom prst="rect">
            <a:avLst/>
          </a:prstGeom>
          <a:solidFill>
            <a:srgbClr val="1229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100" b="0" dirty="0" smtClean="0">
                <a:solidFill>
                  <a:schemeClr val="bg1"/>
                </a:solidFill>
              </a:rPr>
              <a:t>Eurostat</a:t>
            </a:r>
            <a:endParaRPr lang="en-GB" sz="1100" b="0" dirty="0" err="1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484785"/>
            <a:ext cx="424847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osceles Triangle 17"/>
          <p:cNvSpPr/>
          <p:nvPr/>
        </p:nvSpPr>
        <p:spPr>
          <a:xfrm>
            <a:off x="1019870" y="2458372"/>
            <a:ext cx="6624736" cy="3261887"/>
          </a:xfrm>
          <a:prstGeom prst="triangle">
            <a:avLst>
              <a:gd name="adj" fmla="val 4985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0482" y="1321843"/>
            <a:ext cx="8439150" cy="522981"/>
          </a:xfrm>
        </p:spPr>
        <p:txBody>
          <a:bodyPr>
            <a:noAutofit/>
          </a:bodyPr>
          <a:lstStyle/>
          <a:p>
            <a:pPr eaLnBrk="1" hangingPunct="1"/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context of measuring Quality of Life Indicators </a:t>
            </a:r>
            <a:endParaRPr lang="en-GB" sz="2000" b="1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F3042-0A83-48B1-9C4E-E0011327835B}" type="slidenum">
              <a:rPr lang="en-GB" smtClean="0">
                <a:solidFill>
                  <a:srgbClr val="0F5494"/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0F549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6596390"/>
            <a:ext cx="792088" cy="261610"/>
          </a:xfrm>
          <a:prstGeom prst="rect">
            <a:avLst/>
          </a:prstGeom>
          <a:solidFill>
            <a:srgbClr val="1229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100" b="0" dirty="0" smtClean="0">
                <a:solidFill>
                  <a:schemeClr val="bg1"/>
                </a:solidFill>
              </a:rPr>
              <a:t>Eurostat</a:t>
            </a:r>
            <a:endParaRPr lang="en-GB" sz="1100" b="0" dirty="0" err="1" smtClean="0">
              <a:solidFill>
                <a:schemeClr val="bg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57340" y="2995067"/>
            <a:ext cx="11985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2000" kern="0" dirty="0" smtClean="0">
                <a:solidFill>
                  <a:schemeClr val="bg1"/>
                </a:solidFill>
                <a:latin typeface="+mn-lt"/>
                <a:cs typeface="+mn-cs"/>
              </a:rPr>
              <a:t>SSF Report</a:t>
            </a:r>
            <a:endParaRPr lang="en-GB" sz="2000" kern="0" dirty="0" smtClean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979888" y="5160299"/>
            <a:ext cx="23755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2000" kern="0" dirty="0" smtClean="0">
                <a:solidFill>
                  <a:schemeClr val="bg1"/>
                </a:solidFill>
                <a:latin typeface="+mn-lt"/>
                <a:cs typeface="+mn-cs"/>
              </a:rPr>
              <a:t>GDP &amp; Beyond</a:t>
            </a:r>
            <a:endParaRPr lang="en-GB" sz="2000" kern="0" dirty="0" smtClean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98452" y="5157192"/>
            <a:ext cx="2058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2000" kern="0" dirty="0" smtClean="0">
                <a:solidFill>
                  <a:schemeClr val="bg1"/>
                </a:solidFill>
                <a:latin typeface="+mn-lt"/>
                <a:cs typeface="+mn-cs"/>
              </a:rPr>
              <a:t>Europe 2020</a:t>
            </a:r>
            <a:endParaRPr lang="en-GB" sz="2000" kern="0" dirty="0" smtClean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999035" y="2027485"/>
            <a:ext cx="4587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2000" b="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Consistency with theory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084169" y="2402930"/>
            <a:ext cx="2664295" cy="1584325"/>
          </a:xfrm>
          <a:prstGeom prst="wedgeEllipseCallout">
            <a:avLst>
              <a:gd name="adj1" fmla="val -55251"/>
              <a:gd name="adj2" fmla="val 42603"/>
            </a:avLst>
          </a:prstGeom>
          <a:noFill/>
          <a:ln w="9525" algn="ctr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GB" sz="1800" b="0" dirty="0">
                <a:solidFill>
                  <a:srgbClr val="0F5494"/>
                </a:solidFill>
              </a:rPr>
              <a:t>The OECD</a:t>
            </a:r>
          </a:p>
          <a:p>
            <a:pPr algn="ctr"/>
            <a:r>
              <a:rPr lang="en-GB" sz="1800" b="0" dirty="0">
                <a:solidFill>
                  <a:srgbClr val="0F5494"/>
                </a:solidFill>
              </a:rPr>
              <a:t>Triangle for Quality of Indicators (QoL)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4920" y="5720259"/>
            <a:ext cx="3011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2000" b="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Political relevance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341219" y="5716042"/>
            <a:ext cx="25384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2000" b="0" dirty="0" smtClean="0">
                <a:solidFill>
                  <a:srgbClr val="0F5494"/>
                </a:solidFill>
                <a:latin typeface="+mn-lt"/>
                <a:cs typeface="+mn-cs"/>
              </a:rPr>
              <a:t>Measurability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5" y="6237312"/>
            <a:ext cx="2660104" cy="484187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</a:t>
            </a:r>
            <a:r>
              <a:rPr lang="en-GB" dirty="0"/>
              <a:t>Q</a:t>
            </a:r>
            <a:r>
              <a:rPr lang="en-GB" dirty="0" smtClean="0"/>
              <a:t>uality </a:t>
            </a:r>
            <a:r>
              <a:rPr lang="en-GB" dirty="0"/>
              <a:t>of </a:t>
            </a:r>
            <a:r>
              <a:rPr lang="en-GB" dirty="0" smtClean="0"/>
              <a:t>l</a:t>
            </a:r>
            <a:r>
              <a:rPr lang="en-GB" dirty="0" smtClean="0"/>
              <a:t>ife in the European Union</a:t>
            </a:r>
            <a:endParaRPr lang="en-GB" dirty="0" smtClean="0"/>
          </a:p>
          <a:p>
            <a:pPr>
              <a:defRPr/>
            </a:pPr>
            <a:endParaRPr lang="en-GB" b="0" dirty="0">
              <a:solidFill>
                <a:srgbClr val="0F549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36096" y="621890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Quality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in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Official Statistics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/>
            </a:r>
            <a:b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</a:b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Vienna, </a:t>
            </a:r>
            <a:r>
              <a:rPr lang="en-US" sz="1400" b="0" dirty="0" smtClean="0">
                <a:solidFill>
                  <a:srgbClr val="133176"/>
                </a:solidFill>
                <a:latin typeface="+mj-lt"/>
                <a:cs typeface="+mn-cs"/>
              </a:rPr>
              <a:t>3-5 June</a:t>
            </a:r>
            <a:r>
              <a:rPr lang="en-GB" sz="1400" b="0" dirty="0" smtClean="0">
                <a:solidFill>
                  <a:srgbClr val="133176"/>
                </a:solidFill>
                <a:latin typeface="+mj-lt"/>
                <a:cs typeface="+mn-cs"/>
              </a:rPr>
              <a:t> 2014</a:t>
            </a:r>
            <a:endParaRPr lang="en-GB" sz="1400" b="0" dirty="0">
              <a:solidFill>
                <a:srgbClr val="133176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4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F3042-0A83-48B1-9C4E-E0011327835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11960" y="6596390"/>
            <a:ext cx="792088" cy="261610"/>
          </a:xfrm>
          <a:prstGeom prst="rect">
            <a:avLst/>
          </a:prstGeom>
          <a:solidFill>
            <a:srgbClr val="1229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100" b="0" dirty="0" smtClean="0">
                <a:solidFill>
                  <a:schemeClr val="bg1"/>
                </a:solidFill>
              </a:rPr>
              <a:t>Eurostat</a:t>
            </a:r>
            <a:endParaRPr lang="en-GB" sz="1100" b="0" dirty="0" err="1" smtClean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7527" y="1340768"/>
            <a:ext cx="8060953" cy="647700"/>
          </a:xfrm>
        </p:spPr>
        <p:txBody>
          <a:bodyPr/>
          <a:lstStyle/>
          <a:p>
            <a:pPr algn="ctr"/>
            <a:r>
              <a:rPr lang="en-GB" sz="2000" dirty="0"/>
              <a:t>Report by the Commission on the</a:t>
            </a:r>
            <a:br>
              <a:rPr lang="en-GB" sz="2000" dirty="0"/>
            </a:br>
            <a:r>
              <a:rPr lang="en-GB" sz="2000" dirty="0"/>
              <a:t>Measurement of Economic</a:t>
            </a:r>
            <a:br>
              <a:rPr lang="en-GB" sz="2000" dirty="0"/>
            </a:br>
            <a:r>
              <a:rPr lang="en-GB" sz="2000" dirty="0"/>
              <a:t>Performance and Social </a:t>
            </a:r>
            <a:r>
              <a:rPr lang="en-GB" sz="2000" dirty="0" smtClean="0"/>
              <a:t>Progress (2009)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79512" y="2492896"/>
            <a:ext cx="7800038" cy="324036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GB" sz="2000" dirty="0" smtClean="0"/>
              <a:t>Coordinated by J. </a:t>
            </a:r>
            <a:r>
              <a:rPr lang="en-GB" sz="2000" dirty="0" err="1" smtClean="0"/>
              <a:t>Stiglitz</a:t>
            </a:r>
            <a:r>
              <a:rPr lang="en-GB" sz="2000" dirty="0" smtClean="0"/>
              <a:t>, A. </a:t>
            </a:r>
            <a:r>
              <a:rPr lang="en-GB" sz="2000" dirty="0" err="1" smtClean="0"/>
              <a:t>Sen</a:t>
            </a:r>
            <a:r>
              <a:rPr lang="en-GB" sz="2000" dirty="0" smtClean="0"/>
              <a:t> and J.P. </a:t>
            </a:r>
            <a:r>
              <a:rPr lang="en-GB" sz="2000" dirty="0" err="1" smtClean="0"/>
              <a:t>Fitoussi</a:t>
            </a:r>
            <a:endParaRPr lang="en-GB" sz="2000" dirty="0" smtClean="0"/>
          </a:p>
          <a:p>
            <a:pPr eaLnBrk="1" hangingPunct="1">
              <a:buFontTx/>
              <a:buChar char="-"/>
            </a:pPr>
            <a:r>
              <a:rPr lang="en-GB" sz="2000" dirty="0" smtClean="0"/>
              <a:t>Stressing the need of using other measures to complement GDP when measuring the progress of societies</a:t>
            </a:r>
          </a:p>
          <a:p>
            <a:pPr eaLnBrk="1" hangingPunct="1">
              <a:buFontTx/>
              <a:buChar char="-"/>
            </a:pPr>
            <a:r>
              <a:rPr lang="en-GB" sz="2000" dirty="0" smtClean="0"/>
              <a:t>Grouped into three areas: emphasizing the (1) </a:t>
            </a:r>
            <a:r>
              <a:rPr lang="en-GB" sz="2000" b="1" dirty="0" smtClean="0"/>
              <a:t>household perspective, (2) environmental</a:t>
            </a:r>
            <a:r>
              <a:rPr lang="en-GB" sz="2000" dirty="0" smtClean="0"/>
              <a:t> and (3) </a:t>
            </a:r>
            <a:r>
              <a:rPr lang="en-GB" sz="2000" b="1" dirty="0" smtClean="0"/>
              <a:t>quality of life </a:t>
            </a:r>
            <a:r>
              <a:rPr lang="en-GB" sz="2000" dirty="0"/>
              <a:t>indicators</a:t>
            </a:r>
            <a:endParaRPr lang="en-GB" sz="2000" b="1" dirty="0" smtClean="0"/>
          </a:p>
          <a:p>
            <a:pPr eaLnBrk="1" hangingPunct="1">
              <a:buFontTx/>
              <a:buChar char="-"/>
            </a:pPr>
            <a:r>
              <a:rPr lang="en-GB" sz="2000" dirty="0"/>
              <a:t>B</a:t>
            </a:r>
            <a:r>
              <a:rPr lang="en-GB" sz="2000" dirty="0" smtClean="0"/>
              <a:t>etter distributional measures for complementing central tendencies</a:t>
            </a:r>
          </a:p>
          <a:p>
            <a:pPr eaLnBrk="1" hangingPunct="1">
              <a:buFontTx/>
              <a:buChar char="-"/>
            </a:pPr>
            <a:endParaRPr lang="en-GB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226587"/>
            <a:ext cx="2660104" cy="484187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Quality of life in the European Union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6096" y="621890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Quality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in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Official Statistics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/>
            </a:r>
            <a:b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</a:b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Vienna, 3-5 </a:t>
            </a:r>
            <a:r>
              <a:rPr lang="en-GB" sz="1400" b="0" dirty="0" smtClean="0">
                <a:solidFill>
                  <a:srgbClr val="133176"/>
                </a:solidFill>
                <a:latin typeface="+mj-lt"/>
                <a:cs typeface="+mn-cs"/>
              </a:rPr>
              <a:t>June 2014</a:t>
            </a:r>
            <a:endParaRPr lang="en-GB" sz="1400" b="0" dirty="0">
              <a:solidFill>
                <a:srgbClr val="133176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6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F3042-0A83-48B1-9C4E-E001132783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6596390"/>
            <a:ext cx="792088" cy="261610"/>
          </a:xfrm>
          <a:prstGeom prst="rect">
            <a:avLst/>
          </a:prstGeom>
          <a:solidFill>
            <a:srgbClr val="1229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100" b="0" dirty="0" smtClean="0">
                <a:solidFill>
                  <a:schemeClr val="bg1"/>
                </a:solidFill>
              </a:rPr>
              <a:t>Eurostat</a:t>
            </a:r>
            <a:endParaRPr lang="en-GB" sz="1100" b="0" dirty="0" err="1" smtClean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3204" y="1340768"/>
            <a:ext cx="8229600" cy="720551"/>
          </a:xfrm>
        </p:spPr>
        <p:txBody>
          <a:bodyPr/>
          <a:lstStyle/>
          <a:p>
            <a:pPr marL="0" indent="0" eaLnBrk="1" hangingPunct="1"/>
            <a:r>
              <a:rPr lang="en-GB" sz="2800" dirty="0" smtClean="0"/>
              <a:t>GDP and beyond: </a:t>
            </a:r>
            <a:br>
              <a:rPr lang="en-GB" sz="2800" dirty="0" smtClean="0"/>
            </a:br>
            <a:r>
              <a:rPr lang="en-GB" sz="2800" dirty="0" smtClean="0"/>
              <a:t>additional actions and indicators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462248" y="2505869"/>
            <a:ext cx="8291512" cy="363378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GB" sz="2200" dirty="0" smtClean="0"/>
              <a:t>Commission </a:t>
            </a:r>
            <a:r>
              <a:rPr lang="en-GB" sz="2200" b="1" dirty="0" smtClean="0"/>
              <a:t>roadmap for actions </a:t>
            </a:r>
            <a:r>
              <a:rPr lang="en-GB" sz="2200" dirty="0" smtClean="0"/>
              <a:t>in the short/medium term 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200" dirty="0" smtClean="0"/>
              <a:t>				</a:t>
            </a:r>
            <a:r>
              <a:rPr lang="en-GB" sz="2800" dirty="0" smtClean="0"/>
              <a:t>=</a:t>
            </a:r>
            <a:r>
              <a:rPr lang="en-GB" sz="2200" i="1" dirty="0" smtClean="0"/>
              <a:t>	</a:t>
            </a:r>
            <a:endParaRPr lang="en-GB" sz="2200" b="1" dirty="0" smtClean="0"/>
          </a:p>
        </p:txBody>
      </p:sp>
      <p:sp>
        <p:nvSpPr>
          <p:cNvPr id="13" name="Oval 12"/>
          <p:cNvSpPr/>
          <p:nvPr/>
        </p:nvSpPr>
        <p:spPr>
          <a:xfrm>
            <a:off x="1771650" y="4322763"/>
            <a:ext cx="5759450" cy="104298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srgbClr val="BDDEFF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743200" y="4429125"/>
            <a:ext cx="38163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200" b="0" dirty="0">
                <a:solidFill>
                  <a:srgbClr val="0F5494"/>
                </a:solidFill>
              </a:rPr>
              <a:t>GDP and beyond </a:t>
            </a:r>
          </a:p>
          <a:p>
            <a:pPr algn="ctr" eaLnBrk="1" hangingPunct="1"/>
            <a:r>
              <a:rPr lang="en-GB" sz="2200" b="0" dirty="0">
                <a:solidFill>
                  <a:srgbClr val="0F5494"/>
                </a:solidFill>
              </a:rPr>
              <a:t>EC </a:t>
            </a:r>
            <a:r>
              <a:rPr lang="en-GB" sz="2200" b="0" dirty="0" smtClean="0">
                <a:solidFill>
                  <a:srgbClr val="0F5494"/>
                </a:solidFill>
              </a:rPr>
              <a:t>Communication</a:t>
            </a:r>
          </a:p>
          <a:p>
            <a:pPr algn="ctr" eaLnBrk="1" hangingPunct="1"/>
            <a:endParaRPr lang="en-GB" sz="2200" b="0" dirty="0" smtClean="0">
              <a:solidFill>
                <a:srgbClr val="0F5494"/>
              </a:solidFill>
            </a:endParaRPr>
          </a:p>
          <a:p>
            <a:pPr algn="ctr" eaLnBrk="1" hangingPunct="1"/>
            <a:r>
              <a:rPr lang="en-GB" sz="2200" dirty="0" smtClean="0">
                <a:solidFill>
                  <a:srgbClr val="FF0000"/>
                </a:solidFill>
              </a:rPr>
              <a:t>Aug 2009</a:t>
            </a:r>
            <a:endParaRPr lang="en-GB" sz="2200" dirty="0"/>
          </a:p>
          <a:p>
            <a:pPr algn="ctr" eaLnBrk="1" hangingPunct="1"/>
            <a:endParaRPr lang="en-GB" sz="2200" b="0" dirty="0">
              <a:solidFill>
                <a:srgbClr val="0F5494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5" y="6237312"/>
            <a:ext cx="2660104" cy="484187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Quality of life in the European Union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6096" y="621890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Quality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in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Official Statistics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/>
            </a:r>
            <a:b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</a:b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Vienna, 3-5 </a:t>
            </a:r>
            <a:r>
              <a:rPr lang="en-US" sz="1400" b="0" dirty="0" smtClean="0">
                <a:solidFill>
                  <a:srgbClr val="133176"/>
                </a:solidFill>
                <a:latin typeface="+mj-lt"/>
                <a:cs typeface="+mn-cs"/>
              </a:rPr>
              <a:t>June</a:t>
            </a:r>
            <a:r>
              <a:rPr lang="en-GB" sz="1400" b="0" dirty="0" smtClean="0">
                <a:solidFill>
                  <a:srgbClr val="133176"/>
                </a:solidFill>
                <a:latin typeface="+mj-lt"/>
                <a:cs typeface="+mn-cs"/>
              </a:rPr>
              <a:t> 2014</a:t>
            </a:r>
            <a:endParaRPr lang="en-GB" sz="1400" b="0" dirty="0">
              <a:solidFill>
                <a:srgbClr val="133176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6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F3042-0A83-48B1-9C4E-E0011327835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6596390"/>
            <a:ext cx="792088" cy="261610"/>
          </a:xfrm>
          <a:prstGeom prst="rect">
            <a:avLst/>
          </a:prstGeom>
          <a:solidFill>
            <a:srgbClr val="1229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100" b="0" dirty="0" smtClean="0">
                <a:solidFill>
                  <a:schemeClr val="bg1"/>
                </a:solidFill>
              </a:rPr>
              <a:t>Eurostat</a:t>
            </a:r>
            <a:endParaRPr lang="en-GB" sz="1100" b="0" dirty="0" err="1" smtClean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2350" cy="721122"/>
          </a:xfrm>
        </p:spPr>
        <p:txBody>
          <a:bodyPr/>
          <a:lstStyle/>
          <a:p>
            <a:pPr marL="0" indent="0" eaLnBrk="1" hangingPunct="1"/>
            <a:r>
              <a:rPr lang="en-GB" sz="2600" spc="-100" dirty="0" smtClean="0"/>
              <a:t>Priorities set out in the European Roadmap 2009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827584" y="2492896"/>
            <a:ext cx="7560840" cy="3384376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GB" sz="2000" dirty="0" smtClean="0"/>
              <a:t>Complementing GDP with environmental and social indicators: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b="0" dirty="0" smtClean="0"/>
              <a:t>A comprehensive environmental index;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FF0000"/>
                </a:solidFill>
              </a:rPr>
              <a:t>Quality of life and well-being.</a:t>
            </a:r>
          </a:p>
          <a:p>
            <a:pPr marL="914400" lvl="1" indent="-457200" eaLnBrk="1" hangingPunct="1">
              <a:buFont typeface="+mj-lt"/>
              <a:buAutoNum type="arabicPeriod"/>
            </a:pPr>
            <a:endParaRPr lang="en-GB" b="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Near real time </a:t>
            </a:r>
            <a:r>
              <a:rPr lang="en-GB" sz="2000" dirty="0" smtClean="0"/>
              <a:t>information for decision-making: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b="0" dirty="0" smtClean="0"/>
              <a:t>More timely environmental indicators;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b="0" dirty="0" smtClean="0"/>
              <a:t>More timely social indicators. (precise actions for EU-SILC)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5" y="6237312"/>
            <a:ext cx="2660104" cy="484187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Quality of life in the European Union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6096" y="621890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Quality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in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Official Statistics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/>
            </a:r>
            <a:b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</a:b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Vienna, 3-5 </a:t>
            </a:r>
            <a:r>
              <a:rPr lang="en-US" sz="1400" b="0" dirty="0" smtClean="0">
                <a:solidFill>
                  <a:srgbClr val="133176"/>
                </a:solidFill>
                <a:latin typeface="+mj-lt"/>
                <a:cs typeface="+mn-cs"/>
              </a:rPr>
              <a:t>June</a:t>
            </a:r>
            <a:r>
              <a:rPr lang="en-GB" sz="1400" b="0" dirty="0" smtClean="0">
                <a:solidFill>
                  <a:srgbClr val="133176"/>
                </a:solidFill>
                <a:latin typeface="+mj-lt"/>
                <a:cs typeface="+mn-cs"/>
              </a:rPr>
              <a:t> 2014</a:t>
            </a:r>
            <a:endParaRPr lang="en-GB" sz="1400" b="0" dirty="0">
              <a:solidFill>
                <a:srgbClr val="133176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1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3204" y="1340768"/>
            <a:ext cx="8229600" cy="503957"/>
          </a:xfrm>
        </p:spPr>
        <p:txBody>
          <a:bodyPr>
            <a:noAutofit/>
          </a:bodyPr>
          <a:lstStyle/>
          <a:p>
            <a:pPr marL="0" indent="0" algn="l" eaLnBrk="1" hangingPunct="1"/>
            <a:r>
              <a:rPr lang="en-GB" sz="2800" b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ESS response 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637792" y="2996952"/>
            <a:ext cx="8229600" cy="338437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2400" dirty="0">
                <a:solidFill>
                  <a:srgbClr val="0F5494"/>
                </a:solidFill>
              </a:rPr>
              <a:t>Sponsorship Group (SpG) launched by the European Statistical System (ESS) - </a:t>
            </a:r>
            <a:r>
              <a:rPr lang="en-GB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2010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da-D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da-D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  <a:buFontTx/>
              <a:buChar char="•"/>
              <a:defRPr/>
            </a:pPr>
            <a:r>
              <a:rPr lang="en-GB" sz="2400" dirty="0">
                <a:solidFill>
                  <a:srgbClr val="0F5494"/>
                </a:solidFill>
              </a:rPr>
              <a:t>SpG report adopted by ESS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November 2011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sz="2400" dirty="0">
                <a:solidFill>
                  <a:srgbClr val="0F5494"/>
                </a:solidFill>
              </a:rPr>
              <a:t>Expert Group on Quality of life indicators- first meeting </a:t>
            </a: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2012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sz="1500" dirty="0">
              <a:solidFill>
                <a:srgbClr val="133176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F3042-0A83-48B1-9C4E-E0011327835B}" type="slidenum">
              <a:rPr lang="en-GB" sz="1400" b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GB" sz="1400" b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6596390"/>
            <a:ext cx="792088" cy="261610"/>
          </a:xfrm>
          <a:prstGeom prst="rect">
            <a:avLst/>
          </a:prstGeom>
          <a:solidFill>
            <a:srgbClr val="1229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100" b="0" dirty="0" smtClean="0">
                <a:solidFill>
                  <a:schemeClr val="bg1"/>
                </a:solidFill>
              </a:rPr>
              <a:t>Eurostat</a:t>
            </a:r>
            <a:endParaRPr lang="en-GB" sz="1100" b="0" dirty="0" err="1" smtClean="0">
              <a:solidFill>
                <a:schemeClr val="bg1"/>
              </a:solidFill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4559613" y="3459063"/>
            <a:ext cx="359468" cy="1277938"/>
          </a:xfrm>
          <a:prstGeom prst="downArrow">
            <a:avLst>
              <a:gd name="adj1" fmla="val 50000"/>
              <a:gd name="adj2" fmla="val 2498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4569521" y="5373216"/>
            <a:ext cx="359468" cy="349851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sz="2400" b="0">
              <a:solidFill>
                <a:schemeClr val="tx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5940152" y="3501008"/>
            <a:ext cx="1431924" cy="1291655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971901" y="3861048"/>
            <a:ext cx="13684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GB" sz="19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Europe 2020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622378" y="1700808"/>
            <a:ext cx="1400177" cy="1288579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771814" y="2022226"/>
            <a:ext cx="1140268" cy="6771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Stiglitz Report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608004" y="1761633"/>
            <a:ext cx="359468" cy="1277938"/>
          </a:xfrm>
          <a:prstGeom prst="downArrow">
            <a:avLst>
              <a:gd name="adj1" fmla="val 50000"/>
              <a:gd name="adj2" fmla="val 2498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4" y="6237312"/>
            <a:ext cx="2911971" cy="484187"/>
          </a:xfrm>
        </p:spPr>
        <p:txBody>
          <a:bodyPr/>
          <a:lstStyle/>
          <a:p>
            <a:pPr>
              <a:defRPr/>
            </a:pPr>
            <a:r>
              <a:rPr lang="en-GB" sz="1400" b="0" dirty="0">
                <a:solidFill>
                  <a:srgbClr val="000066"/>
                </a:solidFill>
              </a:rPr>
              <a:t>Measuring Quality of life in the European Union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621890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dirty="0">
                <a:solidFill>
                  <a:srgbClr val="000066"/>
                </a:solidFill>
              </a:rPr>
              <a:t>Quality </a:t>
            </a:r>
            <a:r>
              <a:rPr lang="en-US" sz="1400" b="0" dirty="0">
                <a:solidFill>
                  <a:srgbClr val="000066"/>
                </a:solidFill>
              </a:rPr>
              <a:t>in </a:t>
            </a:r>
            <a:r>
              <a:rPr lang="en-US" sz="1400" b="0" dirty="0">
                <a:solidFill>
                  <a:srgbClr val="000066"/>
                </a:solidFill>
              </a:rPr>
              <a:t>Official Statistics</a:t>
            </a:r>
            <a:r>
              <a:rPr lang="en-US" sz="1400" b="0" dirty="0">
                <a:solidFill>
                  <a:srgbClr val="000066"/>
                </a:solidFill>
              </a:rPr>
              <a:t/>
            </a:r>
            <a:br>
              <a:rPr lang="en-US" sz="1400" b="0" dirty="0">
                <a:solidFill>
                  <a:srgbClr val="000066"/>
                </a:solidFill>
              </a:rPr>
            </a:br>
            <a:r>
              <a:rPr lang="en-US" sz="1400" b="0" dirty="0">
                <a:solidFill>
                  <a:srgbClr val="000066"/>
                </a:solidFill>
              </a:rPr>
              <a:t>Vienna, 3-5 </a:t>
            </a:r>
            <a:r>
              <a:rPr lang="en-US" sz="1400" b="0" dirty="0" smtClean="0">
                <a:solidFill>
                  <a:srgbClr val="000066"/>
                </a:solidFill>
              </a:rPr>
              <a:t>June</a:t>
            </a:r>
            <a:r>
              <a:rPr lang="en-GB" sz="1400" b="0" dirty="0" smtClean="0">
                <a:solidFill>
                  <a:srgbClr val="000066"/>
                </a:solidFill>
              </a:rPr>
              <a:t> 2014</a:t>
            </a:r>
            <a:endParaRPr lang="en-GB" sz="1400" b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51519" y="1268761"/>
            <a:ext cx="8713093" cy="720079"/>
          </a:xfrm>
        </p:spPr>
        <p:txBody>
          <a:bodyPr/>
          <a:lstStyle/>
          <a:p>
            <a:pPr marL="0" indent="0" eaLnBrk="1" hangingPunct="1"/>
            <a:r>
              <a:rPr lang="en-US" sz="2800" dirty="0" smtClean="0"/>
              <a:t>Expert </a:t>
            </a:r>
            <a:r>
              <a:rPr lang="en-US" sz="2800" dirty="0" smtClean="0"/>
              <a:t>Group on Quality of life indicators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1025" y="6303866"/>
            <a:ext cx="2895600" cy="484187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Quality of life in the European Union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308304" y="6425086"/>
            <a:ext cx="1450504" cy="340147"/>
          </a:xfrm>
        </p:spPr>
        <p:txBody>
          <a:bodyPr/>
          <a:lstStyle/>
          <a:p>
            <a:pPr algn="r">
              <a:defRPr/>
            </a:pPr>
            <a:fld id="{1313CE81-1930-43C5-9E05-361CBA181461}" type="slidenum">
              <a:rPr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485" name="Straight Arrow Connector 4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86" name="Straight Arrow Connector 16"/>
          <p:cNvCxnSpPr>
            <a:cxnSpLocks noChangeShapeType="1"/>
          </p:cNvCxnSpPr>
          <p:nvPr/>
        </p:nvCxnSpPr>
        <p:spPr bwMode="auto">
          <a:xfrm flipH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87" name="Straight Arrow Connector 18"/>
          <p:cNvCxnSpPr>
            <a:cxnSpLocks noChangeShapeType="1"/>
          </p:cNvCxnSpPr>
          <p:nvPr/>
        </p:nvCxnSpPr>
        <p:spPr bwMode="auto">
          <a:xfrm flipV="1">
            <a:off x="5219700" y="2565400"/>
            <a:ext cx="2232025" cy="863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0488" name="Content Placeholder 2"/>
          <p:cNvSpPr>
            <a:spLocks noGrp="1"/>
          </p:cNvSpPr>
          <p:nvPr>
            <p:ph idx="1"/>
          </p:nvPr>
        </p:nvSpPr>
        <p:spPr>
          <a:xfrm>
            <a:off x="461963" y="1781026"/>
            <a:ext cx="8507412" cy="421034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GB" sz="2000" dirty="0" smtClean="0"/>
          </a:p>
          <a:p>
            <a:pPr marL="0" indent="0" eaLnBrk="1" hangingPunct="1">
              <a:buNone/>
              <a:defRPr/>
            </a:pPr>
            <a:r>
              <a:rPr lang="en-GB" sz="2000" dirty="0" smtClean="0"/>
              <a:t>Participants</a:t>
            </a:r>
            <a:r>
              <a:rPr lang="en-GB" sz="2000" dirty="0"/>
              <a:t>: 10 MS, OECD, </a:t>
            </a:r>
            <a:r>
              <a:rPr lang="en-GB" sz="2000" dirty="0" err="1"/>
              <a:t>Eurofound</a:t>
            </a:r>
            <a:r>
              <a:rPr lang="en-GB" sz="2000" dirty="0"/>
              <a:t>, scientific </a:t>
            </a:r>
            <a:r>
              <a:rPr lang="en-GB" sz="2000" dirty="0" smtClean="0"/>
              <a:t>experts</a:t>
            </a:r>
          </a:p>
          <a:p>
            <a:pPr marL="0" indent="0" eaLnBrk="1" hangingPunct="1">
              <a:buNone/>
              <a:defRPr/>
            </a:pPr>
            <a:r>
              <a:rPr lang="en-GB" sz="2000" dirty="0" smtClean="0"/>
              <a:t>5 meetings so far</a:t>
            </a:r>
            <a:endParaRPr lang="en-GB" sz="2000" dirty="0" smtClean="0"/>
          </a:p>
          <a:p>
            <a:pPr marL="0" indent="0" eaLnBrk="1" hangingPunct="1">
              <a:buNone/>
              <a:defRPr/>
            </a:pPr>
            <a:endParaRPr lang="en-GB" sz="2000" dirty="0"/>
          </a:p>
          <a:p>
            <a:pPr marL="0" indent="0" eaLnBrk="1" hangingPunct="1">
              <a:buNone/>
              <a:defRPr/>
            </a:pPr>
            <a:r>
              <a:rPr lang="en-GB" sz="2000" dirty="0" smtClean="0"/>
              <a:t>Made proposals  for </a:t>
            </a:r>
          </a:p>
          <a:p>
            <a:pPr eaLnBrk="1" hangingPunct="1">
              <a:defRPr/>
            </a:pPr>
            <a:r>
              <a:rPr lang="en-GB" sz="2000" dirty="0" smtClean="0"/>
              <a:t>dimensions</a:t>
            </a:r>
            <a:r>
              <a:rPr lang="en-GB" sz="2000" dirty="0"/>
              <a:t>, topics, indicators, variables</a:t>
            </a:r>
          </a:p>
          <a:p>
            <a:pPr eaLnBrk="1" hangingPunct="1">
              <a:defRPr/>
            </a:pPr>
            <a:r>
              <a:rPr lang="en-GB" sz="2000" dirty="0"/>
              <a:t>d</a:t>
            </a:r>
            <a:r>
              <a:rPr lang="en-GB" sz="2000" dirty="0" smtClean="0"/>
              <a:t>ata </a:t>
            </a:r>
            <a:r>
              <a:rPr lang="en-GB" sz="2000" dirty="0"/>
              <a:t>sources to be used, way of </a:t>
            </a:r>
            <a:r>
              <a:rPr lang="en-GB" sz="2000" dirty="0" smtClean="0"/>
              <a:t>dissemination</a:t>
            </a:r>
          </a:p>
          <a:p>
            <a:pPr marL="0" indent="0" eaLnBrk="1" hangingPunct="1">
              <a:buNone/>
              <a:defRPr/>
            </a:pPr>
            <a:endParaRPr lang="en-GB" sz="2000" dirty="0"/>
          </a:p>
          <a:p>
            <a:pPr marL="0" indent="0" eaLnBrk="1" hangingPunct="1">
              <a:buNone/>
              <a:defRPr/>
            </a:pPr>
            <a:r>
              <a:rPr lang="en-GB" sz="2000" dirty="0" smtClean="0"/>
              <a:t>Directors social statistics agreed in 2013 on </a:t>
            </a:r>
          </a:p>
          <a:p>
            <a:pPr marL="0" indent="0" algn="ctr" eaLnBrk="1" hangingPunct="1">
              <a:buNone/>
              <a:defRPr/>
            </a:pPr>
            <a:r>
              <a:rPr lang="en-GB" sz="2000" dirty="0">
                <a:solidFill>
                  <a:srgbClr val="FF0000"/>
                </a:solidFill>
              </a:rPr>
              <a:t>a</a:t>
            </a:r>
            <a:r>
              <a:rPr lang="en-GB" sz="2000" dirty="0" smtClean="0">
                <a:solidFill>
                  <a:srgbClr val="FF0000"/>
                </a:solidFill>
              </a:rPr>
              <a:t> first </a:t>
            </a:r>
            <a:r>
              <a:rPr lang="en-GB" sz="2000" dirty="0">
                <a:solidFill>
                  <a:srgbClr val="FF0000"/>
                </a:solidFill>
              </a:rPr>
              <a:t>set of </a:t>
            </a:r>
            <a:r>
              <a:rPr lang="en-GB" sz="2000" dirty="0" err="1">
                <a:solidFill>
                  <a:srgbClr val="FF0000"/>
                </a:solidFill>
              </a:rPr>
              <a:t>QoL</a:t>
            </a:r>
            <a:r>
              <a:rPr lang="en-GB" sz="2000" dirty="0">
                <a:solidFill>
                  <a:srgbClr val="FF0000"/>
                </a:solidFill>
              </a:rPr>
              <a:t> indicators at Eurostat's website 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GB" sz="2000" u="sng" dirty="0"/>
              <a:t>http://epp.eurostat.ec.europa.eu/portal/page/portal/gdp_and_beyond/quality_of_life/context</a:t>
            </a:r>
            <a:endParaRPr lang="en-GB" sz="20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GB" b="0" dirty="0"/>
          </a:p>
        </p:txBody>
      </p:sp>
      <p:cxnSp>
        <p:nvCxnSpPr>
          <p:cNvPr id="20489" name="Straight Arrow Connector 4"/>
          <p:cNvCxnSpPr>
            <a:cxnSpLocks noChangeShapeType="1"/>
          </p:cNvCxnSpPr>
          <p:nvPr/>
        </p:nvCxnSpPr>
        <p:spPr bwMode="auto">
          <a:xfrm>
            <a:off x="3924300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90" name="Straight Arrow Connector 9"/>
          <p:cNvCxnSpPr>
            <a:cxnSpLocks noChangeShapeType="1"/>
          </p:cNvCxnSpPr>
          <p:nvPr/>
        </p:nvCxnSpPr>
        <p:spPr bwMode="auto">
          <a:xfrm flipV="1">
            <a:off x="4211638" y="2997200"/>
            <a:ext cx="1008062" cy="20875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91" name="Straight Arrow Connector 13"/>
          <p:cNvCxnSpPr>
            <a:cxnSpLocks noChangeShapeType="1"/>
          </p:cNvCxnSpPr>
          <p:nvPr/>
        </p:nvCxnSpPr>
        <p:spPr bwMode="auto">
          <a:xfrm>
            <a:off x="4211638" y="508476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92" name="Straight Arrow Connector 27"/>
          <p:cNvCxnSpPr>
            <a:cxnSpLocks noChangeShapeType="1"/>
          </p:cNvCxnSpPr>
          <p:nvPr/>
        </p:nvCxnSpPr>
        <p:spPr bwMode="auto">
          <a:xfrm>
            <a:off x="3924300" y="38862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" name="Straight Arrow Connector 2"/>
          <p:cNvCxnSpPr/>
          <p:nvPr/>
        </p:nvCxnSpPr>
        <p:spPr bwMode="auto">
          <a:xfrm>
            <a:off x="2411760" y="4800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2411760" y="4800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627784" y="4800600"/>
            <a:ext cx="69837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627784" y="4800600"/>
            <a:ext cx="792088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411760" y="4800600"/>
            <a:ext cx="792088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411760" y="4725144"/>
            <a:ext cx="1008112" cy="7545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411760" y="4762872"/>
            <a:ext cx="1008112" cy="3772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2411760" y="4781736"/>
            <a:ext cx="792088" cy="1886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411760" y="4800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3326160" y="4725144"/>
            <a:ext cx="165720" cy="98985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976972" y="4725144"/>
            <a:ext cx="226876" cy="98985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4175126" y="6634428"/>
            <a:ext cx="8644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>
                <a:solidFill>
                  <a:schemeClr val="bg1"/>
                </a:solidFill>
                <a:latin typeface="Verdana"/>
              </a:rPr>
              <a:t>Eurostat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36096" y="621890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Quality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in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Official Statistics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/>
            </a:r>
            <a:b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</a:b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Vienna, 3-5 </a:t>
            </a:r>
            <a:r>
              <a:rPr lang="en-US" sz="1400" b="0" dirty="0" smtClean="0">
                <a:solidFill>
                  <a:srgbClr val="133176"/>
                </a:solidFill>
                <a:latin typeface="+mj-lt"/>
                <a:cs typeface="+mn-cs"/>
              </a:rPr>
              <a:t>June</a:t>
            </a:r>
            <a:r>
              <a:rPr lang="en-GB" sz="1400" b="0" dirty="0" smtClean="0">
                <a:solidFill>
                  <a:srgbClr val="133176"/>
                </a:solidFill>
                <a:latin typeface="+mj-lt"/>
                <a:cs typeface="+mn-cs"/>
              </a:rPr>
              <a:t> 2014</a:t>
            </a:r>
            <a:endParaRPr lang="en-GB" sz="1400" b="0" dirty="0">
              <a:solidFill>
                <a:srgbClr val="133176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8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F3042-0A83-48B1-9C4E-E001132783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6596390"/>
            <a:ext cx="792088" cy="261610"/>
          </a:xfrm>
          <a:prstGeom prst="rect">
            <a:avLst/>
          </a:prstGeom>
          <a:solidFill>
            <a:srgbClr val="1229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100" b="0" dirty="0" smtClean="0">
                <a:solidFill>
                  <a:schemeClr val="bg1"/>
                </a:solidFill>
              </a:rPr>
              <a:t>Eurostat</a:t>
            </a:r>
            <a:endParaRPr lang="en-GB" sz="1100" b="0" dirty="0" err="1" smtClean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12968" cy="720080"/>
          </a:xfrm>
        </p:spPr>
        <p:txBody>
          <a:bodyPr/>
          <a:lstStyle/>
          <a:p>
            <a:pPr marL="0" indent="0" eaLnBrk="1" hangingPunct="1"/>
            <a:r>
              <a:rPr lang="en-US" sz="2800" dirty="0"/>
              <a:t>Expert Group on Quality of </a:t>
            </a:r>
            <a:r>
              <a:rPr lang="en-US" sz="2800" dirty="0" smtClean="0"/>
              <a:t>life indicators</a:t>
            </a:r>
            <a:br>
              <a:rPr lang="en-US" sz="28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Guiding principles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GB" sz="2800" spc="-100" dirty="0" smtClean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611560" y="2420888"/>
            <a:ext cx="7992888" cy="367240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u="sng" dirty="0">
                <a:solidFill>
                  <a:srgbClr val="003D7A"/>
                </a:solidFill>
              </a:rPr>
              <a:t>Relevance of the indicator in relation to quality of </a:t>
            </a:r>
            <a:r>
              <a:rPr lang="en-GB" sz="2000" u="sng" dirty="0">
                <a:solidFill>
                  <a:srgbClr val="003D7A"/>
                </a:solidFill>
              </a:rPr>
              <a:t>life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u="sng" dirty="0" smtClean="0">
                <a:solidFill>
                  <a:srgbClr val="003D7A"/>
                </a:solidFill>
              </a:rPr>
              <a:t>Data coverage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u="sng" dirty="0" smtClean="0">
                <a:solidFill>
                  <a:srgbClr val="003D7A"/>
                </a:solidFill>
              </a:rPr>
              <a:t>Data availability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u="sng" dirty="0" smtClean="0">
                <a:solidFill>
                  <a:srgbClr val="003D7A"/>
                </a:solidFill>
              </a:rPr>
              <a:t>Data availability at a non-aggregated level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u="sng" dirty="0" smtClean="0">
                <a:solidFill>
                  <a:srgbClr val="003D7A"/>
                </a:solidFill>
              </a:rPr>
              <a:t>Possibility of showing information on the whole distribution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u="sng" dirty="0">
                <a:solidFill>
                  <a:srgbClr val="003D7A"/>
                </a:solidFill>
              </a:rPr>
              <a:t>Reducing the complexity </a:t>
            </a:r>
            <a:r>
              <a:rPr lang="en-GB" sz="2000" u="sng" dirty="0">
                <a:solidFill>
                  <a:srgbClr val="003D7A"/>
                </a:solidFill>
              </a:rPr>
              <a:t>(by building synthetic indicators)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u="sng" dirty="0" smtClean="0">
                <a:solidFill>
                  <a:srgbClr val="003D7A"/>
                </a:solidFill>
              </a:rPr>
              <a:t>Overall consistency of the set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endParaRPr lang="en-GB" sz="2200" dirty="0" smtClean="0">
              <a:solidFill>
                <a:srgbClr val="003D7A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5" y="6237312"/>
            <a:ext cx="2660104" cy="484187"/>
          </a:xfrm>
        </p:spPr>
        <p:txBody>
          <a:bodyPr/>
          <a:lstStyle/>
          <a:p>
            <a:pPr>
              <a:defRPr/>
            </a:pPr>
            <a:r>
              <a:rPr lang="en-GB" dirty="0"/>
              <a:t>Measuring Quality of life in the European Union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6096" y="621890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Quality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in 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Official Statistics</a:t>
            </a: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/>
            </a:r>
            <a:b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</a:br>
            <a:r>
              <a:rPr lang="en-US" sz="1400" b="0" dirty="0">
                <a:solidFill>
                  <a:srgbClr val="133176"/>
                </a:solidFill>
                <a:latin typeface="+mj-lt"/>
                <a:cs typeface="+mn-cs"/>
              </a:rPr>
              <a:t>Vienna, 3-5 </a:t>
            </a:r>
            <a:r>
              <a:rPr lang="en-US" sz="1400" b="0" dirty="0" smtClean="0">
                <a:solidFill>
                  <a:srgbClr val="133176"/>
                </a:solidFill>
                <a:latin typeface="+mj-lt"/>
                <a:cs typeface="+mn-cs"/>
              </a:rPr>
              <a:t>June</a:t>
            </a:r>
            <a:r>
              <a:rPr lang="en-GB" sz="1400" b="0" dirty="0" smtClean="0">
                <a:solidFill>
                  <a:srgbClr val="133176"/>
                </a:solidFill>
                <a:latin typeface="+mj-lt"/>
                <a:cs typeface="+mn-cs"/>
              </a:rPr>
              <a:t> 2014</a:t>
            </a:r>
            <a:endParaRPr lang="en-GB" sz="1400" b="0" dirty="0">
              <a:solidFill>
                <a:srgbClr val="133176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4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2222" y="1227485"/>
            <a:ext cx="8229600" cy="1060450"/>
          </a:xfrm>
        </p:spPr>
        <p:txBody>
          <a:bodyPr>
            <a:normAutofit fontScale="90000"/>
          </a:bodyPr>
          <a:lstStyle/>
          <a:p>
            <a:pPr marL="0" indent="0" algn="l" eaLnBrk="1" hangingPunct="1"/>
            <a:r>
              <a:rPr lang="en-GB" sz="2800" b="1" spc="-10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(3): </a:t>
            </a:r>
            <a:r>
              <a:rPr lang="en-GB" sz="2800" b="1" spc="-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of life</a:t>
            </a:r>
            <a:r>
              <a:rPr lang="en-GB" sz="2800" b="1" spc="-10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br>
              <a:rPr lang="en-GB" sz="2800" b="1" spc="-10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b="1" spc="-10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agreement on dimensions and indicators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F3042-0A83-48B1-9C4E-E0011327835B}" type="slidenum">
              <a:rPr lang="en-GB" sz="1400" b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GB" sz="1400" b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6596390"/>
            <a:ext cx="792088" cy="261610"/>
          </a:xfrm>
          <a:prstGeom prst="rect">
            <a:avLst/>
          </a:prstGeom>
          <a:solidFill>
            <a:srgbClr val="1229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100" b="0" dirty="0" smtClean="0">
                <a:solidFill>
                  <a:schemeClr val="bg1"/>
                </a:solidFill>
              </a:rPr>
              <a:t>Eurostat</a:t>
            </a:r>
            <a:endParaRPr lang="en-GB" sz="1100" b="0" dirty="0" err="1" smtClean="0">
              <a:solidFill>
                <a:schemeClr val="bg1"/>
              </a:solidFill>
            </a:endParaRPr>
          </a:p>
        </p:txBody>
      </p:sp>
      <p:sp>
        <p:nvSpPr>
          <p:cNvPr id="31" name="_s32819"/>
          <p:cNvSpPr>
            <a:spLocks noChangeShapeType="1"/>
          </p:cNvSpPr>
          <p:nvPr/>
        </p:nvSpPr>
        <p:spPr bwMode="auto">
          <a:xfrm flipH="1" flipV="1">
            <a:off x="3092982" y="3514637"/>
            <a:ext cx="866460" cy="516272"/>
          </a:xfrm>
          <a:prstGeom prst="line">
            <a:avLst/>
          </a:prstGeom>
          <a:noFill/>
          <a:ln w="28575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_s32818"/>
          <p:cNvSpPr>
            <a:spLocks noChangeArrowheads="1"/>
          </p:cNvSpPr>
          <p:nvPr/>
        </p:nvSpPr>
        <p:spPr bwMode="auto">
          <a:xfrm>
            <a:off x="1601108" y="2659663"/>
            <a:ext cx="1830641" cy="9240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Economic &amp; physical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security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33" name="_s32817"/>
          <p:cNvSpPr>
            <a:spLocks noChangeShapeType="1"/>
          </p:cNvSpPr>
          <p:nvPr/>
        </p:nvSpPr>
        <p:spPr bwMode="auto">
          <a:xfrm flipH="1" flipV="1">
            <a:off x="2330758" y="4185462"/>
            <a:ext cx="1322491" cy="111804"/>
          </a:xfrm>
          <a:prstGeom prst="line">
            <a:avLst/>
          </a:prstGeom>
          <a:noFill/>
          <a:ln w="28575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_s32816"/>
          <p:cNvSpPr>
            <a:spLocks noChangeArrowheads="1"/>
          </p:cNvSpPr>
          <p:nvPr/>
        </p:nvSpPr>
        <p:spPr bwMode="auto">
          <a:xfrm>
            <a:off x="526177" y="3639594"/>
            <a:ext cx="1830641" cy="9240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Governance &amp; basic rights</a:t>
            </a:r>
          </a:p>
        </p:txBody>
      </p:sp>
      <p:sp>
        <p:nvSpPr>
          <p:cNvPr id="35" name="_s32815"/>
          <p:cNvSpPr>
            <a:spLocks noChangeShapeType="1"/>
          </p:cNvSpPr>
          <p:nvPr/>
        </p:nvSpPr>
        <p:spPr bwMode="auto">
          <a:xfrm flipH="1">
            <a:off x="2516428" y="4603083"/>
            <a:ext cx="1241057" cy="341989"/>
          </a:xfrm>
          <a:prstGeom prst="line">
            <a:avLst/>
          </a:prstGeom>
          <a:noFill/>
          <a:ln w="28575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_s32814"/>
          <p:cNvSpPr>
            <a:spLocks noChangeArrowheads="1"/>
          </p:cNvSpPr>
          <p:nvPr/>
        </p:nvSpPr>
        <p:spPr bwMode="auto">
          <a:xfrm>
            <a:off x="715103" y="4681737"/>
            <a:ext cx="1830641" cy="92402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Experience of life</a:t>
            </a:r>
          </a:p>
        </p:txBody>
      </p:sp>
      <p:sp>
        <p:nvSpPr>
          <p:cNvPr id="37" name="_s32813"/>
          <p:cNvSpPr>
            <a:spLocks noChangeShapeType="1"/>
          </p:cNvSpPr>
          <p:nvPr/>
        </p:nvSpPr>
        <p:spPr bwMode="auto">
          <a:xfrm flipH="1">
            <a:off x="3777029" y="4803673"/>
            <a:ext cx="449517" cy="634653"/>
          </a:xfrm>
          <a:prstGeom prst="line">
            <a:avLst/>
          </a:prstGeom>
          <a:noFill/>
          <a:ln w="28575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_s32812"/>
          <p:cNvSpPr>
            <a:spLocks noChangeArrowheads="1"/>
          </p:cNvSpPr>
          <p:nvPr/>
        </p:nvSpPr>
        <p:spPr bwMode="auto">
          <a:xfrm>
            <a:off x="2591347" y="5408731"/>
            <a:ext cx="1869729" cy="9240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Leisure &amp; social interactions (inclusion/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exclusion)</a:t>
            </a:r>
          </a:p>
        </p:txBody>
      </p:sp>
      <p:sp>
        <p:nvSpPr>
          <p:cNvPr id="39" name="_s32811"/>
          <p:cNvSpPr>
            <a:spLocks noChangeShapeType="1"/>
          </p:cNvSpPr>
          <p:nvPr/>
        </p:nvSpPr>
        <p:spPr bwMode="auto">
          <a:xfrm>
            <a:off x="4845446" y="4803673"/>
            <a:ext cx="462546" cy="631365"/>
          </a:xfrm>
          <a:prstGeom prst="line">
            <a:avLst/>
          </a:prstGeom>
          <a:noFill/>
          <a:ln w="28575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_s32810"/>
          <p:cNvSpPr>
            <a:spLocks noChangeArrowheads="1"/>
          </p:cNvSpPr>
          <p:nvPr/>
        </p:nvSpPr>
        <p:spPr bwMode="auto">
          <a:xfrm>
            <a:off x="4627201" y="5396610"/>
            <a:ext cx="1830641" cy="9240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kern="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H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ealth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1" name="_s32809"/>
          <p:cNvSpPr>
            <a:spLocks noChangeShapeType="1"/>
          </p:cNvSpPr>
          <p:nvPr/>
        </p:nvSpPr>
        <p:spPr bwMode="auto">
          <a:xfrm>
            <a:off x="5321022" y="4603083"/>
            <a:ext cx="1223000" cy="341989"/>
          </a:xfrm>
          <a:prstGeom prst="line">
            <a:avLst/>
          </a:prstGeom>
          <a:noFill/>
          <a:ln w="28575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_s32808"/>
          <p:cNvSpPr>
            <a:spLocks noChangeArrowheads="1"/>
          </p:cNvSpPr>
          <p:nvPr/>
        </p:nvSpPr>
        <p:spPr bwMode="auto">
          <a:xfrm>
            <a:off x="6511589" y="4655697"/>
            <a:ext cx="2039112" cy="9240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Productive and valued activities (including work)</a:t>
            </a:r>
          </a:p>
        </p:txBody>
      </p:sp>
      <p:sp>
        <p:nvSpPr>
          <p:cNvPr id="43" name="_s32793"/>
          <p:cNvSpPr>
            <a:spLocks noChangeShapeType="1"/>
          </p:cNvSpPr>
          <p:nvPr/>
        </p:nvSpPr>
        <p:spPr bwMode="auto">
          <a:xfrm flipV="1">
            <a:off x="5425257" y="4178885"/>
            <a:ext cx="1309462" cy="115093"/>
          </a:xfrm>
          <a:prstGeom prst="line">
            <a:avLst/>
          </a:prstGeom>
          <a:noFill/>
          <a:ln w="28575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_s32792"/>
          <p:cNvSpPr>
            <a:spLocks noChangeArrowheads="1"/>
          </p:cNvSpPr>
          <p:nvPr/>
        </p:nvSpPr>
        <p:spPr bwMode="auto">
          <a:xfrm>
            <a:off x="6721690" y="3639594"/>
            <a:ext cx="1830641" cy="9240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Natural &amp; living environment</a:t>
            </a:r>
          </a:p>
        </p:txBody>
      </p:sp>
      <p:sp>
        <p:nvSpPr>
          <p:cNvPr id="45" name="_s32791"/>
          <p:cNvSpPr>
            <a:spLocks noChangeShapeType="1"/>
          </p:cNvSpPr>
          <p:nvPr/>
        </p:nvSpPr>
        <p:spPr bwMode="auto">
          <a:xfrm flipV="1">
            <a:off x="5112550" y="3511348"/>
            <a:ext cx="859945" cy="512984"/>
          </a:xfrm>
          <a:prstGeom prst="line">
            <a:avLst/>
          </a:prstGeom>
          <a:noFill/>
          <a:ln w="28575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_s32790"/>
          <p:cNvSpPr>
            <a:spLocks noChangeArrowheads="1"/>
          </p:cNvSpPr>
          <p:nvPr/>
        </p:nvSpPr>
        <p:spPr bwMode="auto">
          <a:xfrm>
            <a:off x="5628702" y="2651112"/>
            <a:ext cx="1830641" cy="9240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Education</a:t>
            </a:r>
          </a:p>
        </p:txBody>
      </p:sp>
      <p:sp>
        <p:nvSpPr>
          <p:cNvPr id="47" name="_s32789"/>
          <p:cNvSpPr>
            <a:spLocks noChangeShapeType="1"/>
          </p:cNvSpPr>
          <p:nvPr/>
        </p:nvSpPr>
        <p:spPr bwMode="auto">
          <a:xfrm flipV="1">
            <a:off x="4532739" y="3248280"/>
            <a:ext cx="0" cy="670825"/>
          </a:xfrm>
          <a:prstGeom prst="line">
            <a:avLst/>
          </a:prstGeom>
          <a:noFill/>
          <a:ln w="28575">
            <a:solidFill>
              <a:srgbClr val="EEEC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_s32788"/>
          <p:cNvSpPr>
            <a:spLocks noChangeArrowheads="1"/>
          </p:cNvSpPr>
          <p:nvPr/>
        </p:nvSpPr>
        <p:spPr bwMode="auto">
          <a:xfrm>
            <a:off x="3549013" y="2324251"/>
            <a:ext cx="1993509" cy="9240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Material living conditions (income, wealth and consumption)</a:t>
            </a:r>
          </a:p>
        </p:txBody>
      </p:sp>
      <p:sp>
        <p:nvSpPr>
          <p:cNvPr id="49" name="_s32787"/>
          <p:cNvSpPr>
            <a:spLocks noChangeArrowheads="1"/>
          </p:cNvSpPr>
          <p:nvPr/>
        </p:nvSpPr>
        <p:spPr bwMode="auto">
          <a:xfrm>
            <a:off x="3184188" y="3919105"/>
            <a:ext cx="2469085" cy="9240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Quality of life</a:t>
            </a: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5" y="6237312"/>
            <a:ext cx="2660104" cy="484187"/>
          </a:xfrm>
        </p:spPr>
        <p:txBody>
          <a:bodyPr/>
          <a:lstStyle/>
          <a:p>
            <a:pPr>
              <a:defRPr/>
            </a:pPr>
            <a:r>
              <a:rPr lang="en-GB" sz="1400" b="0" dirty="0">
                <a:solidFill>
                  <a:srgbClr val="000066"/>
                </a:solidFill>
              </a:rPr>
              <a:t>Measuring Quality of life in the European Union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36096" y="6320639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dirty="0">
                <a:solidFill>
                  <a:srgbClr val="000066"/>
                </a:solidFill>
              </a:rPr>
              <a:t>Quality in Official Statistics</a:t>
            </a:r>
            <a:br>
              <a:rPr lang="en-US" sz="1400" b="0" dirty="0">
                <a:solidFill>
                  <a:srgbClr val="000066"/>
                </a:solidFill>
              </a:rPr>
            </a:br>
            <a:r>
              <a:rPr lang="en-US" sz="1400" b="0" dirty="0">
                <a:solidFill>
                  <a:srgbClr val="000066"/>
                </a:solidFill>
              </a:rPr>
              <a:t>Vienna, 3-5 </a:t>
            </a:r>
            <a:r>
              <a:rPr lang="en-GB" sz="1400" b="0" dirty="0">
                <a:solidFill>
                  <a:srgbClr val="000066"/>
                </a:solidFill>
              </a:rPr>
              <a:t>June </a:t>
            </a:r>
            <a:r>
              <a:rPr lang="en-GB" sz="1400" b="0" dirty="0" smtClean="0">
                <a:solidFill>
                  <a:srgbClr val="000066"/>
                </a:solidFill>
              </a:rPr>
              <a:t>2014</a:t>
            </a:r>
            <a:endParaRPr lang="en-GB" sz="1400" b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at_whit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Estat_white_EN</Template>
  <TotalTime>2270</TotalTime>
  <Words>884</Words>
  <Application>Microsoft Office PowerPoint</Application>
  <PresentationFormat>On-screen Show (4:3)</PresentationFormat>
  <Paragraphs>215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Estat_white_EN</vt:lpstr>
      <vt:lpstr>1_Office Theme</vt:lpstr>
      <vt:lpstr> European Conference on Quality in Official Statistics Vienna, 3-5 June 2014   Measuring Quality of Life in the  European Union  </vt:lpstr>
      <vt:lpstr>European context of measuring Quality of Life Indicators </vt:lpstr>
      <vt:lpstr>Report by the Commission on the Measurement of Economic Performance and Social Progress (2009)</vt:lpstr>
      <vt:lpstr>GDP and beyond:  additional actions and indicators</vt:lpstr>
      <vt:lpstr>Priorities set out in the European Roadmap 2009</vt:lpstr>
      <vt:lpstr>The ESS response </vt:lpstr>
      <vt:lpstr>Expert Group on Quality of life indicators</vt:lpstr>
      <vt:lpstr>Expert Group on Quality of life indicators Guiding principles  </vt:lpstr>
      <vt:lpstr>(3): Quality of life –   agreement on dimensions and indicators</vt:lpstr>
      <vt:lpstr>Example</vt:lpstr>
      <vt:lpstr>2013 SILC Ad-Hoc Module on Subjective well-being</vt:lpstr>
      <vt:lpstr>Subjective Well-Being: quality aspects</vt:lpstr>
      <vt:lpstr>Headline selection- Overall purpose</vt:lpstr>
      <vt:lpstr>Headline selection- General criteria</vt:lpstr>
      <vt:lpstr>Headline selection- Specific criteria</vt:lpstr>
      <vt:lpstr>Conclusions</vt:lpstr>
      <vt:lpstr>Thank you for your attention!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NTTS 2013 – Brussels, 5-7 March 2013 Opening address, 5 March 2013   New Techniques and Technologies for Statistics</dc:title>
  <dc:creator>Martin KARLBERG</dc:creator>
  <cp:lastModifiedBy>IVAN Aurelia Georgiana (ESTAT)</cp:lastModifiedBy>
  <cp:revision>228</cp:revision>
  <cp:lastPrinted>2013-09-09T08:20:02Z</cp:lastPrinted>
  <dcterms:created xsi:type="dcterms:W3CDTF">2013-02-25T12:29:40Z</dcterms:created>
  <dcterms:modified xsi:type="dcterms:W3CDTF">2014-05-19T15:23:41Z</dcterms:modified>
</cp:coreProperties>
</file>