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8"/>
  </p:notesMasterIdLst>
  <p:sldIdLst>
    <p:sldId id="256" r:id="rId2"/>
    <p:sldId id="274" r:id="rId3"/>
    <p:sldId id="264" r:id="rId4"/>
    <p:sldId id="265" r:id="rId5"/>
    <p:sldId id="275" r:id="rId6"/>
    <p:sldId id="266" r:id="rId7"/>
    <p:sldId id="269" r:id="rId8"/>
    <p:sldId id="267" r:id="rId9"/>
    <p:sldId id="279" r:id="rId10"/>
    <p:sldId id="270" r:id="rId11"/>
    <p:sldId id="263" r:id="rId12"/>
    <p:sldId id="273" r:id="rId13"/>
    <p:sldId id="268" r:id="rId14"/>
    <p:sldId id="278" r:id="rId15"/>
    <p:sldId id="276" r:id="rId16"/>
    <p:sldId id="277" r:id="rId17"/>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eematyyli 1 - Korostu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B4B98B0-60AC-42C2-AFA5-B58CD77FA1E5}" styleName="Vaalea tyyli 1 - Korostu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81" autoAdjust="0"/>
  </p:normalViewPr>
  <p:slideViewPr>
    <p:cSldViewPr>
      <p:cViewPr varScale="1">
        <p:scale>
          <a:sx n="80" d="100"/>
          <a:sy n="80" d="100"/>
        </p:scale>
        <p:origin x="-167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YRADIS\DATA2\USR\LARJA\Tietopalvelu%20&amp;%20esityksi&#228;%20&amp;%20konferenssit\Konferenssit%20yms\Quality2014%20Vienna\Vastausosuus%20ulkomailla%20syntynee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YRADIS\DATA2\USR\LARJA\Tietopalvelu%20&amp;%20esityksi&#228;%20&amp;%20konferenssit\Konferenssit%20yms\Quality2014%20Vienna\Vastausosuus%20ulkomailla%20syntyn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i-FI"/>
  <c:chart>
    <c:plotArea>
      <c:layout/>
      <c:barChart>
        <c:barDir val="col"/>
        <c:grouping val="clustered"/>
        <c:ser>
          <c:idx val="0"/>
          <c:order val="0"/>
          <c:tx>
            <c:strRef>
              <c:f>Taul2!$G$3</c:f>
              <c:strCache>
                <c:ptCount val="1"/>
                <c:pt idx="0">
                  <c:v>Share of foreign born of the population (sample frame)</c:v>
                </c:pt>
              </c:strCache>
            </c:strRef>
          </c:tx>
          <c:cat>
            <c:strRef>
              <c:f>Taul2!$A$5:$B$11</c:f>
              <c:strCache>
                <c:ptCount val="7"/>
                <c:pt idx="0">
                  <c:v>2007</c:v>
                </c:pt>
                <c:pt idx="1">
                  <c:v>2008</c:v>
                </c:pt>
                <c:pt idx="2">
                  <c:v>2009</c:v>
                </c:pt>
                <c:pt idx="3">
                  <c:v>2010</c:v>
                </c:pt>
                <c:pt idx="4">
                  <c:v>2011</c:v>
                </c:pt>
                <c:pt idx="5">
                  <c:v>2012</c:v>
                </c:pt>
                <c:pt idx="6">
                  <c:v>2013</c:v>
                </c:pt>
              </c:strCache>
            </c:strRef>
          </c:cat>
          <c:val>
            <c:numRef>
              <c:f>Taul2!$G$5:$G$11</c:f>
              <c:numCache>
                <c:formatCode>0\ %</c:formatCode>
                <c:ptCount val="7"/>
                <c:pt idx="0">
                  <c:v>4.4367532341022697E-2</c:v>
                </c:pt>
                <c:pt idx="1">
                  <c:v>4.7734385874657712E-2</c:v>
                </c:pt>
                <c:pt idx="2">
                  <c:v>5.0788585303609371E-2</c:v>
                </c:pt>
                <c:pt idx="3">
                  <c:v>5.3960094273269088E-2</c:v>
                </c:pt>
                <c:pt idx="4">
                  <c:v>5.7682684158885916E-2</c:v>
                </c:pt>
                <c:pt idx="5">
                  <c:v>6.1602492249687439E-2</c:v>
                </c:pt>
                <c:pt idx="6">
                  <c:v>6.5490622463710332E-2</c:v>
                </c:pt>
              </c:numCache>
            </c:numRef>
          </c:val>
        </c:ser>
        <c:ser>
          <c:idx val="1"/>
          <c:order val="1"/>
          <c:tx>
            <c:strRef>
              <c:f>Taul2!$H$3</c:f>
              <c:strCache>
                <c:ptCount val="1"/>
                <c:pt idx="0">
                  <c:v>LFS: Share of foreign born from the achieved sample</c:v>
                </c:pt>
              </c:strCache>
            </c:strRef>
          </c:tx>
          <c:cat>
            <c:strRef>
              <c:f>Taul2!$A$5:$B$11</c:f>
              <c:strCache>
                <c:ptCount val="7"/>
                <c:pt idx="0">
                  <c:v>2007</c:v>
                </c:pt>
                <c:pt idx="1">
                  <c:v>2008</c:v>
                </c:pt>
                <c:pt idx="2">
                  <c:v>2009</c:v>
                </c:pt>
                <c:pt idx="3">
                  <c:v>2010</c:v>
                </c:pt>
                <c:pt idx="4">
                  <c:v>2011</c:v>
                </c:pt>
                <c:pt idx="5">
                  <c:v>2012</c:v>
                </c:pt>
                <c:pt idx="6">
                  <c:v>2013</c:v>
                </c:pt>
              </c:strCache>
            </c:strRef>
          </c:cat>
          <c:val>
            <c:numRef>
              <c:f>Taul2!$H$5:$H$11</c:f>
              <c:numCache>
                <c:formatCode>0\ %</c:formatCode>
                <c:ptCount val="7"/>
                <c:pt idx="0">
                  <c:v>3.1014475156330004E-2</c:v>
                </c:pt>
                <c:pt idx="1">
                  <c:v>3.4106236200719932E-2</c:v>
                </c:pt>
                <c:pt idx="2">
                  <c:v>3.5627686301285925E-2</c:v>
                </c:pt>
                <c:pt idx="3">
                  <c:v>3.7086576959774652E-2</c:v>
                </c:pt>
                <c:pt idx="4">
                  <c:v>3.9169963343374595E-2</c:v>
                </c:pt>
                <c:pt idx="5">
                  <c:v>3.9469885352928585E-2</c:v>
                </c:pt>
                <c:pt idx="6">
                  <c:v>4.3998186420825917E-2</c:v>
                </c:pt>
              </c:numCache>
            </c:numRef>
          </c:val>
        </c:ser>
        <c:axId val="82973056"/>
        <c:axId val="82974592"/>
      </c:barChart>
      <c:catAx>
        <c:axId val="82973056"/>
        <c:scaling>
          <c:orientation val="minMax"/>
        </c:scaling>
        <c:axPos val="b"/>
        <c:tickLblPos val="nextTo"/>
        <c:crossAx val="82974592"/>
        <c:crosses val="autoZero"/>
        <c:auto val="1"/>
        <c:lblAlgn val="ctr"/>
        <c:lblOffset val="100"/>
      </c:catAx>
      <c:valAx>
        <c:axId val="82974592"/>
        <c:scaling>
          <c:orientation val="minMax"/>
        </c:scaling>
        <c:axPos val="l"/>
        <c:majorGridlines/>
        <c:numFmt formatCode="0\ %" sourceLinked="0"/>
        <c:tickLblPos val="nextTo"/>
        <c:crossAx val="82973056"/>
        <c:crosses val="autoZero"/>
        <c:crossBetween val="between"/>
      </c:valAx>
    </c:plotArea>
    <c:legend>
      <c:legendPos val="r"/>
      <c:layout/>
    </c:legend>
    <c:plotVisOnly val="1"/>
  </c:chart>
  <c:txPr>
    <a:bodyPr/>
    <a:lstStyle/>
    <a:p>
      <a:pPr>
        <a:defRPr sz="1600"/>
      </a:pPr>
      <a:endParaRPr lang="fi-FI"/>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i-FI"/>
  <c:chart>
    <c:plotArea>
      <c:layout/>
      <c:lineChart>
        <c:grouping val="standard"/>
        <c:ser>
          <c:idx val="0"/>
          <c:order val="0"/>
          <c:tx>
            <c:strRef>
              <c:f>Taul1!$I$95</c:f>
              <c:strCache>
                <c:ptCount val="1"/>
                <c:pt idx="0">
                  <c:v>Total response rate: immmigrants 50 % and natives 72 %</c:v>
                </c:pt>
              </c:strCache>
            </c:strRef>
          </c:tx>
          <c:marker>
            <c:symbol val="none"/>
          </c:marker>
          <c:cat>
            <c:strRef>
              <c:f>Taul1!$B$96:$B$99</c:f>
              <c:strCache>
                <c:ptCount val="4"/>
                <c:pt idx="0">
                  <c:v>Level 2013: 6,6 % of the sample are immigrants</c:v>
                </c:pt>
                <c:pt idx="1">
                  <c:v>Share of immigrants x2</c:v>
                </c:pt>
                <c:pt idx="2">
                  <c:v>Share of immigrants x3</c:v>
                </c:pt>
                <c:pt idx="3">
                  <c:v>Share of immigrants x4</c:v>
                </c:pt>
              </c:strCache>
            </c:strRef>
          </c:cat>
          <c:val>
            <c:numRef>
              <c:f>Taul1!$I$96:$I$99</c:f>
              <c:numCache>
                <c:formatCode>0.0\ %</c:formatCode>
                <c:ptCount val="4"/>
                <c:pt idx="0">
                  <c:v>0.70583842815139775</c:v>
                </c:pt>
                <c:pt idx="1">
                  <c:v>0.69386217677081552</c:v>
                </c:pt>
                <c:pt idx="2">
                  <c:v>0.68320748785536756</c:v>
                </c:pt>
                <c:pt idx="3">
                  <c:v>0.64375671190081063</c:v>
                </c:pt>
              </c:numCache>
            </c:numRef>
          </c:val>
        </c:ser>
        <c:ser>
          <c:idx val="2"/>
          <c:order val="1"/>
          <c:tx>
            <c:strRef>
              <c:f>Taul1!$K$95</c:f>
              <c:strCache>
                <c:ptCount val="1"/>
                <c:pt idx="0">
                  <c:v>Total response rate: immmigrants 72 % and natives 72 %</c:v>
                </c:pt>
              </c:strCache>
            </c:strRef>
          </c:tx>
          <c:marker>
            <c:symbol val="none"/>
          </c:marker>
          <c:cat>
            <c:strRef>
              <c:f>Taul1!$B$96:$B$99</c:f>
              <c:strCache>
                <c:ptCount val="4"/>
                <c:pt idx="0">
                  <c:v>Level 2013: 6,6 % of the sample are immigrants</c:v>
                </c:pt>
                <c:pt idx="1">
                  <c:v>Share of immigrants x2</c:v>
                </c:pt>
                <c:pt idx="2">
                  <c:v>Share of immigrants x3</c:v>
                </c:pt>
                <c:pt idx="3">
                  <c:v>Share of immigrants x4</c:v>
                </c:pt>
              </c:strCache>
            </c:strRef>
          </c:cat>
          <c:val>
            <c:numRef>
              <c:f>Taul1!$K$96:$K$99</c:f>
              <c:numCache>
                <c:formatCode>0.0\ %</c:formatCode>
                <c:ptCount val="4"/>
                <c:pt idx="0">
                  <c:v>0.71939838080277496</c:v>
                </c:pt>
                <c:pt idx="1">
                  <c:v>0.71939838080277496</c:v>
                </c:pt>
                <c:pt idx="2">
                  <c:v>0.71939838080277496</c:v>
                </c:pt>
                <c:pt idx="3">
                  <c:v>0.71939838080277496</c:v>
                </c:pt>
              </c:numCache>
            </c:numRef>
          </c:val>
        </c:ser>
        <c:marker val="1"/>
        <c:axId val="83011840"/>
        <c:axId val="83017728"/>
      </c:lineChart>
      <c:catAx>
        <c:axId val="83011840"/>
        <c:scaling>
          <c:orientation val="minMax"/>
        </c:scaling>
        <c:axPos val="b"/>
        <c:tickLblPos val="nextTo"/>
        <c:crossAx val="83017728"/>
        <c:crosses val="autoZero"/>
        <c:auto val="1"/>
        <c:lblAlgn val="ctr"/>
        <c:lblOffset val="100"/>
      </c:catAx>
      <c:valAx>
        <c:axId val="83017728"/>
        <c:scaling>
          <c:orientation val="minMax"/>
        </c:scaling>
        <c:axPos val="l"/>
        <c:majorGridlines/>
        <c:numFmt formatCode="0.0\ %" sourceLinked="1"/>
        <c:tickLblPos val="nextTo"/>
        <c:crossAx val="83011840"/>
        <c:crosses val="autoZero"/>
        <c:crossBetween val="between"/>
      </c:valAx>
    </c:plotArea>
    <c:legend>
      <c:legendPos val="r"/>
      <c:layout/>
    </c:legend>
    <c:plotVisOnly val="1"/>
  </c:chart>
  <c:txPr>
    <a:bodyPr/>
    <a:lstStyle/>
    <a:p>
      <a:pPr>
        <a:defRPr sz="1600"/>
      </a:pPr>
      <a:endParaRPr lang="fi-FI"/>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923EF0-8300-435F-A37D-86A2097A8FB8}" type="datetimeFigureOut">
              <a:rPr lang="fi-FI" smtClean="0"/>
              <a:pPr/>
              <a:t>2.6.2014</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F48057-EEFE-4C7D-A9A8-3C199E81C18C}" type="slidenum">
              <a:rPr lang="fi-FI" smtClean="0"/>
              <a:pPr/>
              <a:t>‹#›</a:t>
            </a:fld>
            <a:endParaRPr lang="fi-F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fi-FI" dirty="0" smtClean="0"/>
              <a:t>Selitä THL</a:t>
            </a:r>
            <a:r>
              <a:rPr lang="fi-FI" baseline="0" dirty="0" smtClean="0"/>
              <a:t> ja TTL taustat.</a:t>
            </a:r>
            <a:endParaRPr lang="fi-FI" dirty="0"/>
          </a:p>
        </p:txBody>
      </p:sp>
      <p:sp>
        <p:nvSpPr>
          <p:cNvPr id="4" name="Dian numeron paikkamerkki 3"/>
          <p:cNvSpPr>
            <a:spLocks noGrp="1"/>
          </p:cNvSpPr>
          <p:nvPr>
            <p:ph type="sldNum" sz="quarter" idx="10"/>
          </p:nvPr>
        </p:nvSpPr>
        <p:spPr/>
        <p:txBody>
          <a:bodyPr/>
          <a:lstStyle/>
          <a:p>
            <a:fld id="{84F48057-EEFE-4C7D-A9A8-3C199E81C18C}" type="slidenum">
              <a:rPr lang="fi-FI" smtClean="0"/>
              <a:pPr/>
              <a:t>6</a:t>
            </a:fld>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endParaRPr lang="fi-FI" dirty="0"/>
          </a:p>
        </p:txBody>
      </p:sp>
      <p:sp>
        <p:nvSpPr>
          <p:cNvPr id="4" name="Dian numeron paikkamerkki 3"/>
          <p:cNvSpPr>
            <a:spLocks noGrp="1"/>
          </p:cNvSpPr>
          <p:nvPr>
            <p:ph type="sldNum" sz="quarter" idx="10"/>
          </p:nvPr>
        </p:nvSpPr>
        <p:spPr/>
        <p:txBody>
          <a:bodyPr/>
          <a:lstStyle/>
          <a:p>
            <a:fld id="{84F48057-EEFE-4C7D-A9A8-3C199E81C18C}" type="slidenum">
              <a:rPr lang="fi-FI" smtClean="0"/>
              <a:pPr/>
              <a:t>10</a:t>
            </a:fld>
            <a:endParaRPr lang="fi-F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fi-FI" sz="1200" dirty="0" smtClean="0"/>
              <a:t>Pääkielenä suomi (59 %), ruotsi (2 %), englanti (17 %), venäjä (10 %), jne. </a:t>
            </a:r>
          </a:p>
          <a:p>
            <a:r>
              <a:rPr lang="fi-FI" sz="1200" dirty="0" smtClean="0"/>
              <a:t>Apukielenä: muu kuin suomi/ruotsi/englanti 142 (n. 19 %)</a:t>
            </a:r>
          </a:p>
          <a:p>
            <a:r>
              <a:rPr lang="fi-FI" sz="1200" dirty="0" smtClean="0"/>
              <a:t>Näyttäminen: muut kielet kuin suomi/ruotsi/englanti 123 kpl (n. 17 %)</a:t>
            </a:r>
          </a:p>
          <a:p>
            <a:endParaRPr lang="fi-FI" sz="1200" dirty="0" smtClean="0"/>
          </a:p>
          <a:p>
            <a:endParaRPr lang="fi-FI" dirty="0"/>
          </a:p>
        </p:txBody>
      </p:sp>
      <p:sp>
        <p:nvSpPr>
          <p:cNvPr id="4" name="Dian numeron paikkamerkki 3"/>
          <p:cNvSpPr>
            <a:spLocks noGrp="1"/>
          </p:cNvSpPr>
          <p:nvPr>
            <p:ph type="sldNum" sz="quarter" idx="10"/>
          </p:nvPr>
        </p:nvSpPr>
        <p:spPr/>
        <p:txBody>
          <a:bodyPr/>
          <a:lstStyle/>
          <a:p>
            <a:fld id="{84F48057-EEFE-4C7D-A9A8-3C199E81C18C}" type="slidenum">
              <a:rPr lang="fi-FI" smtClean="0"/>
              <a:pPr/>
              <a:t>11</a:t>
            </a:fld>
            <a:endParaRPr lang="fi-F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As with any survey, pretesting  the questionnaire is important in order to be able to revise questions that are misinterpreted. With the respondents in the UTH-pilot study, the most important observation concerned linguistic problems (difficult words or sentence structures) that resulted in incorrect interpretation of the question (and incorrect data). As a consequence, difficult words were replaced  by simpler ones,  and many questions were reformulated or provided with an alternative “easy Finnish” version. In addition, the interviewer manual was updated and more instructions were added. The length of the questionnaire was cut since language problems and unfamiliarity with the structured interview interaction pattern increased the length of the interviews. Creating  trust  was found important as several respondents were  concerned about  data secrecy and  the influence  their responses might have on  decisions made regarding their residence permits. Some questions were perceived as very personal and it was decided to omit these questions when other family members were present in the interview. Finding solutions to the problems of comprehension, trust and social desirability is essential as they affect response behaviour and produce bias in the results.</a:t>
            </a:r>
            <a:endParaRPr lang="fi-FI" sz="1200" kern="1200" dirty="0" smtClean="0">
              <a:solidFill>
                <a:schemeClr val="tx1"/>
              </a:solidFill>
              <a:latin typeface="+mn-lt"/>
              <a:ea typeface="+mn-ea"/>
              <a:cs typeface="+mn-cs"/>
            </a:endParaRPr>
          </a:p>
          <a:p>
            <a:endParaRPr lang="fi-FI" dirty="0"/>
          </a:p>
        </p:txBody>
      </p:sp>
      <p:sp>
        <p:nvSpPr>
          <p:cNvPr id="4" name="Dian numeron paikkamerkki 3"/>
          <p:cNvSpPr>
            <a:spLocks noGrp="1"/>
          </p:cNvSpPr>
          <p:nvPr>
            <p:ph type="sldNum" sz="quarter" idx="10"/>
          </p:nvPr>
        </p:nvSpPr>
        <p:spPr/>
        <p:txBody>
          <a:bodyPr/>
          <a:lstStyle/>
          <a:p>
            <a:fld id="{84F48057-EEFE-4C7D-A9A8-3C199E81C18C}" type="slidenum">
              <a:rPr lang="fi-FI" smtClean="0"/>
              <a:pPr/>
              <a:t>13</a:t>
            </a:fld>
            <a:endParaRPr lang="fi-F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r>
              <a:rPr lang="fi-FI" dirty="0" smtClean="0"/>
              <a:t>M-kysymyksissä</a:t>
            </a:r>
            <a:r>
              <a:rPr lang="fi-FI" baseline="0" dirty="0" smtClean="0"/>
              <a:t> käännösten vertailu ehkä tärkeämpää…</a:t>
            </a:r>
            <a:endParaRPr lang="fi-FI" dirty="0"/>
          </a:p>
        </p:txBody>
      </p:sp>
      <p:sp>
        <p:nvSpPr>
          <p:cNvPr id="4" name="Dian numeron paikkamerkki 3"/>
          <p:cNvSpPr>
            <a:spLocks noGrp="1"/>
          </p:cNvSpPr>
          <p:nvPr>
            <p:ph type="sldNum" sz="quarter" idx="10"/>
          </p:nvPr>
        </p:nvSpPr>
        <p:spPr/>
        <p:txBody>
          <a:bodyPr/>
          <a:lstStyle/>
          <a:p>
            <a:fld id="{84F48057-EEFE-4C7D-A9A8-3C199E81C18C}" type="slidenum">
              <a:rPr lang="fi-FI" smtClean="0"/>
              <a:pPr/>
              <a:t>14</a:t>
            </a:fld>
            <a:endParaRPr lang="fi-F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fontScale="92500" lnSpcReduction="20000"/>
          </a:bodyPr>
          <a:lstStyle/>
          <a:p>
            <a:r>
              <a:rPr lang="en-GB" sz="1200" kern="1200" dirty="0" smtClean="0">
                <a:solidFill>
                  <a:schemeClr val="tx1"/>
                </a:solidFill>
                <a:latin typeface="+mn-lt"/>
                <a:ea typeface="+mn-ea"/>
                <a:cs typeface="+mn-cs"/>
              </a:rPr>
              <a:t>Oversampling is proposed as one solution to increase the quality of immigrant integration indicators that derive from general population social survey (LFS, SILC, PISA). However, the solution is often not feasible due to its high costs. The design of the UTH-study (in which the content of multiple surveys was combined into one questionnaire and data was collected within one interview and one sample) seems to work well and allows “oversampling” immigrant population for multiple surveys within the cost of one survey. </a:t>
            </a:r>
            <a:endParaRPr lang="fi-FI"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In general population social surveys non-response among the immigrant population is often significantly higher than among the general population. According to experience from the first quarter of the UTH-study data collection, translating questionnaires and the cover letter, recruiting multilingual interviewer staff and investing in working time to search for missing contact information has increased the response rate from 50 % to over 70 % thus closing the gap to the general population.</a:t>
            </a:r>
            <a:endParaRPr lang="fi-FI"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As with any survey, pretesting  the questionnaire is important in order to be able to revise questions that are misinterpreted. With the respondents in the UTH-pilot study, the most important observation concerned linguistic problems (difficult words or sentence structures) that resulted in incorrect interpretation of the question (and incorrect data). As a consequence, difficult words were replaced  by simpler ones,  and many questions were reformulated or provided with an alternative “easy Finnish” version. In addition, the interviewer manual was updated and more instructions were added. The length of the questionnaire was cut since language problems and unfamiliarity with the structured interview interaction pattern increased the length of the interviews. Creating  trust  was found important as several respondents were  concerned about  data secrecy and  the influence  their responses might have on  decisions made regarding their residence permits. Some questions were perceived as very personal and it was decided to omit these questions when other family members were present in the interview. Finding solutions to the problems of comprehension, trust and social desirability is essential as they affect response behaviour and produce bias in the results.</a:t>
            </a:r>
            <a:endParaRPr lang="fi-FI" dirty="0"/>
          </a:p>
        </p:txBody>
      </p:sp>
      <p:sp>
        <p:nvSpPr>
          <p:cNvPr id="4" name="Dian numeron paikkamerkki 3"/>
          <p:cNvSpPr>
            <a:spLocks noGrp="1"/>
          </p:cNvSpPr>
          <p:nvPr>
            <p:ph type="sldNum" sz="quarter" idx="10"/>
          </p:nvPr>
        </p:nvSpPr>
        <p:spPr/>
        <p:txBody>
          <a:bodyPr/>
          <a:lstStyle/>
          <a:p>
            <a:fld id="{84F48057-EEFE-4C7D-A9A8-3C199E81C18C}" type="slidenum">
              <a:rPr lang="fi-FI" smtClean="0"/>
              <a:pPr/>
              <a:t>16</a:t>
            </a:fld>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3108" name="Picture 36" descr="D:\TP\viestinta\grafi\mallit\pitkapaksuviiva3.tif"/>
          <p:cNvPicPr>
            <a:picLocks noChangeAspect="1" noChangeArrowheads="1"/>
          </p:cNvPicPr>
          <p:nvPr/>
        </p:nvPicPr>
        <p:blipFill>
          <a:blip r:embed="rId2" cstate="print"/>
          <a:srcRect/>
          <a:stretch>
            <a:fillRect/>
          </a:stretch>
        </p:blipFill>
        <p:spPr bwMode="auto">
          <a:xfrm>
            <a:off x="0" y="6437314"/>
            <a:ext cx="9163050" cy="573087"/>
          </a:xfrm>
          <a:prstGeom prst="rect">
            <a:avLst/>
          </a:prstGeom>
          <a:noFill/>
        </p:spPr>
      </p:pic>
      <p:sp>
        <p:nvSpPr>
          <p:cNvPr id="3074" name="Rectangle 2"/>
          <p:cNvSpPr>
            <a:spLocks noGrp="1" noChangeArrowheads="1"/>
          </p:cNvSpPr>
          <p:nvPr>
            <p:ph type="ctrTitle"/>
          </p:nvPr>
        </p:nvSpPr>
        <p:spPr>
          <a:xfrm>
            <a:off x="2039816" y="1828800"/>
            <a:ext cx="6752492" cy="1143000"/>
          </a:xfrm>
        </p:spPr>
        <p:txBody>
          <a:bodyPr/>
          <a:lstStyle>
            <a:lvl1pPr>
              <a:defRPr sz="3700"/>
            </a:lvl1pPr>
          </a:lstStyle>
          <a:p>
            <a:r>
              <a:rPr lang="fi-FI" noProof="0" smtClean="0"/>
              <a:t>Muokkaa perustyyl. napsautt.</a:t>
            </a:r>
            <a:endParaRPr lang="en-GB" noProof="0"/>
          </a:p>
        </p:txBody>
      </p:sp>
      <p:sp>
        <p:nvSpPr>
          <p:cNvPr id="3075" name="Rectangle 3"/>
          <p:cNvSpPr>
            <a:spLocks noGrp="1" noChangeArrowheads="1"/>
          </p:cNvSpPr>
          <p:nvPr>
            <p:ph type="subTitle" idx="1"/>
          </p:nvPr>
        </p:nvSpPr>
        <p:spPr>
          <a:xfrm>
            <a:off x="2039816" y="3048000"/>
            <a:ext cx="6752492" cy="1143000"/>
          </a:xfrm>
        </p:spPr>
        <p:txBody>
          <a:bodyPr/>
          <a:lstStyle>
            <a:lvl1pPr marL="0" indent="0">
              <a:buFont typeface="Wingdings" pitchFamily="2" charset="2"/>
              <a:buNone/>
              <a:defRPr sz="3000"/>
            </a:lvl1pPr>
          </a:lstStyle>
          <a:p>
            <a:r>
              <a:rPr lang="fi-FI" noProof="0" smtClean="0"/>
              <a:t>Muokkaa alaotsikon perustyyliä napsautt.</a:t>
            </a:r>
            <a:endParaRPr lang="en-GB" noProof="0"/>
          </a:p>
        </p:txBody>
      </p:sp>
      <p:pic>
        <p:nvPicPr>
          <p:cNvPr id="6" name="Picture 43" descr="D:\2004\tp\grafi\kalvopohjat\englanti2.jpg"/>
          <p:cNvPicPr>
            <a:picLocks noChangeAspect="1" noChangeArrowheads="1"/>
          </p:cNvPicPr>
          <p:nvPr/>
        </p:nvPicPr>
        <p:blipFill>
          <a:blip r:embed="rId3" cstate="print"/>
          <a:srcRect/>
          <a:stretch>
            <a:fillRect/>
          </a:stretch>
        </p:blipFill>
        <p:spPr bwMode="auto">
          <a:xfrm>
            <a:off x="281354" y="226801"/>
            <a:ext cx="3938954" cy="76041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smtClean="0"/>
              <a:t>Muokkaa perustyyl. napsautt.</a:t>
            </a:r>
            <a:endParaRPr lang="en-GB" noProof="0"/>
          </a:p>
        </p:txBody>
      </p:sp>
      <p:sp>
        <p:nvSpPr>
          <p:cNvPr id="3" name="Pystysuoran tekstin paikkamerkki 2"/>
          <p:cNvSpPr>
            <a:spLocks noGrp="1"/>
          </p:cNvSpPr>
          <p:nvPr>
            <p:ph type="body" orient="vert" idx="1"/>
          </p:nvPr>
        </p:nvSpPr>
        <p:spPr/>
        <p:txBody>
          <a:bodyPr vert="eaVert"/>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4" name="Päivämäärän paikkamerkki 3"/>
          <p:cNvSpPr>
            <a:spLocks noGrp="1"/>
          </p:cNvSpPr>
          <p:nvPr>
            <p:ph type="dt" sz="half" idx="10"/>
          </p:nvPr>
        </p:nvSpPr>
        <p:spPr/>
        <p:txBody>
          <a:bodyPr/>
          <a:lstStyle>
            <a:lvl1pPr>
              <a:defRPr/>
            </a:lvl1pPr>
          </a:lstStyle>
          <a:p>
            <a:fld id="{DA8EFBE8-F679-4CDF-B28F-B437D9AF5F5C}" type="datetimeFigureOut">
              <a:rPr lang="fi-FI" smtClean="0"/>
              <a:pPr/>
              <a:t>2.6.2014</a:t>
            </a:fld>
            <a:endParaRPr lang="fi-FI"/>
          </a:p>
        </p:txBody>
      </p:sp>
      <p:sp>
        <p:nvSpPr>
          <p:cNvPr id="5" name="Dian numeron paikkamerkki 4"/>
          <p:cNvSpPr>
            <a:spLocks noGrp="1"/>
          </p:cNvSpPr>
          <p:nvPr>
            <p:ph type="sldNum" sz="quarter" idx="11"/>
          </p:nvPr>
        </p:nvSpPr>
        <p:spPr/>
        <p:txBody>
          <a:bodyPr/>
          <a:lstStyle>
            <a:lvl1pPr>
              <a:defRPr/>
            </a:lvl1pPr>
          </a:lstStyle>
          <a:p>
            <a:fld id="{77A1DBB7-921D-4A55-BD95-F923AC2CB5E7}" type="slidenum">
              <a:rPr lang="fi-FI" smtClean="0"/>
              <a:pPr/>
              <a:t>‹#›</a:t>
            </a:fld>
            <a:endParaRPr lang="fi-FI"/>
          </a:p>
        </p:txBody>
      </p:sp>
      <p:sp>
        <p:nvSpPr>
          <p:cNvPr id="6" name="Alatunnisteen paikkamerkki 5"/>
          <p:cNvSpPr>
            <a:spLocks noGrp="1"/>
          </p:cNvSpPr>
          <p:nvPr>
            <p:ph type="ftr" sz="quarter" idx="12"/>
          </p:nvPr>
        </p:nvSpPr>
        <p:spPr/>
        <p:txBody>
          <a:bodyPr/>
          <a:lstStyle>
            <a:lvl1pPr>
              <a:defRPr/>
            </a:lvl1pPr>
          </a:lstStyle>
          <a:p>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515100" y="838200"/>
            <a:ext cx="1943100" cy="5257800"/>
          </a:xfrm>
        </p:spPr>
        <p:txBody>
          <a:bodyPr vert="eaVert"/>
          <a:lstStyle/>
          <a:p>
            <a:r>
              <a:rPr lang="fi-FI" noProof="0" smtClean="0"/>
              <a:t>Muokkaa perustyyl. napsautt.</a:t>
            </a:r>
            <a:endParaRPr lang="en-GB" noProof="0"/>
          </a:p>
        </p:txBody>
      </p:sp>
      <p:sp>
        <p:nvSpPr>
          <p:cNvPr id="3" name="Pystysuoran tekstin paikkamerkki 2"/>
          <p:cNvSpPr>
            <a:spLocks noGrp="1"/>
          </p:cNvSpPr>
          <p:nvPr>
            <p:ph type="body" orient="vert" idx="1"/>
          </p:nvPr>
        </p:nvSpPr>
        <p:spPr>
          <a:xfrm>
            <a:off x="685800" y="838200"/>
            <a:ext cx="5688623" cy="5257800"/>
          </a:xfrm>
        </p:spPr>
        <p:txBody>
          <a:bodyPr vert="eaVert"/>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4" name="Päivämäärän paikkamerkki 3"/>
          <p:cNvSpPr>
            <a:spLocks noGrp="1"/>
          </p:cNvSpPr>
          <p:nvPr>
            <p:ph type="dt" sz="half" idx="10"/>
          </p:nvPr>
        </p:nvSpPr>
        <p:spPr/>
        <p:txBody>
          <a:bodyPr/>
          <a:lstStyle>
            <a:lvl1pPr>
              <a:defRPr/>
            </a:lvl1pPr>
          </a:lstStyle>
          <a:p>
            <a:fld id="{DA8EFBE8-F679-4CDF-B28F-B437D9AF5F5C}" type="datetimeFigureOut">
              <a:rPr lang="fi-FI" smtClean="0"/>
              <a:pPr/>
              <a:t>2.6.2014</a:t>
            </a:fld>
            <a:endParaRPr lang="fi-FI"/>
          </a:p>
        </p:txBody>
      </p:sp>
      <p:sp>
        <p:nvSpPr>
          <p:cNvPr id="5" name="Dian numeron paikkamerkki 4"/>
          <p:cNvSpPr>
            <a:spLocks noGrp="1"/>
          </p:cNvSpPr>
          <p:nvPr>
            <p:ph type="sldNum" sz="quarter" idx="11"/>
          </p:nvPr>
        </p:nvSpPr>
        <p:spPr/>
        <p:txBody>
          <a:bodyPr/>
          <a:lstStyle>
            <a:lvl1pPr>
              <a:defRPr/>
            </a:lvl1pPr>
          </a:lstStyle>
          <a:p>
            <a:fld id="{77A1DBB7-921D-4A55-BD95-F923AC2CB5E7}" type="slidenum">
              <a:rPr lang="fi-FI" smtClean="0"/>
              <a:pPr/>
              <a:t>‹#›</a:t>
            </a:fld>
            <a:endParaRPr lang="fi-FI"/>
          </a:p>
        </p:txBody>
      </p:sp>
      <p:sp>
        <p:nvSpPr>
          <p:cNvPr id="6" name="Alatunnisteen paikkamerkki 5"/>
          <p:cNvSpPr>
            <a:spLocks noGrp="1"/>
          </p:cNvSpPr>
          <p:nvPr>
            <p:ph type="ftr" sz="quarter" idx="12"/>
          </p:nvPr>
        </p:nvSpPr>
        <p:spPr/>
        <p:txBody>
          <a:bodyPr/>
          <a:lstStyle>
            <a:lvl1pPr>
              <a:defRPr/>
            </a:lvl1pPr>
          </a:lstStyle>
          <a:p>
            <a:endParaRPr lang="fi-F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Otsikko ja kaavio">
    <p:spTree>
      <p:nvGrpSpPr>
        <p:cNvPr id="1" name=""/>
        <p:cNvGrpSpPr/>
        <p:nvPr/>
      </p:nvGrpSpPr>
      <p:grpSpPr>
        <a:xfrm>
          <a:off x="0" y="0"/>
          <a:ext cx="0" cy="0"/>
          <a:chOff x="0" y="0"/>
          <a:chExt cx="0" cy="0"/>
        </a:xfrm>
      </p:grpSpPr>
      <p:sp>
        <p:nvSpPr>
          <p:cNvPr id="2" name="Otsikko 1"/>
          <p:cNvSpPr>
            <a:spLocks noGrp="1"/>
          </p:cNvSpPr>
          <p:nvPr>
            <p:ph type="title"/>
          </p:nvPr>
        </p:nvSpPr>
        <p:spPr>
          <a:xfrm>
            <a:off x="685800" y="838200"/>
            <a:ext cx="7772400" cy="1219200"/>
          </a:xfrm>
        </p:spPr>
        <p:txBody>
          <a:bodyPr/>
          <a:lstStyle/>
          <a:p>
            <a:r>
              <a:rPr lang="fi-FI" noProof="0" smtClean="0"/>
              <a:t>Muokkaa perustyyl. napsautt.</a:t>
            </a:r>
            <a:endParaRPr lang="en-GB" noProof="0"/>
          </a:p>
        </p:txBody>
      </p:sp>
      <p:sp>
        <p:nvSpPr>
          <p:cNvPr id="3" name="Kaavion paikkamerkki 2"/>
          <p:cNvSpPr>
            <a:spLocks noGrp="1"/>
          </p:cNvSpPr>
          <p:nvPr>
            <p:ph type="chart" idx="1"/>
          </p:nvPr>
        </p:nvSpPr>
        <p:spPr>
          <a:xfrm>
            <a:off x="685800" y="2133600"/>
            <a:ext cx="7772400" cy="3962400"/>
          </a:xfrm>
        </p:spPr>
        <p:txBody>
          <a:bodyPr/>
          <a:lstStyle/>
          <a:p>
            <a:r>
              <a:rPr lang="fi-FI" noProof="0" smtClean="0"/>
              <a:t>Lisää kaavio napsauttamalla kuvaketta</a:t>
            </a:r>
            <a:endParaRPr lang="en-GB" noProof="0"/>
          </a:p>
        </p:txBody>
      </p:sp>
      <p:sp>
        <p:nvSpPr>
          <p:cNvPr id="4" name="Päivämäärän paikkamerkki 3"/>
          <p:cNvSpPr>
            <a:spLocks noGrp="1"/>
          </p:cNvSpPr>
          <p:nvPr>
            <p:ph type="dt" sz="half" idx="10"/>
          </p:nvPr>
        </p:nvSpPr>
        <p:spPr>
          <a:xfrm>
            <a:off x="7104185" y="6553200"/>
            <a:ext cx="1412631" cy="381000"/>
          </a:xfrm>
        </p:spPr>
        <p:txBody>
          <a:bodyPr/>
          <a:lstStyle>
            <a:lvl1pPr>
              <a:defRPr/>
            </a:lvl1pPr>
          </a:lstStyle>
          <a:p>
            <a:fld id="{DA8EFBE8-F679-4CDF-B28F-B437D9AF5F5C}" type="datetimeFigureOut">
              <a:rPr lang="fi-FI" smtClean="0"/>
              <a:pPr/>
              <a:t>2.6.2014</a:t>
            </a:fld>
            <a:endParaRPr lang="fi-FI"/>
          </a:p>
        </p:txBody>
      </p:sp>
      <p:sp>
        <p:nvSpPr>
          <p:cNvPr id="5" name="Dian numeron paikkamerkki 4"/>
          <p:cNvSpPr>
            <a:spLocks noGrp="1"/>
          </p:cNvSpPr>
          <p:nvPr>
            <p:ph type="sldNum" sz="quarter" idx="11"/>
          </p:nvPr>
        </p:nvSpPr>
        <p:spPr>
          <a:xfrm>
            <a:off x="8493369" y="6553200"/>
            <a:ext cx="509954" cy="381000"/>
          </a:xfrm>
        </p:spPr>
        <p:txBody>
          <a:bodyPr/>
          <a:lstStyle>
            <a:lvl1pPr>
              <a:defRPr/>
            </a:lvl1pPr>
          </a:lstStyle>
          <a:p>
            <a:fld id="{77A1DBB7-921D-4A55-BD95-F923AC2CB5E7}" type="slidenum">
              <a:rPr lang="fi-FI" smtClean="0"/>
              <a:pPr/>
              <a:t>‹#›</a:t>
            </a:fld>
            <a:endParaRPr lang="fi-FI"/>
          </a:p>
        </p:txBody>
      </p:sp>
      <p:sp>
        <p:nvSpPr>
          <p:cNvPr id="6" name="Alatunnisteen paikkamerkki 5"/>
          <p:cNvSpPr>
            <a:spLocks noGrp="1"/>
          </p:cNvSpPr>
          <p:nvPr>
            <p:ph type="ftr" sz="quarter" idx="12"/>
          </p:nvPr>
        </p:nvSpPr>
        <p:spPr>
          <a:xfrm>
            <a:off x="4994031" y="6553200"/>
            <a:ext cx="2039815" cy="381000"/>
          </a:xfrm>
        </p:spPr>
        <p:txBody>
          <a:bodyPr/>
          <a:lstStyle>
            <a:lvl1pPr>
              <a:defRPr/>
            </a:lvl1pPr>
          </a:lstStyle>
          <a:p>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smtClean="0"/>
              <a:t>Muokkaa perustyyl. napsautt.</a:t>
            </a:r>
            <a:endParaRPr lang="en-GB" noProof="0"/>
          </a:p>
        </p:txBody>
      </p:sp>
      <p:sp>
        <p:nvSpPr>
          <p:cNvPr id="3" name="Sisällön paikkamerkki 2"/>
          <p:cNvSpPr>
            <a:spLocks noGrp="1"/>
          </p:cNvSpPr>
          <p:nvPr>
            <p:ph idx="1"/>
          </p:nvPr>
        </p:nvSpPr>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4" name="Päivämäärän paikkamerkki 3"/>
          <p:cNvSpPr>
            <a:spLocks noGrp="1"/>
          </p:cNvSpPr>
          <p:nvPr>
            <p:ph type="dt" sz="half" idx="10"/>
          </p:nvPr>
        </p:nvSpPr>
        <p:spPr/>
        <p:txBody>
          <a:bodyPr/>
          <a:lstStyle>
            <a:lvl1pPr>
              <a:defRPr/>
            </a:lvl1pPr>
          </a:lstStyle>
          <a:p>
            <a:fld id="{DA8EFBE8-F679-4CDF-B28F-B437D9AF5F5C}" type="datetimeFigureOut">
              <a:rPr lang="fi-FI" smtClean="0"/>
              <a:pPr/>
              <a:t>2.6.2014</a:t>
            </a:fld>
            <a:endParaRPr lang="fi-FI"/>
          </a:p>
        </p:txBody>
      </p:sp>
      <p:sp>
        <p:nvSpPr>
          <p:cNvPr id="5" name="Dian numeron paikkamerkki 4"/>
          <p:cNvSpPr>
            <a:spLocks noGrp="1"/>
          </p:cNvSpPr>
          <p:nvPr>
            <p:ph type="sldNum" sz="quarter" idx="11"/>
          </p:nvPr>
        </p:nvSpPr>
        <p:spPr/>
        <p:txBody>
          <a:bodyPr/>
          <a:lstStyle>
            <a:lvl1pPr>
              <a:defRPr/>
            </a:lvl1pPr>
          </a:lstStyle>
          <a:p>
            <a:fld id="{77A1DBB7-921D-4A55-BD95-F923AC2CB5E7}" type="slidenum">
              <a:rPr lang="fi-FI" smtClean="0"/>
              <a:pPr/>
              <a:t>‹#›</a:t>
            </a:fld>
            <a:endParaRPr lang="fi-FI"/>
          </a:p>
        </p:txBody>
      </p:sp>
      <p:sp>
        <p:nvSpPr>
          <p:cNvPr id="6" name="Alatunnisteen paikkamerkki 5"/>
          <p:cNvSpPr>
            <a:spLocks noGrp="1"/>
          </p:cNvSpPr>
          <p:nvPr>
            <p:ph type="ftr" sz="quarter" idx="12"/>
          </p:nvPr>
        </p:nvSpPr>
        <p:spPr/>
        <p:txBody>
          <a:bodyPr/>
          <a:lstStyle>
            <a:lvl1pPr>
              <a:defRPr/>
            </a:lvl1pPr>
          </a:lstStyle>
          <a:p>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435" y="4406901"/>
            <a:ext cx="7772400" cy="1362075"/>
          </a:xfrm>
        </p:spPr>
        <p:txBody>
          <a:bodyPr anchor="t"/>
          <a:lstStyle>
            <a:lvl1pPr algn="l">
              <a:defRPr sz="4000" b="1" cap="all"/>
            </a:lvl1pPr>
          </a:lstStyle>
          <a:p>
            <a:r>
              <a:rPr lang="fi-FI" noProof="0" smtClean="0"/>
              <a:t>Muokkaa perustyyl. napsautt.</a:t>
            </a:r>
            <a:endParaRPr lang="en-GB" noProof="0"/>
          </a:p>
        </p:txBody>
      </p:sp>
      <p:sp>
        <p:nvSpPr>
          <p:cNvPr id="3" name="Tekstin paikkamerkki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noProof="0" smtClean="0"/>
              <a:t>Muokkaa tekstin perustyylejä napsauttamalla</a:t>
            </a:r>
          </a:p>
        </p:txBody>
      </p:sp>
      <p:sp>
        <p:nvSpPr>
          <p:cNvPr id="4" name="Päivämäärän paikkamerkki 3"/>
          <p:cNvSpPr>
            <a:spLocks noGrp="1"/>
          </p:cNvSpPr>
          <p:nvPr>
            <p:ph type="dt" sz="half" idx="10"/>
          </p:nvPr>
        </p:nvSpPr>
        <p:spPr/>
        <p:txBody>
          <a:bodyPr/>
          <a:lstStyle>
            <a:lvl1pPr>
              <a:defRPr/>
            </a:lvl1pPr>
          </a:lstStyle>
          <a:p>
            <a:fld id="{DA8EFBE8-F679-4CDF-B28F-B437D9AF5F5C}" type="datetimeFigureOut">
              <a:rPr lang="fi-FI" smtClean="0"/>
              <a:pPr/>
              <a:t>2.6.2014</a:t>
            </a:fld>
            <a:endParaRPr lang="fi-FI"/>
          </a:p>
        </p:txBody>
      </p:sp>
      <p:sp>
        <p:nvSpPr>
          <p:cNvPr id="5" name="Dian numeron paikkamerkki 4"/>
          <p:cNvSpPr>
            <a:spLocks noGrp="1"/>
          </p:cNvSpPr>
          <p:nvPr>
            <p:ph type="sldNum" sz="quarter" idx="11"/>
          </p:nvPr>
        </p:nvSpPr>
        <p:spPr/>
        <p:txBody>
          <a:bodyPr/>
          <a:lstStyle>
            <a:lvl1pPr>
              <a:defRPr/>
            </a:lvl1pPr>
          </a:lstStyle>
          <a:p>
            <a:fld id="{77A1DBB7-921D-4A55-BD95-F923AC2CB5E7}" type="slidenum">
              <a:rPr lang="fi-FI" smtClean="0"/>
              <a:pPr/>
              <a:t>‹#›</a:t>
            </a:fld>
            <a:endParaRPr lang="fi-FI"/>
          </a:p>
        </p:txBody>
      </p:sp>
      <p:sp>
        <p:nvSpPr>
          <p:cNvPr id="6" name="Alatunnisteen paikkamerkki 5"/>
          <p:cNvSpPr>
            <a:spLocks noGrp="1"/>
          </p:cNvSpPr>
          <p:nvPr>
            <p:ph type="ftr" sz="quarter" idx="12"/>
          </p:nvPr>
        </p:nvSpPr>
        <p:spPr/>
        <p:txBody>
          <a:bodyPr/>
          <a:lstStyle>
            <a:lvl1pPr>
              <a:defRPr/>
            </a:lvl1pPr>
          </a:lstStyle>
          <a:p>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smtClean="0"/>
              <a:t>Muokkaa perustyyl. napsautt.</a:t>
            </a:r>
            <a:endParaRPr lang="en-GB" noProof="0"/>
          </a:p>
        </p:txBody>
      </p:sp>
      <p:sp>
        <p:nvSpPr>
          <p:cNvPr id="3" name="Sisällön paikkamerkki 2"/>
          <p:cNvSpPr>
            <a:spLocks noGrp="1"/>
          </p:cNvSpPr>
          <p:nvPr>
            <p:ph sz="half" idx="1"/>
          </p:nvPr>
        </p:nvSpPr>
        <p:spPr>
          <a:xfrm>
            <a:off x="685800" y="2133600"/>
            <a:ext cx="3815862"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4" name="Sisällön paikkamerkki 3"/>
          <p:cNvSpPr>
            <a:spLocks noGrp="1"/>
          </p:cNvSpPr>
          <p:nvPr>
            <p:ph sz="half" idx="2"/>
          </p:nvPr>
        </p:nvSpPr>
        <p:spPr>
          <a:xfrm>
            <a:off x="4642338" y="2133600"/>
            <a:ext cx="3815862"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5" name="Päivämäärän paikkamerkki 4"/>
          <p:cNvSpPr>
            <a:spLocks noGrp="1"/>
          </p:cNvSpPr>
          <p:nvPr>
            <p:ph type="dt" sz="half" idx="10"/>
          </p:nvPr>
        </p:nvSpPr>
        <p:spPr/>
        <p:txBody>
          <a:bodyPr/>
          <a:lstStyle>
            <a:lvl1pPr>
              <a:defRPr/>
            </a:lvl1pPr>
          </a:lstStyle>
          <a:p>
            <a:fld id="{DA8EFBE8-F679-4CDF-B28F-B437D9AF5F5C}" type="datetimeFigureOut">
              <a:rPr lang="fi-FI" smtClean="0"/>
              <a:pPr/>
              <a:t>2.6.2014</a:t>
            </a:fld>
            <a:endParaRPr lang="fi-FI"/>
          </a:p>
        </p:txBody>
      </p:sp>
      <p:sp>
        <p:nvSpPr>
          <p:cNvPr id="6" name="Dian numeron paikkamerkki 5"/>
          <p:cNvSpPr>
            <a:spLocks noGrp="1"/>
          </p:cNvSpPr>
          <p:nvPr>
            <p:ph type="sldNum" sz="quarter" idx="11"/>
          </p:nvPr>
        </p:nvSpPr>
        <p:spPr/>
        <p:txBody>
          <a:bodyPr/>
          <a:lstStyle>
            <a:lvl1pPr>
              <a:defRPr/>
            </a:lvl1pPr>
          </a:lstStyle>
          <a:p>
            <a:fld id="{77A1DBB7-921D-4A55-BD95-F923AC2CB5E7}" type="slidenum">
              <a:rPr lang="fi-FI" smtClean="0"/>
              <a:pPr/>
              <a:t>‹#›</a:t>
            </a:fld>
            <a:endParaRPr lang="fi-FI"/>
          </a:p>
        </p:txBody>
      </p:sp>
      <p:sp>
        <p:nvSpPr>
          <p:cNvPr id="7" name="Alatunnisteen paikkamerkki 6"/>
          <p:cNvSpPr>
            <a:spLocks noGrp="1"/>
          </p:cNvSpPr>
          <p:nvPr>
            <p:ph type="ftr" sz="quarter" idx="12"/>
          </p:nvPr>
        </p:nvSpPr>
        <p:spPr/>
        <p:txBody>
          <a:bodyPr/>
          <a:lstStyle>
            <a:lvl1pPr>
              <a:defRPr/>
            </a:lvl1pPr>
          </a:lstStyle>
          <a:p>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571488"/>
            <a:ext cx="8229600" cy="1143000"/>
          </a:xfrm>
        </p:spPr>
        <p:txBody>
          <a:bodyPr/>
          <a:lstStyle>
            <a:lvl1pPr>
              <a:defRPr/>
            </a:lvl1pPr>
          </a:lstStyle>
          <a:p>
            <a:r>
              <a:rPr lang="fi-FI" noProof="0" smtClean="0"/>
              <a:t>Muokkaa perustyyl. napsautt.</a:t>
            </a:r>
            <a:endParaRPr lang="en-GB" noProof="0"/>
          </a:p>
        </p:txBody>
      </p:sp>
      <p:sp>
        <p:nvSpPr>
          <p:cNvPr id="3" name="Tekstin paikkamerkki 2"/>
          <p:cNvSpPr>
            <a:spLocks noGrp="1"/>
          </p:cNvSpPr>
          <p:nvPr>
            <p:ph type="body" idx="1"/>
          </p:nvPr>
        </p:nvSpPr>
        <p:spPr>
          <a:xfrm>
            <a:off x="457200" y="1714488"/>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smtClean="0"/>
              <a:t>Muokkaa tekstin perustyylejä napsauttamalla</a:t>
            </a:r>
          </a:p>
        </p:txBody>
      </p:sp>
      <p:sp>
        <p:nvSpPr>
          <p:cNvPr id="4" name="Sisällön paikkamerkki 3"/>
          <p:cNvSpPr>
            <a:spLocks noGrp="1"/>
          </p:cNvSpPr>
          <p:nvPr>
            <p:ph sz="half" idx="2"/>
          </p:nvPr>
        </p:nvSpPr>
        <p:spPr>
          <a:xfrm>
            <a:off x="457200" y="2357431"/>
            <a:ext cx="4040066" cy="37687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5" name="Tekstin paikkamerkki 4"/>
          <p:cNvSpPr>
            <a:spLocks noGrp="1"/>
          </p:cNvSpPr>
          <p:nvPr>
            <p:ph type="body" sz="quarter" idx="3"/>
          </p:nvPr>
        </p:nvSpPr>
        <p:spPr>
          <a:xfrm>
            <a:off x="4645270" y="1714488"/>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smtClean="0"/>
              <a:t>Muokkaa tekstin perustyylejä napsauttamalla</a:t>
            </a:r>
          </a:p>
        </p:txBody>
      </p:sp>
      <p:sp>
        <p:nvSpPr>
          <p:cNvPr id="6" name="Sisällön paikkamerkki 5"/>
          <p:cNvSpPr>
            <a:spLocks noGrp="1"/>
          </p:cNvSpPr>
          <p:nvPr>
            <p:ph sz="quarter" idx="4"/>
          </p:nvPr>
        </p:nvSpPr>
        <p:spPr>
          <a:xfrm>
            <a:off x="4645270" y="2357431"/>
            <a:ext cx="4041531" cy="37687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7" name="Päivämäärän paikkamerkki 6"/>
          <p:cNvSpPr>
            <a:spLocks noGrp="1"/>
          </p:cNvSpPr>
          <p:nvPr>
            <p:ph type="dt" sz="half" idx="10"/>
          </p:nvPr>
        </p:nvSpPr>
        <p:spPr/>
        <p:txBody>
          <a:bodyPr/>
          <a:lstStyle>
            <a:lvl1pPr>
              <a:defRPr/>
            </a:lvl1pPr>
          </a:lstStyle>
          <a:p>
            <a:fld id="{DA8EFBE8-F679-4CDF-B28F-B437D9AF5F5C}" type="datetimeFigureOut">
              <a:rPr lang="fi-FI" smtClean="0"/>
              <a:pPr/>
              <a:t>2.6.2014</a:t>
            </a:fld>
            <a:endParaRPr lang="fi-FI"/>
          </a:p>
        </p:txBody>
      </p:sp>
      <p:sp>
        <p:nvSpPr>
          <p:cNvPr id="8" name="Dian numeron paikkamerkki 7"/>
          <p:cNvSpPr>
            <a:spLocks noGrp="1"/>
          </p:cNvSpPr>
          <p:nvPr>
            <p:ph type="sldNum" sz="quarter" idx="11"/>
          </p:nvPr>
        </p:nvSpPr>
        <p:spPr/>
        <p:txBody>
          <a:bodyPr/>
          <a:lstStyle>
            <a:lvl1pPr>
              <a:defRPr/>
            </a:lvl1pPr>
          </a:lstStyle>
          <a:p>
            <a:fld id="{77A1DBB7-921D-4A55-BD95-F923AC2CB5E7}" type="slidenum">
              <a:rPr lang="fi-FI" smtClean="0"/>
              <a:pPr/>
              <a:t>‹#›</a:t>
            </a:fld>
            <a:endParaRPr lang="fi-FI"/>
          </a:p>
        </p:txBody>
      </p:sp>
      <p:sp>
        <p:nvSpPr>
          <p:cNvPr id="9" name="Alatunnisteen paikkamerkki 8"/>
          <p:cNvSpPr>
            <a:spLocks noGrp="1"/>
          </p:cNvSpPr>
          <p:nvPr>
            <p:ph type="ftr" sz="quarter" idx="12"/>
          </p:nvPr>
        </p:nvSpPr>
        <p:spPr/>
        <p:txBody>
          <a:bodyPr/>
          <a:lstStyle>
            <a:lvl1pPr>
              <a:defRPr/>
            </a:lvl1pPr>
          </a:lstStyle>
          <a:p>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smtClean="0"/>
              <a:t>Muokkaa perustyyl. napsautt.</a:t>
            </a:r>
            <a:endParaRPr lang="en-GB" noProof="0"/>
          </a:p>
        </p:txBody>
      </p:sp>
      <p:sp>
        <p:nvSpPr>
          <p:cNvPr id="3" name="Päivämäärän paikkamerkki 2"/>
          <p:cNvSpPr>
            <a:spLocks noGrp="1"/>
          </p:cNvSpPr>
          <p:nvPr>
            <p:ph type="dt" sz="half" idx="10"/>
          </p:nvPr>
        </p:nvSpPr>
        <p:spPr/>
        <p:txBody>
          <a:bodyPr/>
          <a:lstStyle>
            <a:lvl1pPr>
              <a:defRPr/>
            </a:lvl1pPr>
          </a:lstStyle>
          <a:p>
            <a:fld id="{DA8EFBE8-F679-4CDF-B28F-B437D9AF5F5C}" type="datetimeFigureOut">
              <a:rPr lang="fi-FI" smtClean="0"/>
              <a:pPr/>
              <a:t>2.6.2014</a:t>
            </a:fld>
            <a:endParaRPr lang="fi-FI"/>
          </a:p>
        </p:txBody>
      </p:sp>
      <p:sp>
        <p:nvSpPr>
          <p:cNvPr id="4" name="Dian numeron paikkamerkki 3"/>
          <p:cNvSpPr>
            <a:spLocks noGrp="1"/>
          </p:cNvSpPr>
          <p:nvPr>
            <p:ph type="sldNum" sz="quarter" idx="11"/>
          </p:nvPr>
        </p:nvSpPr>
        <p:spPr/>
        <p:txBody>
          <a:bodyPr/>
          <a:lstStyle>
            <a:lvl1pPr>
              <a:defRPr/>
            </a:lvl1pPr>
          </a:lstStyle>
          <a:p>
            <a:fld id="{77A1DBB7-921D-4A55-BD95-F923AC2CB5E7}" type="slidenum">
              <a:rPr lang="fi-FI" smtClean="0"/>
              <a:pPr/>
              <a:t>‹#›</a:t>
            </a:fld>
            <a:endParaRPr lang="fi-FI"/>
          </a:p>
        </p:txBody>
      </p:sp>
      <p:sp>
        <p:nvSpPr>
          <p:cNvPr id="5" name="Alatunnisteen paikkamerkki 4"/>
          <p:cNvSpPr>
            <a:spLocks noGrp="1"/>
          </p:cNvSpPr>
          <p:nvPr>
            <p:ph type="ftr" sz="quarter" idx="12"/>
          </p:nvPr>
        </p:nvSpPr>
        <p:spPr/>
        <p:txBody>
          <a:bodyPr/>
          <a:lstStyle>
            <a:lvl1pPr>
              <a:defRPr/>
            </a:lvl1pPr>
          </a:lstStyle>
          <a:p>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lvl1pPr>
          </a:lstStyle>
          <a:p>
            <a:fld id="{DA8EFBE8-F679-4CDF-B28F-B437D9AF5F5C}" type="datetimeFigureOut">
              <a:rPr lang="fi-FI" smtClean="0"/>
              <a:pPr/>
              <a:t>2.6.2014</a:t>
            </a:fld>
            <a:endParaRPr lang="fi-FI"/>
          </a:p>
        </p:txBody>
      </p:sp>
      <p:sp>
        <p:nvSpPr>
          <p:cNvPr id="3" name="Dian numeron paikkamerkki 2"/>
          <p:cNvSpPr>
            <a:spLocks noGrp="1"/>
          </p:cNvSpPr>
          <p:nvPr>
            <p:ph type="sldNum" sz="quarter" idx="11"/>
          </p:nvPr>
        </p:nvSpPr>
        <p:spPr/>
        <p:txBody>
          <a:bodyPr/>
          <a:lstStyle>
            <a:lvl1pPr>
              <a:defRPr/>
            </a:lvl1pPr>
          </a:lstStyle>
          <a:p>
            <a:fld id="{77A1DBB7-921D-4A55-BD95-F923AC2CB5E7}" type="slidenum">
              <a:rPr lang="fi-FI" smtClean="0"/>
              <a:pPr/>
              <a:t>‹#›</a:t>
            </a:fld>
            <a:endParaRPr lang="fi-FI"/>
          </a:p>
        </p:txBody>
      </p:sp>
      <p:sp>
        <p:nvSpPr>
          <p:cNvPr id="4" name="Alatunnisteen paikkamerkki 3"/>
          <p:cNvSpPr>
            <a:spLocks noGrp="1"/>
          </p:cNvSpPr>
          <p:nvPr>
            <p:ph type="ftr" sz="quarter" idx="12"/>
          </p:nvPr>
        </p:nvSpPr>
        <p:spPr/>
        <p:txBody>
          <a:bodyPr/>
          <a:lstStyle>
            <a:lvl1pPr>
              <a:defRPr/>
            </a:lvl1pPr>
          </a:lstStyle>
          <a:p>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435" cy="1162050"/>
          </a:xfrm>
        </p:spPr>
        <p:txBody>
          <a:bodyPr anchor="b"/>
          <a:lstStyle>
            <a:lvl1pPr algn="l">
              <a:defRPr sz="2000" b="1"/>
            </a:lvl1pPr>
          </a:lstStyle>
          <a:p>
            <a:r>
              <a:rPr lang="fi-FI" noProof="0" smtClean="0"/>
              <a:t>Muokkaa perustyyl. napsautt.</a:t>
            </a:r>
            <a:endParaRPr lang="en-GB" noProof="0"/>
          </a:p>
        </p:txBody>
      </p:sp>
      <p:sp>
        <p:nvSpPr>
          <p:cNvPr id="3" name="Sisällön paikkamerkki 2"/>
          <p:cNvSpPr>
            <a:spLocks noGrp="1"/>
          </p:cNvSpPr>
          <p:nvPr>
            <p:ph idx="1"/>
          </p:nvPr>
        </p:nvSpPr>
        <p:spPr>
          <a:xfrm>
            <a:off x="3575538" y="27305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4" name="Tekstin paikkamerkki 3"/>
          <p:cNvSpPr>
            <a:spLocks noGrp="1"/>
          </p:cNvSpPr>
          <p:nvPr>
            <p:ph type="body" sz="half" idx="2"/>
          </p:nvPr>
        </p:nvSpPr>
        <p:spPr>
          <a:xfrm>
            <a:off x="457200" y="1435101"/>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noProof="0"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fld id="{DA8EFBE8-F679-4CDF-B28F-B437D9AF5F5C}" type="datetimeFigureOut">
              <a:rPr lang="fi-FI" smtClean="0"/>
              <a:pPr/>
              <a:t>2.6.2014</a:t>
            </a:fld>
            <a:endParaRPr lang="fi-FI"/>
          </a:p>
        </p:txBody>
      </p:sp>
      <p:sp>
        <p:nvSpPr>
          <p:cNvPr id="6" name="Dian numeron paikkamerkki 5"/>
          <p:cNvSpPr>
            <a:spLocks noGrp="1"/>
          </p:cNvSpPr>
          <p:nvPr>
            <p:ph type="sldNum" sz="quarter" idx="11"/>
          </p:nvPr>
        </p:nvSpPr>
        <p:spPr/>
        <p:txBody>
          <a:bodyPr/>
          <a:lstStyle>
            <a:lvl1pPr>
              <a:defRPr/>
            </a:lvl1pPr>
          </a:lstStyle>
          <a:p>
            <a:fld id="{77A1DBB7-921D-4A55-BD95-F923AC2CB5E7}" type="slidenum">
              <a:rPr lang="fi-FI" smtClean="0"/>
              <a:pPr/>
              <a:t>‹#›</a:t>
            </a:fld>
            <a:endParaRPr lang="fi-FI"/>
          </a:p>
        </p:txBody>
      </p:sp>
      <p:sp>
        <p:nvSpPr>
          <p:cNvPr id="7" name="Alatunnisteen paikkamerkki 6"/>
          <p:cNvSpPr>
            <a:spLocks noGrp="1"/>
          </p:cNvSpPr>
          <p:nvPr>
            <p:ph type="ftr" sz="quarter" idx="12"/>
          </p:nvPr>
        </p:nvSpPr>
        <p:spPr/>
        <p:txBody>
          <a:bodyPr/>
          <a:lstStyle>
            <a:lvl1pPr>
              <a:defRPr/>
            </a:lvl1pPr>
          </a:lstStyle>
          <a:p>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166" y="4800600"/>
            <a:ext cx="5486400" cy="566738"/>
          </a:xfrm>
        </p:spPr>
        <p:txBody>
          <a:bodyPr anchor="b"/>
          <a:lstStyle>
            <a:lvl1pPr algn="l">
              <a:defRPr sz="2000" b="1"/>
            </a:lvl1pPr>
          </a:lstStyle>
          <a:p>
            <a:r>
              <a:rPr lang="fi-FI" noProof="0" smtClean="0"/>
              <a:t>Muokkaa perustyyl. napsautt.</a:t>
            </a:r>
            <a:endParaRPr lang="en-GB" noProof="0"/>
          </a:p>
        </p:txBody>
      </p:sp>
      <p:sp>
        <p:nvSpPr>
          <p:cNvPr id="3" name="Kuvan paikkamerkki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noProof="0" smtClean="0"/>
              <a:t>Lisää kuva napsauttamalla kuvaketta</a:t>
            </a:r>
            <a:endParaRPr lang="en-GB" noProof="0"/>
          </a:p>
        </p:txBody>
      </p:sp>
      <p:sp>
        <p:nvSpPr>
          <p:cNvPr id="4" name="Tekstin paikkamerkki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noProof="0"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fld id="{DA8EFBE8-F679-4CDF-B28F-B437D9AF5F5C}" type="datetimeFigureOut">
              <a:rPr lang="fi-FI" smtClean="0"/>
              <a:pPr/>
              <a:t>2.6.2014</a:t>
            </a:fld>
            <a:endParaRPr lang="fi-FI"/>
          </a:p>
        </p:txBody>
      </p:sp>
      <p:sp>
        <p:nvSpPr>
          <p:cNvPr id="6" name="Dian numeron paikkamerkki 5"/>
          <p:cNvSpPr>
            <a:spLocks noGrp="1"/>
          </p:cNvSpPr>
          <p:nvPr>
            <p:ph type="sldNum" sz="quarter" idx="11"/>
          </p:nvPr>
        </p:nvSpPr>
        <p:spPr/>
        <p:txBody>
          <a:bodyPr/>
          <a:lstStyle>
            <a:lvl1pPr>
              <a:defRPr/>
            </a:lvl1pPr>
          </a:lstStyle>
          <a:p>
            <a:fld id="{77A1DBB7-921D-4A55-BD95-F923AC2CB5E7}" type="slidenum">
              <a:rPr lang="fi-FI" smtClean="0"/>
              <a:pPr/>
              <a:t>‹#›</a:t>
            </a:fld>
            <a:endParaRPr lang="fi-FI"/>
          </a:p>
        </p:txBody>
      </p:sp>
      <p:sp>
        <p:nvSpPr>
          <p:cNvPr id="7" name="Alatunnisteen paikkamerkki 6"/>
          <p:cNvSpPr>
            <a:spLocks noGrp="1"/>
          </p:cNvSpPr>
          <p:nvPr>
            <p:ph type="ftr" sz="quarter" idx="12"/>
          </p:nvPr>
        </p:nvSpPr>
        <p:spPr/>
        <p:txBody>
          <a:bodyPr/>
          <a:lstStyle>
            <a:lvl1pPr>
              <a:defRPr/>
            </a:lvl1pPr>
          </a:lstStyle>
          <a:p>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8200"/>
            <a:ext cx="77724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noProof="0" dirty="0" err="1" smtClean="0"/>
              <a:t>Muokkaa</a:t>
            </a:r>
            <a:r>
              <a:rPr lang="en-GB" noProof="0" dirty="0" smtClean="0"/>
              <a:t> </a:t>
            </a:r>
            <a:r>
              <a:rPr lang="en-GB" noProof="0" dirty="0" err="1" smtClean="0"/>
              <a:t>otsikon</a:t>
            </a:r>
            <a:r>
              <a:rPr lang="en-GB" noProof="0" dirty="0" smtClean="0"/>
              <a:t> </a:t>
            </a:r>
            <a:r>
              <a:rPr lang="en-GB" noProof="0" dirty="0" err="1" smtClean="0"/>
              <a:t>perustyyliä</a:t>
            </a:r>
            <a:r>
              <a:rPr lang="en-GB" noProof="0" dirty="0" smtClean="0"/>
              <a:t> </a:t>
            </a:r>
            <a:r>
              <a:rPr lang="en-GB" noProof="0" dirty="0" err="1" smtClean="0"/>
              <a:t>napsauttamalla</a:t>
            </a:r>
            <a:endParaRPr lang="en-GB" noProof="0" dirty="0" smtClean="0"/>
          </a:p>
        </p:txBody>
      </p:sp>
      <p:sp>
        <p:nvSpPr>
          <p:cNvPr id="1027" name="Rectangle 3"/>
          <p:cNvSpPr>
            <a:spLocks noGrp="1" noChangeArrowheads="1"/>
          </p:cNvSpPr>
          <p:nvPr>
            <p:ph type="body" idx="1"/>
          </p:nvPr>
        </p:nvSpPr>
        <p:spPr bwMode="auto">
          <a:xfrm>
            <a:off x="685800" y="2133600"/>
            <a:ext cx="77724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err="1" smtClean="0"/>
              <a:t>Muokkaa</a:t>
            </a:r>
            <a:r>
              <a:rPr lang="en-GB" noProof="0" dirty="0" smtClean="0"/>
              <a:t> </a:t>
            </a:r>
            <a:r>
              <a:rPr lang="en-GB" noProof="0" dirty="0" err="1" smtClean="0"/>
              <a:t>tekstin</a:t>
            </a:r>
            <a:r>
              <a:rPr lang="en-GB" noProof="0" dirty="0" smtClean="0"/>
              <a:t> </a:t>
            </a:r>
            <a:r>
              <a:rPr lang="en-GB" noProof="0" dirty="0" err="1" smtClean="0"/>
              <a:t>perustyylejä</a:t>
            </a:r>
            <a:r>
              <a:rPr lang="en-GB" noProof="0" dirty="0" smtClean="0"/>
              <a:t> </a:t>
            </a:r>
            <a:r>
              <a:rPr lang="en-GB" noProof="0" dirty="0" err="1" smtClean="0"/>
              <a:t>napsauttamalla</a:t>
            </a:r>
            <a:endParaRPr lang="en-GB" noProof="0" dirty="0" smtClean="0"/>
          </a:p>
          <a:p>
            <a:pPr lvl="1"/>
            <a:r>
              <a:rPr lang="en-GB" noProof="0" dirty="0" err="1" smtClean="0"/>
              <a:t>toinen</a:t>
            </a:r>
            <a:r>
              <a:rPr lang="en-GB" noProof="0" dirty="0" smtClean="0"/>
              <a:t> </a:t>
            </a:r>
            <a:r>
              <a:rPr lang="en-GB" noProof="0" dirty="0" err="1" smtClean="0"/>
              <a:t>taso</a:t>
            </a:r>
            <a:endParaRPr lang="en-GB" noProof="0" dirty="0" smtClean="0"/>
          </a:p>
          <a:p>
            <a:pPr lvl="2"/>
            <a:r>
              <a:rPr lang="en-GB" noProof="0" dirty="0" err="1" smtClean="0"/>
              <a:t>kolmas</a:t>
            </a:r>
            <a:r>
              <a:rPr lang="en-GB" noProof="0" dirty="0" smtClean="0"/>
              <a:t> </a:t>
            </a:r>
            <a:r>
              <a:rPr lang="en-GB" noProof="0" dirty="0" err="1" smtClean="0"/>
              <a:t>taso</a:t>
            </a:r>
            <a:endParaRPr lang="en-GB" noProof="0" dirty="0" smtClean="0"/>
          </a:p>
          <a:p>
            <a:pPr lvl="3"/>
            <a:r>
              <a:rPr lang="en-GB" noProof="0" dirty="0" err="1" smtClean="0"/>
              <a:t>neljäs</a:t>
            </a:r>
            <a:r>
              <a:rPr lang="en-GB" noProof="0" dirty="0" smtClean="0"/>
              <a:t> </a:t>
            </a:r>
            <a:r>
              <a:rPr lang="en-GB" noProof="0" dirty="0" err="1" smtClean="0"/>
              <a:t>taso</a:t>
            </a:r>
            <a:endParaRPr lang="en-GB" noProof="0" dirty="0" smtClean="0"/>
          </a:p>
          <a:p>
            <a:pPr lvl="4"/>
            <a:r>
              <a:rPr lang="en-GB" noProof="0" dirty="0" err="1" smtClean="0"/>
              <a:t>viides</a:t>
            </a:r>
            <a:r>
              <a:rPr lang="en-GB" noProof="0" dirty="0" smtClean="0"/>
              <a:t> </a:t>
            </a:r>
            <a:r>
              <a:rPr lang="en-GB" noProof="0" dirty="0" err="1" smtClean="0"/>
              <a:t>taso</a:t>
            </a:r>
            <a:endParaRPr lang="en-GB" noProof="0" dirty="0" smtClean="0"/>
          </a:p>
        </p:txBody>
      </p:sp>
      <p:sp>
        <p:nvSpPr>
          <p:cNvPr id="1028" name="Rectangle 4"/>
          <p:cNvSpPr>
            <a:spLocks noGrp="1" noChangeArrowheads="1"/>
          </p:cNvSpPr>
          <p:nvPr>
            <p:ph type="dt" sz="half" idx="2"/>
          </p:nvPr>
        </p:nvSpPr>
        <p:spPr bwMode="auto">
          <a:xfrm>
            <a:off x="7104185" y="6553200"/>
            <a:ext cx="1412631"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fld id="{DA8EFBE8-F679-4CDF-B28F-B437D9AF5F5C}" type="datetimeFigureOut">
              <a:rPr lang="fi-FI" smtClean="0"/>
              <a:pPr/>
              <a:t>2.6.2014</a:t>
            </a:fld>
            <a:endParaRPr lang="fi-FI"/>
          </a:p>
        </p:txBody>
      </p:sp>
      <p:sp>
        <p:nvSpPr>
          <p:cNvPr id="1030" name="Rectangle 6"/>
          <p:cNvSpPr>
            <a:spLocks noGrp="1" noChangeArrowheads="1"/>
          </p:cNvSpPr>
          <p:nvPr>
            <p:ph type="sldNum" sz="quarter" idx="4"/>
          </p:nvPr>
        </p:nvSpPr>
        <p:spPr bwMode="auto">
          <a:xfrm>
            <a:off x="8493369" y="6553200"/>
            <a:ext cx="509954"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77A1DBB7-921D-4A55-BD95-F923AC2CB5E7}" type="slidenum">
              <a:rPr lang="fi-FI" smtClean="0"/>
              <a:pPr/>
              <a:t>‹#›</a:t>
            </a:fld>
            <a:endParaRPr lang="fi-FI"/>
          </a:p>
        </p:txBody>
      </p:sp>
      <p:sp>
        <p:nvSpPr>
          <p:cNvPr id="1034" name="Rectangle 10"/>
          <p:cNvSpPr>
            <a:spLocks noGrp="1" noChangeArrowheads="1"/>
          </p:cNvSpPr>
          <p:nvPr>
            <p:ph type="ftr" sz="quarter" idx="3"/>
          </p:nvPr>
        </p:nvSpPr>
        <p:spPr bwMode="auto">
          <a:xfrm>
            <a:off x="4994031" y="6553200"/>
            <a:ext cx="2039815"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noProof="1"/>
            </a:lvl1pPr>
          </a:lstStyle>
          <a:p>
            <a:endParaRPr lang="fi-FI"/>
          </a:p>
        </p:txBody>
      </p:sp>
      <p:pic>
        <p:nvPicPr>
          <p:cNvPr id="1052" name="Picture 28" descr="D:\TP\viestinta\grafi\mallit\lyhyt viiva.tif"/>
          <p:cNvPicPr>
            <a:picLocks noChangeAspect="1" noChangeArrowheads="1"/>
          </p:cNvPicPr>
          <p:nvPr/>
        </p:nvPicPr>
        <p:blipFill>
          <a:blip r:embed="rId14" cstate="print"/>
          <a:srcRect/>
          <a:stretch>
            <a:fillRect/>
          </a:stretch>
        </p:blipFill>
        <p:spPr bwMode="auto">
          <a:xfrm>
            <a:off x="5039459" y="6516688"/>
            <a:ext cx="4104542" cy="36512"/>
          </a:xfrm>
          <a:prstGeom prst="rect">
            <a:avLst/>
          </a:prstGeom>
          <a:noFill/>
        </p:spPr>
      </p:pic>
      <p:pic>
        <p:nvPicPr>
          <p:cNvPr id="9" name="Picture 38" descr="D:\2004\tp\grafi\kalvopohjat\englanti2.jpg"/>
          <p:cNvPicPr>
            <a:picLocks noChangeAspect="1" noChangeArrowheads="1"/>
          </p:cNvPicPr>
          <p:nvPr/>
        </p:nvPicPr>
        <p:blipFill>
          <a:blip r:embed="rId15" cstate="print"/>
          <a:srcRect/>
          <a:stretch>
            <a:fillRect/>
          </a:stretch>
        </p:blipFill>
        <p:spPr bwMode="auto">
          <a:xfrm>
            <a:off x="282462" y="226800"/>
            <a:ext cx="2834054" cy="546100"/>
          </a:xfrm>
          <a:prstGeom prst="rect">
            <a:avLst/>
          </a:prstGeom>
          <a:noFill/>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185738" indent="-185738" algn="l" rtl="0" eaLnBrk="1" fontAlgn="base" hangingPunct="1">
        <a:spcBef>
          <a:spcPct val="20000"/>
        </a:spcBef>
        <a:spcAft>
          <a:spcPct val="0"/>
        </a:spcAft>
        <a:buClr>
          <a:schemeClr val="accent2"/>
        </a:buClr>
        <a:buSzPct val="60000"/>
        <a:buFont typeface="Wingdings" pitchFamily="2" charset="2"/>
        <a:buChar char="n"/>
        <a:defRPr sz="2400">
          <a:solidFill>
            <a:schemeClr val="tx1"/>
          </a:solidFill>
          <a:latin typeface="+mn-lt"/>
          <a:ea typeface="+mn-ea"/>
          <a:cs typeface="+mn-cs"/>
        </a:defRPr>
      </a:lvl1pPr>
      <a:lvl2pPr marL="565150" indent="-184150"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2pPr>
      <a:lvl3pPr marL="941388" indent="-1857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3pPr>
      <a:lvl4pPr marL="1330325"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4pPr>
      <a:lvl5pPr marL="1719263"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5pPr>
      <a:lvl6pPr marL="2176463"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6pPr>
      <a:lvl7pPr marL="2633663"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7pPr>
      <a:lvl8pPr marL="3090863"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8pPr>
      <a:lvl9pPr marL="3548063"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995972" y="1484784"/>
            <a:ext cx="6968516" cy="1440160"/>
          </a:xfrm>
        </p:spPr>
        <p:txBody>
          <a:bodyPr/>
          <a:lstStyle/>
          <a:p>
            <a:r>
              <a:rPr lang="en-GB" sz="3600" dirty="0" smtClean="0"/>
              <a:t>Immigrant respondents and quality in population surveys: </a:t>
            </a:r>
            <a:endParaRPr lang="fi-FI" sz="3600" dirty="0"/>
          </a:p>
        </p:txBody>
      </p:sp>
      <p:sp>
        <p:nvSpPr>
          <p:cNvPr id="3" name="Alaotsikko 2"/>
          <p:cNvSpPr>
            <a:spLocks noGrp="1"/>
          </p:cNvSpPr>
          <p:nvPr>
            <p:ph type="subTitle" idx="1"/>
          </p:nvPr>
        </p:nvSpPr>
        <p:spPr>
          <a:xfrm>
            <a:off x="2051720" y="4374232"/>
            <a:ext cx="6752492" cy="1143000"/>
          </a:xfrm>
        </p:spPr>
        <p:txBody>
          <a:bodyPr/>
          <a:lstStyle/>
          <a:p>
            <a:r>
              <a:rPr lang="fi-FI" sz="2400" dirty="0" smtClean="0"/>
              <a:t>Q2014, </a:t>
            </a:r>
            <a:r>
              <a:rPr lang="fi-FI" sz="2400" dirty="0" err="1" smtClean="0"/>
              <a:t>Vienna</a:t>
            </a:r>
            <a:r>
              <a:rPr lang="fi-FI" sz="2400" dirty="0" smtClean="0"/>
              <a:t>, 2.6.2014</a:t>
            </a:r>
          </a:p>
          <a:p>
            <a:r>
              <a:rPr lang="fi-FI" sz="2400" dirty="0" smtClean="0"/>
              <a:t>Liisa </a:t>
            </a:r>
            <a:r>
              <a:rPr lang="fi-FI" sz="2400" dirty="0" smtClean="0"/>
              <a:t>Larja, Ada Kotilainen</a:t>
            </a:r>
            <a:endParaRPr lang="fi-FI" sz="2400" dirty="0"/>
          </a:p>
        </p:txBody>
      </p:sp>
      <p:sp>
        <p:nvSpPr>
          <p:cNvPr id="4" name="Suorakulmio 3"/>
          <p:cNvSpPr/>
          <p:nvPr/>
        </p:nvSpPr>
        <p:spPr>
          <a:xfrm>
            <a:off x="1979712" y="2852936"/>
            <a:ext cx="6696744" cy="954107"/>
          </a:xfrm>
          <a:prstGeom prst="rect">
            <a:avLst/>
          </a:prstGeom>
        </p:spPr>
        <p:txBody>
          <a:bodyPr wrap="square">
            <a:spAutoFit/>
          </a:bodyPr>
          <a:lstStyle/>
          <a:p>
            <a:r>
              <a:rPr lang="en-GB" sz="2800" dirty="0" smtClean="0"/>
              <a:t>sampling, non-response &amp; </a:t>
            </a:r>
          </a:p>
          <a:p>
            <a:r>
              <a:rPr lang="en-GB" sz="2800" dirty="0" smtClean="0"/>
              <a:t>questionnaire design</a:t>
            </a:r>
            <a:endParaRPr lang="fi-FI"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Otsikko 6"/>
          <p:cNvSpPr>
            <a:spLocks noGrp="1"/>
          </p:cNvSpPr>
          <p:nvPr>
            <p:ph type="title"/>
          </p:nvPr>
        </p:nvSpPr>
        <p:spPr>
          <a:xfrm>
            <a:off x="683568" y="476672"/>
            <a:ext cx="7772400" cy="1008112"/>
          </a:xfrm>
        </p:spPr>
        <p:txBody>
          <a:bodyPr/>
          <a:lstStyle/>
          <a:p>
            <a:r>
              <a:rPr lang="fi-FI" dirty="0" smtClean="0"/>
              <a:t>Kato (n=286) ja ylipeitto (n=234)</a:t>
            </a:r>
            <a:endParaRPr lang="fi-FI" dirty="0"/>
          </a:p>
        </p:txBody>
      </p:sp>
      <p:graphicFrame>
        <p:nvGraphicFramePr>
          <p:cNvPr id="10" name="Taulukko 9"/>
          <p:cNvGraphicFramePr>
            <a:graphicFrameLocks noGrp="1"/>
          </p:cNvGraphicFramePr>
          <p:nvPr/>
        </p:nvGraphicFramePr>
        <p:xfrm>
          <a:off x="755576" y="1268760"/>
          <a:ext cx="7704856" cy="5423060"/>
        </p:xfrm>
        <a:graphic>
          <a:graphicData uri="http://schemas.openxmlformats.org/drawingml/2006/table">
            <a:tbl>
              <a:tblPr bandRow="1">
                <a:tableStyleId>{3B4B98B0-60AC-42C2-AFA5-B58CD77FA1E5}</a:tableStyleId>
              </a:tblPr>
              <a:tblGrid>
                <a:gridCol w="5769606"/>
                <a:gridCol w="1218931"/>
                <a:gridCol w="716319"/>
              </a:tblGrid>
              <a:tr h="170612">
                <a:tc>
                  <a:txBody>
                    <a:bodyPr/>
                    <a:lstStyle/>
                    <a:p>
                      <a:pPr algn="l" fontAlgn="b"/>
                      <a:r>
                        <a:rPr lang="fi-FI" sz="1200" b="1" u="none" strike="noStrike" dirty="0" smtClean="0"/>
                        <a:t>Syy</a:t>
                      </a:r>
                      <a:endParaRPr lang="fi-FI" sz="1200" b="1" i="0" u="none" strike="noStrike" dirty="0">
                        <a:solidFill>
                          <a:srgbClr val="000000"/>
                        </a:solidFill>
                        <a:latin typeface="Arial"/>
                      </a:endParaRPr>
                    </a:p>
                  </a:txBody>
                  <a:tcPr marL="0" marR="0" marT="0" marB="0" anchor="b"/>
                </a:tc>
                <a:tc>
                  <a:txBody>
                    <a:bodyPr/>
                    <a:lstStyle/>
                    <a:p>
                      <a:pPr algn="l" fontAlgn="b"/>
                      <a:r>
                        <a:rPr lang="fi-FI" sz="1400" b="0" i="0" u="none" strike="noStrike" dirty="0">
                          <a:solidFill>
                            <a:srgbClr val="000000"/>
                          </a:solidFill>
                          <a:latin typeface="Arial"/>
                        </a:rPr>
                        <a:t>Määrä</a:t>
                      </a:r>
                    </a:p>
                  </a:txBody>
                  <a:tcPr marL="0" marR="0" marT="0" marB="0" anchor="b"/>
                </a:tc>
                <a:tc>
                  <a:txBody>
                    <a:bodyPr/>
                    <a:lstStyle/>
                    <a:p>
                      <a:pPr algn="l" fontAlgn="b"/>
                      <a:r>
                        <a:rPr lang="fi-FI" sz="1400" b="0" i="0" u="none" strike="noStrike">
                          <a:solidFill>
                            <a:srgbClr val="000000"/>
                          </a:solidFill>
                          <a:latin typeface="Arial"/>
                        </a:rPr>
                        <a:t>Osuus</a:t>
                      </a:r>
                    </a:p>
                  </a:txBody>
                  <a:tcPr marL="0" marR="0" marT="0" marB="0" anchor="b"/>
                </a:tc>
              </a:tr>
              <a:tr h="17061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fi-FI" sz="1200" b="0" i="0" u="none" strike="noStrike" dirty="0" smtClean="0">
                          <a:solidFill>
                            <a:srgbClr val="000000"/>
                          </a:solidFill>
                          <a:latin typeface="Arial"/>
                        </a:rPr>
                        <a:t>Kesken tai </a:t>
                      </a:r>
                      <a:r>
                        <a:rPr lang="fi-FI" sz="1200" b="0" i="0" u="none" strike="noStrike" dirty="0" smtClean="0">
                          <a:solidFill>
                            <a:srgbClr val="000000"/>
                          </a:solidFill>
                          <a:latin typeface="+mn-lt"/>
                        </a:rPr>
                        <a:t>saatu (84 % kaikista kentällä olevista kohteista)</a:t>
                      </a:r>
                    </a:p>
                  </a:txBody>
                  <a:tcPr marL="0" marR="0" marT="0" marB="0" anchor="b"/>
                </a:tc>
                <a:tc>
                  <a:txBody>
                    <a:bodyPr/>
                    <a:lstStyle/>
                    <a:p>
                      <a:pPr algn="r" fontAlgn="b"/>
                      <a:r>
                        <a:rPr lang="fi-FI" sz="1400" b="0" i="0" u="none" strike="noStrike" dirty="0">
                          <a:solidFill>
                            <a:srgbClr val="000000"/>
                          </a:solidFill>
                          <a:latin typeface="Arial"/>
                        </a:rPr>
                        <a:t>2791</a:t>
                      </a:r>
                    </a:p>
                  </a:txBody>
                  <a:tcPr marL="0" marR="0" marT="0" marB="0" anchor="b"/>
                </a:tc>
                <a:tc>
                  <a:txBody>
                    <a:bodyPr/>
                    <a:lstStyle/>
                    <a:p>
                      <a:pPr algn="r" fontAlgn="b"/>
                      <a:endParaRPr lang="fi-FI" sz="1400" b="0" i="0" u="none" strike="noStrike" dirty="0">
                        <a:solidFill>
                          <a:srgbClr val="000000"/>
                        </a:solidFill>
                        <a:latin typeface="Arial"/>
                      </a:endParaRPr>
                    </a:p>
                  </a:txBody>
                  <a:tcPr marL="0" marR="0" marT="0" marB="0" anchor="b"/>
                </a:tc>
              </a:tr>
              <a:tr h="170612">
                <a:tc>
                  <a:txBody>
                    <a:bodyPr/>
                    <a:lstStyle/>
                    <a:p>
                      <a:pPr algn="l" fontAlgn="b"/>
                      <a:r>
                        <a:rPr lang="fi-FI" sz="1200" b="0" i="0" u="none" strike="noStrike" dirty="0" smtClean="0">
                          <a:solidFill>
                            <a:srgbClr val="000000"/>
                          </a:solidFill>
                          <a:latin typeface="Arial"/>
                        </a:rPr>
                        <a:t>?</a:t>
                      </a:r>
                      <a:endParaRPr lang="fi-FI" sz="1200" b="0" i="0" u="none" strike="noStrike" dirty="0">
                        <a:solidFill>
                          <a:srgbClr val="000000"/>
                        </a:solidFill>
                        <a:latin typeface="Arial"/>
                      </a:endParaRPr>
                    </a:p>
                  </a:txBody>
                  <a:tcPr marL="0" marR="0" marT="0" marB="0" anchor="b"/>
                </a:tc>
                <a:tc>
                  <a:txBody>
                    <a:bodyPr/>
                    <a:lstStyle/>
                    <a:p>
                      <a:pPr algn="r" fontAlgn="b"/>
                      <a:r>
                        <a:rPr lang="fi-FI" sz="1400" b="0" i="0" u="none" strike="noStrike">
                          <a:solidFill>
                            <a:srgbClr val="000000"/>
                          </a:solidFill>
                          <a:latin typeface="Arial"/>
                        </a:rPr>
                        <a:t>2</a:t>
                      </a:r>
                    </a:p>
                  </a:txBody>
                  <a:tcPr marL="0" marR="0" marT="0" marB="0" anchor="b"/>
                </a:tc>
                <a:tc>
                  <a:txBody>
                    <a:bodyPr/>
                    <a:lstStyle/>
                    <a:p>
                      <a:pPr algn="r" fontAlgn="b"/>
                      <a:r>
                        <a:rPr lang="fi-FI" sz="1400" b="0" i="0" u="none" strike="noStrike" dirty="0">
                          <a:solidFill>
                            <a:srgbClr val="000000"/>
                          </a:solidFill>
                          <a:latin typeface="Arial"/>
                        </a:rPr>
                        <a:t>0 %</a:t>
                      </a:r>
                    </a:p>
                  </a:txBody>
                  <a:tcPr marL="0" marR="0" marT="0" marB="0" anchor="b"/>
                </a:tc>
              </a:tr>
              <a:tr h="170612">
                <a:tc>
                  <a:txBody>
                    <a:bodyPr/>
                    <a:lstStyle/>
                    <a:p>
                      <a:pPr algn="l" fontAlgn="b"/>
                      <a:r>
                        <a:rPr lang="fi-FI" sz="1200" u="none" strike="noStrike" dirty="0" smtClean="0"/>
                        <a:t> </a:t>
                      </a:r>
                      <a:r>
                        <a:rPr lang="fi-FI" sz="1200" u="none" strike="noStrike" dirty="0"/>
                        <a:t>kieltäytyi, ei tiedetä tarkempaa syytä</a:t>
                      </a:r>
                      <a:endParaRPr lang="fi-FI" sz="1200" b="0" i="0" u="none" strike="noStrike" dirty="0">
                        <a:solidFill>
                          <a:srgbClr val="000000"/>
                        </a:solidFill>
                        <a:latin typeface="Arial"/>
                      </a:endParaRPr>
                    </a:p>
                  </a:txBody>
                  <a:tcPr marL="0" marR="0" marT="0" marB="0" anchor="b"/>
                </a:tc>
                <a:tc>
                  <a:txBody>
                    <a:bodyPr/>
                    <a:lstStyle/>
                    <a:p>
                      <a:pPr algn="r" fontAlgn="b"/>
                      <a:r>
                        <a:rPr lang="fi-FI" sz="1400" b="0" i="0" u="none" strike="noStrike">
                          <a:solidFill>
                            <a:srgbClr val="000000"/>
                          </a:solidFill>
                          <a:latin typeface="Arial"/>
                        </a:rPr>
                        <a:t>22</a:t>
                      </a:r>
                    </a:p>
                  </a:txBody>
                  <a:tcPr marL="0" marR="0" marT="0" marB="0" anchor="b"/>
                </a:tc>
                <a:tc>
                  <a:txBody>
                    <a:bodyPr/>
                    <a:lstStyle/>
                    <a:p>
                      <a:pPr algn="r" fontAlgn="b"/>
                      <a:r>
                        <a:rPr lang="fi-FI" sz="1400" b="0" i="0" u="none" strike="noStrike">
                          <a:solidFill>
                            <a:srgbClr val="000000"/>
                          </a:solidFill>
                          <a:latin typeface="Arial"/>
                        </a:rPr>
                        <a:t>4 %</a:t>
                      </a:r>
                    </a:p>
                  </a:txBody>
                  <a:tcPr marL="0" marR="0" marT="0" marB="0" anchor="b"/>
                </a:tc>
              </a:tr>
              <a:tr h="170612">
                <a:tc>
                  <a:txBody>
                    <a:bodyPr/>
                    <a:lstStyle/>
                    <a:p>
                      <a:pPr algn="l" fontAlgn="b"/>
                      <a:r>
                        <a:rPr lang="fi-FI" sz="1200" b="1" u="none" strike="noStrike" dirty="0" smtClean="0"/>
                        <a:t> </a:t>
                      </a:r>
                      <a:r>
                        <a:rPr lang="fi-FI" sz="1200" b="1" u="none" strike="noStrike" dirty="0"/>
                        <a:t>kieltäytyi, ei kiinnosta</a:t>
                      </a:r>
                      <a:endParaRPr lang="fi-FI" sz="1200" b="1" i="0" u="none" strike="noStrike" dirty="0">
                        <a:solidFill>
                          <a:srgbClr val="000000"/>
                        </a:solidFill>
                        <a:latin typeface="Arial"/>
                      </a:endParaRPr>
                    </a:p>
                  </a:txBody>
                  <a:tcPr marL="0" marR="0" marT="0" marB="0" anchor="b"/>
                </a:tc>
                <a:tc>
                  <a:txBody>
                    <a:bodyPr/>
                    <a:lstStyle/>
                    <a:p>
                      <a:pPr algn="r" fontAlgn="b"/>
                      <a:r>
                        <a:rPr lang="fi-FI" sz="1400" b="1" i="0" u="none" strike="noStrike" dirty="0">
                          <a:solidFill>
                            <a:srgbClr val="000000"/>
                          </a:solidFill>
                          <a:latin typeface="Arial"/>
                        </a:rPr>
                        <a:t>43</a:t>
                      </a:r>
                    </a:p>
                  </a:txBody>
                  <a:tcPr marL="0" marR="0" marT="0" marB="0" anchor="b"/>
                </a:tc>
                <a:tc>
                  <a:txBody>
                    <a:bodyPr/>
                    <a:lstStyle/>
                    <a:p>
                      <a:pPr algn="r" fontAlgn="b"/>
                      <a:r>
                        <a:rPr lang="fi-FI" sz="1400" b="1" i="0" u="none" strike="noStrike" dirty="0">
                          <a:solidFill>
                            <a:srgbClr val="000000"/>
                          </a:solidFill>
                          <a:latin typeface="Arial"/>
                        </a:rPr>
                        <a:t>8 %</a:t>
                      </a:r>
                    </a:p>
                  </a:txBody>
                  <a:tcPr marL="0" marR="0" marT="0" marB="0" anchor="b"/>
                </a:tc>
              </a:tr>
              <a:tr h="231534">
                <a:tc>
                  <a:txBody>
                    <a:bodyPr/>
                    <a:lstStyle/>
                    <a:p>
                      <a:pPr algn="l" fontAlgn="b"/>
                      <a:r>
                        <a:rPr lang="fi-FI" sz="1200" b="1" u="none" strike="noStrike" dirty="0" smtClean="0"/>
                        <a:t> </a:t>
                      </a:r>
                      <a:r>
                        <a:rPr lang="fi-FI" sz="1200" b="1" u="none" strike="noStrike" dirty="0"/>
                        <a:t>kieltäytyi ajanpuutteen, sairauden, matkan, </a:t>
                      </a:r>
                      <a:r>
                        <a:rPr lang="fi-FI" sz="1200" b="1" u="none" strike="noStrike" dirty="0" err="1"/>
                        <a:t>tms</a:t>
                      </a:r>
                      <a:r>
                        <a:rPr lang="fi-FI" sz="1200" b="1" u="none" strike="noStrike" dirty="0"/>
                        <a:t> vuoksi</a:t>
                      </a:r>
                      <a:endParaRPr lang="fi-FI" sz="1200" b="1" i="0" u="none" strike="noStrike" dirty="0">
                        <a:solidFill>
                          <a:srgbClr val="000000"/>
                        </a:solidFill>
                        <a:latin typeface="Arial"/>
                      </a:endParaRPr>
                    </a:p>
                  </a:txBody>
                  <a:tcPr marL="0" marR="0" marT="0" marB="0" anchor="b"/>
                </a:tc>
                <a:tc>
                  <a:txBody>
                    <a:bodyPr/>
                    <a:lstStyle/>
                    <a:p>
                      <a:pPr algn="r" fontAlgn="b"/>
                      <a:r>
                        <a:rPr lang="fi-FI" sz="1400" b="1" i="0" u="none" strike="noStrike">
                          <a:solidFill>
                            <a:srgbClr val="000000"/>
                          </a:solidFill>
                          <a:latin typeface="Arial"/>
                        </a:rPr>
                        <a:t>40</a:t>
                      </a:r>
                    </a:p>
                  </a:txBody>
                  <a:tcPr marL="0" marR="0" marT="0" marB="0" anchor="b"/>
                </a:tc>
                <a:tc>
                  <a:txBody>
                    <a:bodyPr/>
                    <a:lstStyle/>
                    <a:p>
                      <a:pPr algn="r" fontAlgn="b"/>
                      <a:r>
                        <a:rPr lang="fi-FI" sz="1400" b="1" i="0" u="none" strike="noStrike" dirty="0">
                          <a:solidFill>
                            <a:srgbClr val="000000"/>
                          </a:solidFill>
                          <a:latin typeface="Arial"/>
                        </a:rPr>
                        <a:t>8 %</a:t>
                      </a:r>
                    </a:p>
                  </a:txBody>
                  <a:tcPr marL="0" marR="0" marT="0" marB="0" anchor="b"/>
                </a:tc>
              </a:tr>
              <a:tr h="170612">
                <a:tc>
                  <a:txBody>
                    <a:bodyPr/>
                    <a:lstStyle/>
                    <a:p>
                      <a:pPr algn="l" fontAlgn="b"/>
                      <a:r>
                        <a:rPr lang="fi-FI" sz="1200" b="1" u="none" strike="noStrike" dirty="0" smtClean="0"/>
                        <a:t> </a:t>
                      </a:r>
                      <a:r>
                        <a:rPr lang="fi-FI" sz="1200" b="1" u="none" strike="noStrike" dirty="0"/>
                        <a:t>kieltäytyi periaatteellisista syistä</a:t>
                      </a:r>
                      <a:endParaRPr lang="fi-FI" sz="1200" b="1" i="0" u="none" strike="noStrike" dirty="0">
                        <a:solidFill>
                          <a:srgbClr val="000000"/>
                        </a:solidFill>
                        <a:latin typeface="Arial"/>
                      </a:endParaRPr>
                    </a:p>
                  </a:txBody>
                  <a:tcPr marL="0" marR="0" marT="0" marB="0" anchor="b"/>
                </a:tc>
                <a:tc>
                  <a:txBody>
                    <a:bodyPr/>
                    <a:lstStyle/>
                    <a:p>
                      <a:pPr algn="r" fontAlgn="b"/>
                      <a:r>
                        <a:rPr lang="fi-FI" sz="1400" b="1" i="0" u="none" strike="noStrike">
                          <a:solidFill>
                            <a:srgbClr val="000000"/>
                          </a:solidFill>
                          <a:latin typeface="Arial"/>
                        </a:rPr>
                        <a:t>24</a:t>
                      </a:r>
                    </a:p>
                  </a:txBody>
                  <a:tcPr marL="0" marR="0" marT="0" marB="0" anchor="b"/>
                </a:tc>
                <a:tc>
                  <a:txBody>
                    <a:bodyPr/>
                    <a:lstStyle/>
                    <a:p>
                      <a:pPr algn="r" fontAlgn="b"/>
                      <a:r>
                        <a:rPr lang="fi-FI" sz="1400" b="1" i="0" u="none" strike="noStrike" dirty="0">
                          <a:solidFill>
                            <a:srgbClr val="000000"/>
                          </a:solidFill>
                          <a:latin typeface="Arial"/>
                        </a:rPr>
                        <a:t>5 %</a:t>
                      </a:r>
                    </a:p>
                  </a:txBody>
                  <a:tcPr marL="0" marR="0" marT="0" marB="0" anchor="b"/>
                </a:tc>
              </a:tr>
              <a:tr h="330764">
                <a:tc>
                  <a:txBody>
                    <a:bodyPr/>
                    <a:lstStyle/>
                    <a:p>
                      <a:pPr algn="l" fontAlgn="b"/>
                      <a:r>
                        <a:rPr lang="fi-FI" sz="1200" u="none" strike="noStrike" dirty="0" smtClean="0"/>
                        <a:t>kieltäytyi </a:t>
                      </a:r>
                      <a:r>
                        <a:rPr lang="fi-FI" sz="1200" u="none" strike="noStrike" dirty="0"/>
                        <a:t>tutkimuksen aiheen vuoksi / ei katso kuuluvansa kohderyhmään</a:t>
                      </a:r>
                      <a:endParaRPr lang="fi-FI" sz="1200" b="0" i="0" u="none" strike="noStrike" dirty="0">
                        <a:solidFill>
                          <a:srgbClr val="000000"/>
                        </a:solidFill>
                        <a:latin typeface="Arial"/>
                      </a:endParaRPr>
                    </a:p>
                  </a:txBody>
                  <a:tcPr marL="0" marR="0" marT="0" marB="0" anchor="b"/>
                </a:tc>
                <a:tc>
                  <a:txBody>
                    <a:bodyPr/>
                    <a:lstStyle/>
                    <a:p>
                      <a:pPr algn="r" fontAlgn="b"/>
                      <a:r>
                        <a:rPr lang="fi-FI" sz="1400" b="0" i="0" u="none" strike="noStrike">
                          <a:solidFill>
                            <a:srgbClr val="000000"/>
                          </a:solidFill>
                          <a:latin typeface="Arial"/>
                        </a:rPr>
                        <a:t>3</a:t>
                      </a:r>
                    </a:p>
                  </a:txBody>
                  <a:tcPr marL="0" marR="0" marT="0" marB="0" anchor="b"/>
                </a:tc>
                <a:tc>
                  <a:txBody>
                    <a:bodyPr/>
                    <a:lstStyle/>
                    <a:p>
                      <a:pPr algn="r" fontAlgn="b"/>
                      <a:r>
                        <a:rPr lang="fi-FI" sz="1400" b="0" i="0" u="none" strike="noStrike">
                          <a:solidFill>
                            <a:srgbClr val="000000"/>
                          </a:solidFill>
                          <a:latin typeface="Arial"/>
                        </a:rPr>
                        <a:t>1 %</a:t>
                      </a:r>
                    </a:p>
                  </a:txBody>
                  <a:tcPr marL="0" marR="0" marT="0" marB="0" anchor="b"/>
                </a:tc>
              </a:tr>
              <a:tr h="170612">
                <a:tc>
                  <a:txBody>
                    <a:bodyPr/>
                    <a:lstStyle/>
                    <a:p>
                      <a:pPr algn="l" fontAlgn="b"/>
                      <a:r>
                        <a:rPr lang="fi-FI" sz="1200" u="none" strike="noStrike" dirty="0" smtClean="0"/>
                        <a:t>kieltäytyi </a:t>
                      </a:r>
                      <a:r>
                        <a:rPr lang="fi-FI" sz="1200" u="none" strike="noStrike" dirty="0"/>
                        <a:t>tiedonkeruutavan vuoksi</a:t>
                      </a:r>
                      <a:endParaRPr lang="fi-FI" sz="1200" b="0" i="0" u="none" strike="noStrike" dirty="0">
                        <a:solidFill>
                          <a:srgbClr val="000000"/>
                        </a:solidFill>
                        <a:latin typeface="Arial"/>
                      </a:endParaRPr>
                    </a:p>
                  </a:txBody>
                  <a:tcPr marL="0" marR="0" marT="0" marB="0" anchor="b"/>
                </a:tc>
                <a:tc>
                  <a:txBody>
                    <a:bodyPr/>
                    <a:lstStyle/>
                    <a:p>
                      <a:pPr algn="r" fontAlgn="b"/>
                      <a:r>
                        <a:rPr lang="fi-FI" sz="1400" b="0" i="0" u="none" strike="noStrike">
                          <a:solidFill>
                            <a:srgbClr val="000000"/>
                          </a:solidFill>
                          <a:latin typeface="Arial"/>
                        </a:rPr>
                        <a:t>1</a:t>
                      </a:r>
                    </a:p>
                  </a:txBody>
                  <a:tcPr marL="0" marR="0" marT="0" marB="0" anchor="b"/>
                </a:tc>
                <a:tc>
                  <a:txBody>
                    <a:bodyPr/>
                    <a:lstStyle/>
                    <a:p>
                      <a:pPr algn="r" fontAlgn="b"/>
                      <a:r>
                        <a:rPr lang="fi-FI" sz="1400" b="0" i="0" u="none" strike="noStrike">
                          <a:solidFill>
                            <a:srgbClr val="000000"/>
                          </a:solidFill>
                          <a:latin typeface="Arial"/>
                        </a:rPr>
                        <a:t>0 %</a:t>
                      </a:r>
                    </a:p>
                  </a:txBody>
                  <a:tcPr marL="0" marR="0" marT="0" marB="0" anchor="b"/>
                </a:tc>
              </a:tr>
              <a:tr h="264611">
                <a:tc>
                  <a:txBody>
                    <a:bodyPr/>
                    <a:lstStyle/>
                    <a:p>
                      <a:pPr algn="l" fontAlgn="b"/>
                      <a:r>
                        <a:rPr lang="fi-FI" sz="1200" u="none" strike="noStrike" dirty="0" smtClean="0"/>
                        <a:t>Tavoitettu</a:t>
                      </a:r>
                      <a:r>
                        <a:rPr lang="fi-FI" sz="1200" u="none" strike="noStrike" dirty="0"/>
                        <a:t>, mutta haluaisi vastata kielellä, jota ei ole saatavilla</a:t>
                      </a:r>
                      <a:endParaRPr lang="fi-FI" sz="1200" b="0" i="0" u="none" strike="noStrike" dirty="0">
                        <a:solidFill>
                          <a:srgbClr val="000000"/>
                        </a:solidFill>
                        <a:latin typeface="Arial"/>
                      </a:endParaRPr>
                    </a:p>
                  </a:txBody>
                  <a:tcPr marL="0" marR="0" marT="0" marB="0" anchor="b"/>
                </a:tc>
                <a:tc>
                  <a:txBody>
                    <a:bodyPr/>
                    <a:lstStyle/>
                    <a:p>
                      <a:pPr algn="r" fontAlgn="b"/>
                      <a:r>
                        <a:rPr lang="fi-FI" sz="1400" b="0" i="0" u="none" strike="noStrike">
                          <a:solidFill>
                            <a:srgbClr val="000000"/>
                          </a:solidFill>
                          <a:latin typeface="Arial"/>
                        </a:rPr>
                        <a:t>2</a:t>
                      </a:r>
                    </a:p>
                  </a:txBody>
                  <a:tcPr marL="0" marR="0" marT="0" marB="0" anchor="b"/>
                </a:tc>
                <a:tc>
                  <a:txBody>
                    <a:bodyPr/>
                    <a:lstStyle/>
                    <a:p>
                      <a:pPr algn="r" fontAlgn="b"/>
                      <a:r>
                        <a:rPr lang="fi-FI" sz="1400" b="0" i="0" u="none" strike="noStrike">
                          <a:solidFill>
                            <a:srgbClr val="000000"/>
                          </a:solidFill>
                          <a:latin typeface="Arial"/>
                        </a:rPr>
                        <a:t>0 %</a:t>
                      </a:r>
                    </a:p>
                  </a:txBody>
                  <a:tcPr marL="0" marR="0" marT="0" marB="0" anchor="b"/>
                </a:tc>
              </a:tr>
              <a:tr h="231534">
                <a:tc>
                  <a:txBody>
                    <a:bodyPr/>
                    <a:lstStyle/>
                    <a:p>
                      <a:pPr algn="l" fontAlgn="b"/>
                      <a:r>
                        <a:rPr lang="fi-FI" sz="1200" u="none" strike="noStrike" dirty="0" smtClean="0"/>
                        <a:t>Tavoitettu</a:t>
                      </a:r>
                      <a:r>
                        <a:rPr lang="fi-FI" sz="1200" u="none" strike="noStrike" dirty="0"/>
                        <a:t>, mutta joku muu kieltää osallistumisen</a:t>
                      </a:r>
                      <a:endParaRPr lang="fi-FI" sz="1200" b="0" i="0" u="none" strike="noStrike" dirty="0">
                        <a:solidFill>
                          <a:srgbClr val="000000"/>
                        </a:solidFill>
                        <a:latin typeface="Arial"/>
                      </a:endParaRPr>
                    </a:p>
                  </a:txBody>
                  <a:tcPr marL="0" marR="0" marT="0" marB="0" anchor="b"/>
                </a:tc>
                <a:tc>
                  <a:txBody>
                    <a:bodyPr/>
                    <a:lstStyle/>
                    <a:p>
                      <a:pPr algn="r" fontAlgn="b"/>
                      <a:r>
                        <a:rPr lang="fi-FI" sz="1400" b="0" i="0" u="none" strike="noStrike">
                          <a:solidFill>
                            <a:srgbClr val="000000"/>
                          </a:solidFill>
                          <a:latin typeface="Arial"/>
                        </a:rPr>
                        <a:t>4</a:t>
                      </a:r>
                    </a:p>
                  </a:txBody>
                  <a:tcPr marL="0" marR="0" marT="0" marB="0" anchor="b"/>
                </a:tc>
                <a:tc>
                  <a:txBody>
                    <a:bodyPr/>
                    <a:lstStyle/>
                    <a:p>
                      <a:pPr algn="r" fontAlgn="b"/>
                      <a:r>
                        <a:rPr lang="fi-FI" sz="1400" b="0" i="0" u="none" strike="noStrike">
                          <a:solidFill>
                            <a:srgbClr val="000000"/>
                          </a:solidFill>
                          <a:latin typeface="Arial"/>
                        </a:rPr>
                        <a:t>1 %</a:t>
                      </a:r>
                    </a:p>
                  </a:txBody>
                  <a:tcPr marL="0" marR="0" marT="0" marB="0" anchor="b"/>
                </a:tc>
              </a:tr>
              <a:tr h="170612">
                <a:tc>
                  <a:txBody>
                    <a:bodyPr/>
                    <a:lstStyle/>
                    <a:p>
                      <a:pPr algn="l" fontAlgn="b"/>
                      <a:r>
                        <a:rPr lang="fi-FI" sz="1200" u="none" strike="noStrike" dirty="0" smtClean="0"/>
                        <a:t>ei </a:t>
                      </a:r>
                      <a:r>
                        <a:rPr lang="fi-FI" sz="1200" u="none" strike="noStrike" dirty="0"/>
                        <a:t>tavoitettu, puhelinnumero tiedossa</a:t>
                      </a:r>
                      <a:endParaRPr lang="fi-FI" sz="1200" b="0" i="0" u="none" strike="noStrike" dirty="0">
                        <a:solidFill>
                          <a:srgbClr val="000000"/>
                        </a:solidFill>
                        <a:latin typeface="Arial"/>
                      </a:endParaRPr>
                    </a:p>
                  </a:txBody>
                  <a:tcPr marL="0" marR="0" marT="0" marB="0" anchor="b"/>
                </a:tc>
                <a:tc>
                  <a:txBody>
                    <a:bodyPr/>
                    <a:lstStyle/>
                    <a:p>
                      <a:pPr algn="r" fontAlgn="b"/>
                      <a:r>
                        <a:rPr lang="fi-FI" sz="1400" b="0" i="0" u="none" strike="noStrike">
                          <a:solidFill>
                            <a:srgbClr val="000000"/>
                          </a:solidFill>
                          <a:latin typeface="Arial"/>
                        </a:rPr>
                        <a:t>11</a:t>
                      </a:r>
                    </a:p>
                  </a:txBody>
                  <a:tcPr marL="0" marR="0" marT="0" marB="0" anchor="b"/>
                </a:tc>
                <a:tc>
                  <a:txBody>
                    <a:bodyPr/>
                    <a:lstStyle/>
                    <a:p>
                      <a:pPr algn="r" fontAlgn="b"/>
                      <a:r>
                        <a:rPr lang="fi-FI" sz="1400" b="0" i="0" u="none" strike="noStrike">
                          <a:solidFill>
                            <a:srgbClr val="000000"/>
                          </a:solidFill>
                          <a:latin typeface="Arial"/>
                        </a:rPr>
                        <a:t>2 %</a:t>
                      </a:r>
                    </a:p>
                  </a:txBody>
                  <a:tcPr marL="0" marR="0" marT="0" marB="0" anchor="b"/>
                </a:tc>
              </a:tr>
              <a:tr h="231534">
                <a:tc>
                  <a:txBody>
                    <a:bodyPr/>
                    <a:lstStyle/>
                    <a:p>
                      <a:pPr algn="l" fontAlgn="b"/>
                      <a:r>
                        <a:rPr lang="fi-FI" sz="1200" b="1" u="none" strike="noStrike" dirty="0" smtClean="0"/>
                        <a:t>ei </a:t>
                      </a:r>
                      <a:r>
                        <a:rPr lang="fi-FI" sz="1200" b="1" u="none" strike="noStrike" dirty="0"/>
                        <a:t>tavoitettu, puhelinnumero tuntematon, osoite tiedossa</a:t>
                      </a:r>
                      <a:endParaRPr lang="fi-FI" sz="1200" b="1" i="0" u="none" strike="noStrike" dirty="0">
                        <a:solidFill>
                          <a:srgbClr val="000000"/>
                        </a:solidFill>
                        <a:latin typeface="Arial"/>
                      </a:endParaRPr>
                    </a:p>
                  </a:txBody>
                  <a:tcPr marL="0" marR="0" marT="0" marB="0" anchor="b"/>
                </a:tc>
                <a:tc>
                  <a:txBody>
                    <a:bodyPr/>
                    <a:lstStyle/>
                    <a:p>
                      <a:pPr algn="r" fontAlgn="b"/>
                      <a:r>
                        <a:rPr lang="fi-FI" sz="1400" b="1" i="0" u="none" strike="noStrike" dirty="0">
                          <a:solidFill>
                            <a:srgbClr val="000000"/>
                          </a:solidFill>
                          <a:latin typeface="Arial"/>
                        </a:rPr>
                        <a:t>46</a:t>
                      </a:r>
                    </a:p>
                  </a:txBody>
                  <a:tcPr marL="0" marR="0" marT="0" marB="0" anchor="b"/>
                </a:tc>
                <a:tc>
                  <a:txBody>
                    <a:bodyPr/>
                    <a:lstStyle/>
                    <a:p>
                      <a:pPr algn="r" fontAlgn="b"/>
                      <a:r>
                        <a:rPr lang="fi-FI" sz="1400" b="1" i="0" u="none" strike="noStrike" dirty="0">
                          <a:solidFill>
                            <a:srgbClr val="000000"/>
                          </a:solidFill>
                          <a:latin typeface="Arial"/>
                        </a:rPr>
                        <a:t>9 %</a:t>
                      </a:r>
                    </a:p>
                  </a:txBody>
                  <a:tcPr marL="0" marR="0" marT="0" marB="0" anchor="b"/>
                </a:tc>
              </a:tr>
              <a:tr h="231534">
                <a:tc>
                  <a:txBody>
                    <a:bodyPr/>
                    <a:lstStyle/>
                    <a:p>
                      <a:pPr algn="l" fontAlgn="b"/>
                      <a:r>
                        <a:rPr lang="fi-FI" sz="1200" b="1" u="none" strike="noStrike" dirty="0" smtClean="0"/>
                        <a:t> </a:t>
                      </a:r>
                      <a:r>
                        <a:rPr lang="fi-FI" sz="1200" b="1" u="none" strike="noStrike" dirty="0"/>
                        <a:t>ei tavoitettu, puhelinnumero ja osoite tuntemattomia</a:t>
                      </a:r>
                      <a:endParaRPr lang="fi-FI" sz="1200" b="1" i="0" u="none" strike="noStrike" dirty="0">
                        <a:solidFill>
                          <a:srgbClr val="000000"/>
                        </a:solidFill>
                        <a:latin typeface="Arial"/>
                      </a:endParaRPr>
                    </a:p>
                  </a:txBody>
                  <a:tcPr marL="0" marR="0" marT="0" marB="0" anchor="b"/>
                </a:tc>
                <a:tc>
                  <a:txBody>
                    <a:bodyPr/>
                    <a:lstStyle/>
                    <a:p>
                      <a:pPr algn="r" fontAlgn="b"/>
                      <a:r>
                        <a:rPr lang="fi-FI" sz="1400" b="1" i="0" u="none" strike="noStrike">
                          <a:solidFill>
                            <a:srgbClr val="000000"/>
                          </a:solidFill>
                          <a:latin typeface="Arial"/>
                        </a:rPr>
                        <a:t>42</a:t>
                      </a:r>
                    </a:p>
                  </a:txBody>
                  <a:tcPr marL="0" marR="0" marT="0" marB="0" anchor="b"/>
                </a:tc>
                <a:tc>
                  <a:txBody>
                    <a:bodyPr/>
                    <a:lstStyle/>
                    <a:p>
                      <a:pPr algn="r" fontAlgn="b"/>
                      <a:r>
                        <a:rPr lang="fi-FI" sz="1400" b="1" i="0" u="none" strike="noStrike" dirty="0">
                          <a:solidFill>
                            <a:srgbClr val="000000"/>
                          </a:solidFill>
                          <a:latin typeface="Arial"/>
                        </a:rPr>
                        <a:t>8 %</a:t>
                      </a:r>
                    </a:p>
                  </a:txBody>
                  <a:tcPr marL="0" marR="0" marT="0" marB="0" anchor="b"/>
                </a:tc>
              </a:tr>
              <a:tr h="264611">
                <a:tc>
                  <a:txBody>
                    <a:bodyPr/>
                    <a:lstStyle/>
                    <a:p>
                      <a:pPr algn="l" fontAlgn="b"/>
                      <a:r>
                        <a:rPr lang="fi-FI" sz="1200" u="none" strike="noStrike" dirty="0" smtClean="0"/>
                        <a:t>ei </a:t>
                      </a:r>
                      <a:r>
                        <a:rPr lang="fi-FI" sz="1200" u="none" strike="noStrike" dirty="0"/>
                        <a:t>tavoitettu, tilapäisesti poissa, (esim. työkomennuksella, ulkomailla</a:t>
                      </a:r>
                      <a:endParaRPr lang="fi-FI" sz="1200" b="0" i="0" u="none" strike="noStrike" dirty="0">
                        <a:solidFill>
                          <a:srgbClr val="000000"/>
                        </a:solidFill>
                        <a:latin typeface="Arial"/>
                      </a:endParaRPr>
                    </a:p>
                  </a:txBody>
                  <a:tcPr marL="0" marR="0" marT="0" marB="0" anchor="b"/>
                </a:tc>
                <a:tc>
                  <a:txBody>
                    <a:bodyPr/>
                    <a:lstStyle/>
                    <a:p>
                      <a:pPr algn="r" fontAlgn="b"/>
                      <a:r>
                        <a:rPr lang="fi-FI" sz="1400" b="0" i="0" u="none" strike="noStrike">
                          <a:solidFill>
                            <a:srgbClr val="000000"/>
                          </a:solidFill>
                          <a:latin typeface="Arial"/>
                        </a:rPr>
                        <a:t>9</a:t>
                      </a:r>
                    </a:p>
                  </a:txBody>
                  <a:tcPr marL="0" marR="0" marT="0" marB="0" anchor="b"/>
                </a:tc>
                <a:tc>
                  <a:txBody>
                    <a:bodyPr/>
                    <a:lstStyle/>
                    <a:p>
                      <a:pPr algn="r" fontAlgn="b"/>
                      <a:r>
                        <a:rPr lang="fi-FI" sz="1400" b="0" i="0" u="none" strike="noStrike">
                          <a:solidFill>
                            <a:srgbClr val="000000"/>
                          </a:solidFill>
                          <a:latin typeface="Arial"/>
                        </a:rPr>
                        <a:t>2 %</a:t>
                      </a:r>
                    </a:p>
                  </a:txBody>
                  <a:tcPr marL="0" marR="0" marT="0" marB="0" anchor="b"/>
                </a:tc>
              </a:tr>
              <a:tr h="198458">
                <a:tc>
                  <a:txBody>
                    <a:bodyPr/>
                    <a:lstStyle/>
                    <a:p>
                      <a:pPr algn="l" fontAlgn="b"/>
                      <a:r>
                        <a:rPr lang="fi-FI" sz="1200" u="none" strike="noStrike" dirty="0" smtClean="0"/>
                        <a:t>ei </a:t>
                      </a:r>
                      <a:r>
                        <a:rPr lang="fi-FI" sz="1200" u="none" strike="noStrike" dirty="0"/>
                        <a:t>tavoitettu, joku muu kieltää osallistumisen</a:t>
                      </a:r>
                      <a:endParaRPr lang="fi-FI" sz="1200" b="0" i="0" u="none" strike="noStrike" dirty="0">
                        <a:solidFill>
                          <a:srgbClr val="000000"/>
                        </a:solidFill>
                        <a:latin typeface="Arial"/>
                      </a:endParaRPr>
                    </a:p>
                  </a:txBody>
                  <a:tcPr marL="0" marR="0" marT="0" marB="0" anchor="b"/>
                </a:tc>
                <a:tc>
                  <a:txBody>
                    <a:bodyPr/>
                    <a:lstStyle/>
                    <a:p>
                      <a:pPr algn="r" fontAlgn="b"/>
                      <a:r>
                        <a:rPr lang="fi-FI" sz="1400" b="0" i="0" u="none" strike="noStrike">
                          <a:solidFill>
                            <a:srgbClr val="000000"/>
                          </a:solidFill>
                          <a:latin typeface="Arial"/>
                        </a:rPr>
                        <a:t>7</a:t>
                      </a:r>
                    </a:p>
                  </a:txBody>
                  <a:tcPr marL="0" marR="0" marT="0" marB="0" anchor="b"/>
                </a:tc>
                <a:tc>
                  <a:txBody>
                    <a:bodyPr/>
                    <a:lstStyle/>
                    <a:p>
                      <a:pPr algn="r" fontAlgn="b"/>
                      <a:r>
                        <a:rPr lang="fi-FI" sz="1400" b="0" i="0" u="none" strike="noStrike">
                          <a:solidFill>
                            <a:srgbClr val="000000"/>
                          </a:solidFill>
                          <a:latin typeface="Arial"/>
                        </a:rPr>
                        <a:t>1 %</a:t>
                      </a:r>
                    </a:p>
                  </a:txBody>
                  <a:tcPr marL="0" marR="0" marT="0" marB="0" anchor="b"/>
                </a:tc>
              </a:tr>
              <a:tr h="231534">
                <a:tc>
                  <a:txBody>
                    <a:bodyPr/>
                    <a:lstStyle/>
                    <a:p>
                      <a:pPr algn="l" fontAlgn="b"/>
                      <a:r>
                        <a:rPr lang="fi-FI" sz="1200" u="none" strike="noStrike" dirty="0" smtClean="0"/>
                        <a:t> </a:t>
                      </a:r>
                      <a:r>
                        <a:rPr lang="fi-FI" sz="1200" u="none" strike="noStrike" dirty="0"/>
                        <a:t>haastattelua ei voitu tehdä </a:t>
                      </a:r>
                      <a:r>
                        <a:rPr lang="fi-FI" sz="1200" b="1" u="none" strike="noStrike" dirty="0"/>
                        <a:t>kielivaikeuksien</a:t>
                      </a:r>
                      <a:r>
                        <a:rPr lang="fi-FI" sz="1200" u="none" strike="noStrike" dirty="0"/>
                        <a:t> vuoksi</a:t>
                      </a:r>
                      <a:endParaRPr lang="fi-FI" sz="1200" b="0" i="0" u="none" strike="noStrike" dirty="0">
                        <a:solidFill>
                          <a:srgbClr val="000000"/>
                        </a:solidFill>
                        <a:latin typeface="Arial"/>
                      </a:endParaRPr>
                    </a:p>
                  </a:txBody>
                  <a:tcPr marL="0" marR="0" marT="0" marB="0" anchor="b"/>
                </a:tc>
                <a:tc>
                  <a:txBody>
                    <a:bodyPr/>
                    <a:lstStyle/>
                    <a:p>
                      <a:pPr algn="r" fontAlgn="b"/>
                      <a:r>
                        <a:rPr lang="fi-FI" sz="1400" b="0" i="0" u="none" strike="noStrike">
                          <a:solidFill>
                            <a:srgbClr val="000000"/>
                          </a:solidFill>
                          <a:latin typeface="Arial"/>
                        </a:rPr>
                        <a:t>8</a:t>
                      </a:r>
                    </a:p>
                  </a:txBody>
                  <a:tcPr marL="0" marR="0" marT="0" marB="0" anchor="b"/>
                </a:tc>
                <a:tc>
                  <a:txBody>
                    <a:bodyPr/>
                    <a:lstStyle/>
                    <a:p>
                      <a:pPr algn="r" fontAlgn="b"/>
                      <a:r>
                        <a:rPr lang="fi-FI" sz="1400" b="0" i="0" u="none" strike="noStrike">
                          <a:solidFill>
                            <a:srgbClr val="000000"/>
                          </a:solidFill>
                          <a:latin typeface="Arial"/>
                        </a:rPr>
                        <a:t>2 %</a:t>
                      </a:r>
                    </a:p>
                  </a:txBody>
                  <a:tcPr marL="0" marR="0" marT="0" marB="0" anchor="b"/>
                </a:tc>
              </a:tr>
              <a:tr h="297688">
                <a:tc>
                  <a:txBody>
                    <a:bodyPr/>
                    <a:lstStyle/>
                    <a:p>
                      <a:pPr algn="l" fontAlgn="b"/>
                      <a:r>
                        <a:rPr lang="fi-FI" sz="1200" u="none" strike="noStrike" dirty="0" smtClean="0"/>
                        <a:t> </a:t>
                      </a:r>
                      <a:r>
                        <a:rPr lang="fi-FI" sz="1200" u="none" strike="noStrike" dirty="0"/>
                        <a:t>haastattelua ei voitu tehdä pysyvän sairauden tai vamman vuoksi</a:t>
                      </a:r>
                      <a:endParaRPr lang="fi-FI" sz="1200" b="0" i="0" u="none" strike="noStrike" dirty="0">
                        <a:solidFill>
                          <a:srgbClr val="000000"/>
                        </a:solidFill>
                        <a:latin typeface="Arial"/>
                      </a:endParaRPr>
                    </a:p>
                  </a:txBody>
                  <a:tcPr marL="0" marR="0" marT="0" marB="0" anchor="b"/>
                </a:tc>
                <a:tc>
                  <a:txBody>
                    <a:bodyPr/>
                    <a:lstStyle/>
                    <a:p>
                      <a:pPr algn="r" fontAlgn="b"/>
                      <a:r>
                        <a:rPr lang="fi-FI" sz="1400" b="0" i="0" u="none" strike="noStrike">
                          <a:solidFill>
                            <a:srgbClr val="000000"/>
                          </a:solidFill>
                          <a:latin typeface="Arial"/>
                        </a:rPr>
                        <a:t>3</a:t>
                      </a:r>
                    </a:p>
                  </a:txBody>
                  <a:tcPr marL="0" marR="0" marT="0" marB="0" anchor="b"/>
                </a:tc>
                <a:tc>
                  <a:txBody>
                    <a:bodyPr/>
                    <a:lstStyle/>
                    <a:p>
                      <a:pPr algn="r" fontAlgn="b"/>
                      <a:r>
                        <a:rPr lang="fi-FI" sz="1400" b="0" i="0" u="none" strike="noStrike">
                          <a:solidFill>
                            <a:srgbClr val="000000"/>
                          </a:solidFill>
                          <a:latin typeface="Arial"/>
                        </a:rPr>
                        <a:t>1 %</a:t>
                      </a:r>
                    </a:p>
                  </a:txBody>
                  <a:tcPr marL="0" marR="0" marT="0" marB="0" anchor="b"/>
                </a:tc>
              </a:tr>
              <a:tr h="231534">
                <a:tc>
                  <a:txBody>
                    <a:bodyPr/>
                    <a:lstStyle/>
                    <a:p>
                      <a:pPr algn="l" fontAlgn="b"/>
                      <a:r>
                        <a:rPr lang="fi-FI" sz="1200" u="none" strike="noStrike" dirty="0" smtClean="0"/>
                        <a:t>muu </a:t>
                      </a:r>
                      <a:r>
                        <a:rPr lang="fi-FI" sz="1200" u="none" strike="noStrike" dirty="0"/>
                        <a:t>nettokato (hylätty </a:t>
                      </a:r>
                      <a:r>
                        <a:rPr lang="fi-FI" sz="1200" u="none" strike="noStrike" dirty="0" err="1"/>
                        <a:t>TK:ssa</a:t>
                      </a:r>
                      <a:r>
                        <a:rPr lang="fi-FI" sz="1200" u="none" strike="noStrike" dirty="0"/>
                        <a:t> erikseen määritellyn syyn takia)</a:t>
                      </a:r>
                      <a:endParaRPr lang="fi-FI" sz="1200" b="0" i="0" u="none" strike="noStrike" dirty="0">
                        <a:solidFill>
                          <a:srgbClr val="000000"/>
                        </a:solidFill>
                        <a:latin typeface="Arial"/>
                      </a:endParaRPr>
                    </a:p>
                  </a:txBody>
                  <a:tcPr marL="0" marR="0" marT="0" marB="0" anchor="b"/>
                </a:tc>
                <a:tc>
                  <a:txBody>
                    <a:bodyPr/>
                    <a:lstStyle/>
                    <a:p>
                      <a:pPr algn="r" fontAlgn="b"/>
                      <a:r>
                        <a:rPr lang="fi-FI" sz="1400" b="0" i="0" u="none" strike="noStrike">
                          <a:solidFill>
                            <a:srgbClr val="000000"/>
                          </a:solidFill>
                          <a:latin typeface="Arial"/>
                        </a:rPr>
                        <a:t>2</a:t>
                      </a:r>
                    </a:p>
                  </a:txBody>
                  <a:tcPr marL="0" marR="0" marT="0" marB="0" anchor="b"/>
                </a:tc>
                <a:tc>
                  <a:txBody>
                    <a:bodyPr/>
                    <a:lstStyle/>
                    <a:p>
                      <a:pPr algn="r" fontAlgn="b"/>
                      <a:r>
                        <a:rPr lang="fi-FI" sz="1400" b="0" i="0" u="none" strike="noStrike">
                          <a:solidFill>
                            <a:srgbClr val="000000"/>
                          </a:solidFill>
                          <a:latin typeface="Arial"/>
                        </a:rPr>
                        <a:t>0 %</a:t>
                      </a:r>
                    </a:p>
                  </a:txBody>
                  <a:tcPr marL="0" marR="0" marT="0" marB="0" anchor="b"/>
                </a:tc>
              </a:tr>
              <a:tr h="297688">
                <a:tc>
                  <a:txBody>
                    <a:bodyPr/>
                    <a:lstStyle/>
                    <a:p>
                      <a:pPr algn="l" fontAlgn="b"/>
                      <a:r>
                        <a:rPr lang="fi-FI" sz="1200" u="none" strike="noStrike" dirty="0" smtClean="0"/>
                        <a:t>tavoitettu</a:t>
                      </a:r>
                      <a:r>
                        <a:rPr lang="fi-FI" sz="1200" u="none" strike="noStrike" dirty="0"/>
                        <a:t>, ei kieltäydy suoraan, mutta aikaa ei saada sovittua</a:t>
                      </a:r>
                      <a:endParaRPr lang="fi-FI" sz="1200" b="0" i="0" u="none" strike="noStrike" dirty="0">
                        <a:solidFill>
                          <a:srgbClr val="000000"/>
                        </a:solidFill>
                        <a:latin typeface="Arial"/>
                      </a:endParaRPr>
                    </a:p>
                  </a:txBody>
                  <a:tcPr marL="0" marR="0" marT="0" marB="0" anchor="b"/>
                </a:tc>
                <a:tc>
                  <a:txBody>
                    <a:bodyPr/>
                    <a:lstStyle/>
                    <a:p>
                      <a:pPr algn="r" fontAlgn="b"/>
                      <a:r>
                        <a:rPr lang="fi-FI" sz="1400" b="0" i="0" u="none" strike="noStrike" dirty="0">
                          <a:solidFill>
                            <a:srgbClr val="000000"/>
                          </a:solidFill>
                          <a:latin typeface="Arial"/>
                        </a:rPr>
                        <a:t>17</a:t>
                      </a:r>
                    </a:p>
                  </a:txBody>
                  <a:tcPr marL="0" marR="0" marT="0" marB="0" anchor="b"/>
                </a:tc>
                <a:tc>
                  <a:txBody>
                    <a:bodyPr/>
                    <a:lstStyle/>
                    <a:p>
                      <a:pPr algn="r" fontAlgn="b"/>
                      <a:r>
                        <a:rPr lang="fi-FI" sz="1400" b="0" i="0" u="none" strike="noStrike">
                          <a:solidFill>
                            <a:srgbClr val="000000"/>
                          </a:solidFill>
                          <a:latin typeface="Arial"/>
                        </a:rPr>
                        <a:t>3 %</a:t>
                      </a:r>
                    </a:p>
                  </a:txBody>
                  <a:tcPr marL="0" marR="0" marT="0" marB="0" anchor="b"/>
                </a:tc>
              </a:tr>
              <a:tr h="170612">
                <a:tc>
                  <a:txBody>
                    <a:bodyPr/>
                    <a:lstStyle/>
                    <a:p>
                      <a:pPr algn="l" fontAlgn="b"/>
                      <a:r>
                        <a:rPr lang="fi-FI" sz="1200" u="none" strike="noStrike" dirty="0" smtClean="0"/>
                        <a:t>henkilö </a:t>
                      </a:r>
                      <a:r>
                        <a:rPr lang="fi-FI" sz="1200" u="none" strike="noStrike" dirty="0"/>
                        <a:t>kuollut</a:t>
                      </a:r>
                      <a:endParaRPr lang="fi-FI" sz="1200" b="0" i="0" u="none" strike="noStrike" dirty="0">
                        <a:solidFill>
                          <a:srgbClr val="000000"/>
                        </a:solidFill>
                        <a:latin typeface="Arial"/>
                      </a:endParaRPr>
                    </a:p>
                  </a:txBody>
                  <a:tcPr marL="0" marR="0" marT="0" marB="0" anchor="b"/>
                </a:tc>
                <a:tc>
                  <a:txBody>
                    <a:bodyPr/>
                    <a:lstStyle/>
                    <a:p>
                      <a:pPr algn="r" fontAlgn="b"/>
                      <a:r>
                        <a:rPr lang="fi-FI" sz="1400" b="0" i="0" u="none" strike="noStrike">
                          <a:solidFill>
                            <a:srgbClr val="000000"/>
                          </a:solidFill>
                          <a:latin typeface="Arial"/>
                        </a:rPr>
                        <a:t>1</a:t>
                      </a:r>
                    </a:p>
                  </a:txBody>
                  <a:tcPr marL="0" marR="0" marT="0" marB="0" anchor="b"/>
                </a:tc>
                <a:tc>
                  <a:txBody>
                    <a:bodyPr/>
                    <a:lstStyle/>
                    <a:p>
                      <a:pPr algn="r" fontAlgn="b"/>
                      <a:r>
                        <a:rPr lang="fi-FI" sz="1400" b="0" i="0" u="none" strike="noStrike">
                          <a:solidFill>
                            <a:srgbClr val="000000"/>
                          </a:solidFill>
                          <a:latin typeface="Arial"/>
                        </a:rPr>
                        <a:t>0 %</a:t>
                      </a:r>
                    </a:p>
                  </a:txBody>
                  <a:tcPr marL="0" marR="0" marT="0" marB="0" anchor="b"/>
                </a:tc>
              </a:tr>
              <a:tr h="170612">
                <a:tc>
                  <a:txBody>
                    <a:bodyPr/>
                    <a:lstStyle/>
                    <a:p>
                      <a:pPr algn="l" fontAlgn="b"/>
                      <a:r>
                        <a:rPr lang="fi-FI" sz="1200" b="1" u="none" strike="noStrike" dirty="0" smtClean="0"/>
                        <a:t>henkilö </a:t>
                      </a:r>
                      <a:r>
                        <a:rPr lang="fi-FI" sz="1200" b="1" u="none" strike="noStrike" dirty="0"/>
                        <a:t>muuttanut pysyvästi </a:t>
                      </a:r>
                      <a:r>
                        <a:rPr lang="fi-FI" sz="1200" b="1" u="none" strike="noStrike" dirty="0" smtClean="0"/>
                        <a:t>ulkomaille </a:t>
                      </a:r>
                      <a:r>
                        <a:rPr lang="fi-FI" sz="1200" b="0" u="none" strike="noStrike" dirty="0" smtClean="0">
                          <a:solidFill>
                            <a:srgbClr val="FF0000"/>
                          </a:solidFill>
                        </a:rPr>
                        <a:t>( 6 % </a:t>
                      </a:r>
                      <a:r>
                        <a:rPr lang="fi-FI" sz="1200" b="0" u="none" strike="noStrike" dirty="0" smtClean="0"/>
                        <a:t>kaikista kentällä olevista kohteista)</a:t>
                      </a:r>
                      <a:endParaRPr lang="fi-FI" sz="1200" b="0" i="0" u="none" strike="noStrike" dirty="0">
                        <a:solidFill>
                          <a:srgbClr val="000000"/>
                        </a:solidFill>
                        <a:latin typeface="Arial"/>
                      </a:endParaRPr>
                    </a:p>
                  </a:txBody>
                  <a:tcPr marL="0" marR="0" marT="0" marB="0" anchor="b"/>
                </a:tc>
                <a:tc>
                  <a:txBody>
                    <a:bodyPr/>
                    <a:lstStyle/>
                    <a:p>
                      <a:pPr algn="r" fontAlgn="b"/>
                      <a:r>
                        <a:rPr lang="fi-FI" sz="1400" b="1" i="0" u="none" strike="noStrike" dirty="0">
                          <a:solidFill>
                            <a:srgbClr val="000000"/>
                          </a:solidFill>
                          <a:latin typeface="Arial"/>
                        </a:rPr>
                        <a:t>186</a:t>
                      </a:r>
                    </a:p>
                  </a:txBody>
                  <a:tcPr marL="0" marR="0" marT="0" marB="0" anchor="b"/>
                </a:tc>
                <a:tc>
                  <a:txBody>
                    <a:bodyPr/>
                    <a:lstStyle/>
                    <a:p>
                      <a:pPr algn="r" fontAlgn="b"/>
                      <a:r>
                        <a:rPr lang="fi-FI" sz="1400" b="1" i="0" u="none" strike="noStrike" dirty="0">
                          <a:solidFill>
                            <a:srgbClr val="FF0000"/>
                          </a:solidFill>
                          <a:latin typeface="Arial"/>
                        </a:rPr>
                        <a:t>36 %</a:t>
                      </a:r>
                    </a:p>
                  </a:txBody>
                  <a:tcPr marL="0" marR="0" marT="0" marB="0" anchor="b"/>
                </a:tc>
              </a:tr>
              <a:tr h="231534">
                <a:tc>
                  <a:txBody>
                    <a:bodyPr/>
                    <a:lstStyle/>
                    <a:p>
                      <a:pPr algn="l" fontAlgn="b"/>
                      <a:r>
                        <a:rPr lang="fi-FI" sz="1200" b="1" u="none" strike="noStrike" dirty="0" smtClean="0"/>
                        <a:t> </a:t>
                      </a:r>
                      <a:r>
                        <a:rPr lang="fi-FI" sz="1200" b="1" u="none" strike="noStrike" dirty="0"/>
                        <a:t>muu </a:t>
                      </a:r>
                      <a:r>
                        <a:rPr lang="fi-FI" sz="1200" b="1" u="none" strike="noStrike" dirty="0" smtClean="0"/>
                        <a:t>bruttokato </a:t>
                      </a:r>
                      <a:r>
                        <a:rPr lang="fi-FI" sz="1200" b="1" u="none" strike="noStrike" dirty="0" smtClean="0">
                          <a:sym typeface="Wingdings" pitchFamily="2" charset="2"/>
                        </a:rPr>
                        <a:t> 14v, </a:t>
                      </a:r>
                      <a:r>
                        <a:rPr lang="fi-FI" sz="1200" b="1" u="none" strike="noStrike" dirty="0" err="1" smtClean="0">
                          <a:sym typeface="Wingdings" pitchFamily="2" charset="2"/>
                        </a:rPr>
                        <a:t>VRK-virheet</a:t>
                      </a:r>
                      <a:r>
                        <a:rPr lang="fi-FI" sz="1200" b="1" u="none" strike="noStrike" dirty="0" smtClean="0">
                          <a:sym typeface="Wingdings" pitchFamily="2" charset="2"/>
                        </a:rPr>
                        <a:t>, </a:t>
                      </a:r>
                      <a:r>
                        <a:rPr lang="fi-FI" sz="1200" b="1" u="none" strike="noStrike" dirty="0" err="1" smtClean="0">
                          <a:sym typeface="Wingdings" pitchFamily="2" charset="2"/>
                        </a:rPr>
                        <a:t>poko</a:t>
                      </a:r>
                      <a:endParaRPr lang="fi-FI" sz="1200" b="1" i="0" u="none" strike="noStrike" dirty="0">
                        <a:solidFill>
                          <a:srgbClr val="000000"/>
                        </a:solidFill>
                        <a:latin typeface="Arial"/>
                      </a:endParaRPr>
                    </a:p>
                  </a:txBody>
                  <a:tcPr marL="0" marR="0" marT="0" marB="0" anchor="b"/>
                </a:tc>
                <a:tc>
                  <a:txBody>
                    <a:bodyPr/>
                    <a:lstStyle/>
                    <a:p>
                      <a:pPr algn="r" fontAlgn="b"/>
                      <a:r>
                        <a:rPr lang="fi-FI" sz="1400" b="1" i="0" u="none" strike="noStrike" dirty="0">
                          <a:solidFill>
                            <a:srgbClr val="000000"/>
                          </a:solidFill>
                          <a:latin typeface="Arial"/>
                        </a:rPr>
                        <a:t>47</a:t>
                      </a:r>
                    </a:p>
                  </a:txBody>
                  <a:tcPr marL="0" marR="0" marT="0" marB="0" anchor="b"/>
                </a:tc>
                <a:tc>
                  <a:txBody>
                    <a:bodyPr/>
                    <a:lstStyle/>
                    <a:p>
                      <a:pPr algn="r" fontAlgn="b"/>
                      <a:r>
                        <a:rPr lang="fi-FI" sz="1400" b="1" i="0" u="none" strike="noStrike" dirty="0">
                          <a:solidFill>
                            <a:srgbClr val="000000"/>
                          </a:solidFill>
                          <a:latin typeface="Arial"/>
                        </a:rPr>
                        <a:t>9 %</a:t>
                      </a:r>
                    </a:p>
                  </a:txBody>
                  <a:tcPr marL="0" marR="0" marT="0" marB="0" anchor="b"/>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Otsikko 4"/>
          <p:cNvSpPr>
            <a:spLocks noGrp="1"/>
          </p:cNvSpPr>
          <p:nvPr>
            <p:ph type="title"/>
          </p:nvPr>
        </p:nvSpPr>
        <p:spPr>
          <a:xfrm>
            <a:off x="683568" y="620688"/>
            <a:ext cx="7772400" cy="1219200"/>
          </a:xfrm>
        </p:spPr>
        <p:txBody>
          <a:bodyPr/>
          <a:lstStyle/>
          <a:p>
            <a:r>
              <a:rPr lang="fi-FI" dirty="0" smtClean="0"/>
              <a:t>Tunnuslukuja</a:t>
            </a:r>
            <a:endParaRPr lang="fi-FI" dirty="0"/>
          </a:p>
        </p:txBody>
      </p:sp>
      <p:sp>
        <p:nvSpPr>
          <p:cNvPr id="6" name="Sisällön paikkamerkki 5"/>
          <p:cNvSpPr>
            <a:spLocks noGrp="1"/>
          </p:cNvSpPr>
          <p:nvPr>
            <p:ph idx="1"/>
          </p:nvPr>
        </p:nvSpPr>
        <p:spPr>
          <a:xfrm>
            <a:off x="685800" y="1844824"/>
            <a:ext cx="7772400" cy="4251176"/>
          </a:xfrm>
        </p:spPr>
        <p:txBody>
          <a:bodyPr/>
          <a:lstStyle/>
          <a:p>
            <a:r>
              <a:rPr lang="fi-FI" sz="1800" dirty="0" smtClean="0"/>
              <a:t>97 % vastannut itse</a:t>
            </a:r>
          </a:p>
          <a:p>
            <a:r>
              <a:rPr lang="fi-FI" sz="1800" dirty="0" smtClean="0"/>
              <a:t>92 % tehty ilman tulkkia (pois lukien tulkkihaastattelijoiden omat kohteet), 3 % (n=22) tulkin kanssa ja 4 % perheenjäsenen avustuksella</a:t>
            </a:r>
          </a:p>
          <a:p>
            <a:r>
              <a:rPr lang="fi-FI" sz="1800" dirty="0" smtClean="0"/>
              <a:t> 7 % lyhythaastatteluja</a:t>
            </a:r>
          </a:p>
          <a:p>
            <a:r>
              <a:rPr lang="fi-FI" sz="1800" dirty="0" smtClean="0"/>
              <a:t>53 % kotona, 39 % muualla ja 8 % puhelimitse</a:t>
            </a:r>
          </a:p>
          <a:p>
            <a:r>
              <a:rPr lang="fi-FI" sz="1800" dirty="0" smtClean="0"/>
              <a:t>Muita henkilöitä paikalla 25 % haastatteluista, joista 37 % tulkkasi, 10 % häiritsi ja muut eivät osallistuneet.</a:t>
            </a:r>
          </a:p>
          <a:p>
            <a:r>
              <a:rPr lang="fi-FI" sz="1800" dirty="0" smtClean="0"/>
              <a:t>Selkokieltä käytetty runsaasti (7 %), jonkin verran (35 %), ei ongelmia (58 %)</a:t>
            </a:r>
          </a:p>
          <a:p>
            <a:r>
              <a:rPr lang="fi-FI" sz="1800" dirty="0" smtClean="0"/>
              <a:t>Pääkielenä suomi (59 %), ruotsi (2 %), englanti (17 %), venäjä (10 %), jne. </a:t>
            </a:r>
          </a:p>
          <a:p>
            <a:r>
              <a:rPr lang="fi-FI" sz="1800" dirty="0" smtClean="0"/>
              <a:t>Apukielenä: muu kuin suomi/ruotsi/englanti 142 (n. 19 %)</a:t>
            </a:r>
          </a:p>
          <a:p>
            <a:r>
              <a:rPr lang="fi-FI" sz="1800" dirty="0" smtClean="0"/>
              <a:t>Näyttäminen: muut kielet kuin suomi/ruotsi/englanti 123 kpl (n. 17 %)</a:t>
            </a:r>
          </a:p>
          <a:p>
            <a:r>
              <a:rPr lang="fi-FI" sz="1800" dirty="0" smtClean="0"/>
              <a:t>Tulokset vaikuttivat luotettavilta (96 %), osittain (4 %)</a:t>
            </a:r>
          </a:p>
          <a:p>
            <a:endParaRPr lang="fi-FI" sz="1800" dirty="0" smtClean="0"/>
          </a:p>
          <a:p>
            <a:endParaRPr lang="fi-FI" sz="1800" dirty="0" smtClean="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5800" y="838200"/>
            <a:ext cx="7772400" cy="790600"/>
          </a:xfrm>
        </p:spPr>
        <p:txBody>
          <a:bodyPr/>
          <a:lstStyle/>
          <a:p>
            <a:r>
              <a:rPr lang="fi-FI" dirty="0" smtClean="0"/>
              <a:t>3. </a:t>
            </a:r>
            <a:r>
              <a:rPr lang="fi-FI" dirty="0" err="1" smtClean="0"/>
              <a:t>Questionnaire</a:t>
            </a:r>
            <a:r>
              <a:rPr lang="fi-FI" dirty="0" smtClean="0"/>
              <a:t> </a:t>
            </a:r>
            <a:r>
              <a:rPr lang="fi-FI" dirty="0" err="1" smtClean="0"/>
              <a:t>testing</a:t>
            </a:r>
            <a:r>
              <a:rPr lang="fi-FI" dirty="0" smtClean="0"/>
              <a:t>: an </a:t>
            </a:r>
            <a:r>
              <a:rPr lang="fi-FI" dirty="0" err="1" smtClean="0"/>
              <a:t>iterative</a:t>
            </a:r>
            <a:r>
              <a:rPr lang="fi-FI" dirty="0" smtClean="0"/>
              <a:t> </a:t>
            </a:r>
            <a:r>
              <a:rPr lang="fi-FI" dirty="0" err="1" smtClean="0"/>
              <a:t>process</a:t>
            </a:r>
            <a:endParaRPr lang="fi-FI" dirty="0"/>
          </a:p>
        </p:txBody>
      </p:sp>
      <p:sp>
        <p:nvSpPr>
          <p:cNvPr id="3" name="Sisällön paikkamerkki 2"/>
          <p:cNvSpPr>
            <a:spLocks noGrp="1"/>
          </p:cNvSpPr>
          <p:nvPr>
            <p:ph idx="1"/>
          </p:nvPr>
        </p:nvSpPr>
        <p:spPr>
          <a:xfrm>
            <a:off x="685800" y="1772816"/>
            <a:ext cx="8206680" cy="4323184"/>
          </a:xfrm>
        </p:spPr>
        <p:txBody>
          <a:bodyPr/>
          <a:lstStyle/>
          <a:p>
            <a:pPr>
              <a:spcBef>
                <a:spcPts val="1200"/>
              </a:spcBef>
              <a:spcAft>
                <a:spcPts val="600"/>
              </a:spcAft>
            </a:pPr>
            <a:r>
              <a:rPr lang="en-US" dirty="0" smtClean="0"/>
              <a:t>21 cognitive interviews (incl. one proxy). Focus on new questions. How do the respondents interpret the questions, how do they choose their response, do they leave something unsaid?</a:t>
            </a:r>
          </a:p>
          <a:p>
            <a:pPr>
              <a:spcBef>
                <a:spcPts val="1200"/>
              </a:spcBef>
              <a:spcAft>
                <a:spcPts val="600"/>
              </a:spcAft>
            </a:pPr>
            <a:r>
              <a:rPr lang="en-US" dirty="0" smtClean="0"/>
              <a:t>6 pilot interviews (incl. one ad hoc translation). Testing the entire questionnaire. Length and flow of the interview, spontaneous reactions to the questions.</a:t>
            </a:r>
          </a:p>
          <a:p>
            <a:pPr>
              <a:spcBef>
                <a:spcPts val="1200"/>
              </a:spcBef>
              <a:spcAft>
                <a:spcPts val="600"/>
              </a:spcAft>
            </a:pPr>
            <a:r>
              <a:rPr lang="en-US" dirty="0" smtClean="0"/>
              <a:t>21 pilot interviews. Testing of languages versions, testing of distant translation by phone and video (+ length and spontaneous reactions)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5800" y="838200"/>
            <a:ext cx="8278688" cy="646584"/>
          </a:xfrm>
        </p:spPr>
        <p:txBody>
          <a:bodyPr/>
          <a:lstStyle/>
          <a:p>
            <a:r>
              <a:rPr lang="en-GB" dirty="0" smtClean="0"/>
              <a:t>Questionnaire design: Comprehension problems</a:t>
            </a:r>
            <a:endParaRPr lang="en-GB" dirty="0"/>
          </a:p>
        </p:txBody>
      </p:sp>
      <p:sp>
        <p:nvSpPr>
          <p:cNvPr id="3" name="Sisällön paikkamerkki 2"/>
          <p:cNvSpPr>
            <a:spLocks noGrp="1"/>
          </p:cNvSpPr>
          <p:nvPr>
            <p:ph idx="1"/>
          </p:nvPr>
        </p:nvSpPr>
        <p:spPr>
          <a:xfrm>
            <a:off x="467544" y="1554088"/>
            <a:ext cx="8676456" cy="4683224"/>
          </a:xfrm>
        </p:spPr>
        <p:txBody>
          <a:bodyPr/>
          <a:lstStyle/>
          <a:p>
            <a:r>
              <a:rPr lang="en-GB" dirty="0" smtClean="0"/>
              <a:t>Linguistic problems (difficult words and sentence structures, </a:t>
            </a:r>
            <a:r>
              <a:rPr lang="en-GB" dirty="0" err="1" smtClean="0"/>
              <a:t>Likert</a:t>
            </a:r>
            <a:r>
              <a:rPr lang="en-GB" dirty="0" smtClean="0"/>
              <a:t> scales) </a:t>
            </a:r>
            <a:r>
              <a:rPr lang="en-GB" dirty="0" smtClean="0">
                <a:sym typeface="Wingdings" pitchFamily="2" charset="2"/>
              </a:rPr>
              <a:t> </a:t>
            </a:r>
            <a:r>
              <a:rPr lang="en-GB" dirty="0" smtClean="0"/>
              <a:t>incorrect interpretation of the questions </a:t>
            </a:r>
            <a:r>
              <a:rPr lang="en-GB" dirty="0" smtClean="0">
                <a:sym typeface="Wingdings" pitchFamily="2" charset="2"/>
              </a:rPr>
              <a:t> reformulation of the questions</a:t>
            </a:r>
            <a:endParaRPr lang="en-GB" dirty="0" smtClean="0"/>
          </a:p>
          <a:p>
            <a:pPr lvl="1"/>
            <a:r>
              <a:rPr lang="en-GB" dirty="0" smtClean="0"/>
              <a:t>Many misinterpretations emerged only </a:t>
            </a:r>
            <a:r>
              <a:rPr lang="en-GB" dirty="0" smtClean="0"/>
              <a:t>in the </a:t>
            </a:r>
            <a:r>
              <a:rPr lang="en-GB" dirty="0" smtClean="0"/>
              <a:t>cognitive interviews. </a:t>
            </a:r>
            <a:endParaRPr lang="en-GB" dirty="0" smtClean="0">
              <a:sym typeface="Wingdings" pitchFamily="2" charset="2"/>
            </a:endParaRPr>
          </a:p>
          <a:p>
            <a:r>
              <a:rPr lang="en-GB" dirty="0" smtClean="0">
                <a:sym typeface="Wingdings" pitchFamily="2" charset="2"/>
              </a:rPr>
              <a:t>Standardized scales  “easy Finnish” versions + help-text, to decrease need to deviate from standardized interview technique</a:t>
            </a:r>
          </a:p>
          <a:p>
            <a:r>
              <a:rPr lang="en-GB" dirty="0" smtClean="0">
                <a:sym typeface="Wingdings" pitchFamily="2" charset="2"/>
              </a:rPr>
              <a:t>Unfamiliarity with the interaction pattern of structured interview</a:t>
            </a:r>
            <a:endParaRPr lang="en-GB" dirty="0" smtClean="0"/>
          </a:p>
          <a:p>
            <a:pPr>
              <a:buNone/>
            </a:pPr>
            <a:r>
              <a:rPr lang="en-GB" smtClean="0">
                <a:sym typeface="Wingdings" pitchFamily="2" charset="2"/>
              </a:rPr>
              <a:t> </a:t>
            </a:r>
            <a:r>
              <a:rPr lang="en-GB" dirty="0" smtClean="0"/>
              <a:t>The </a:t>
            </a:r>
            <a:r>
              <a:rPr lang="en-GB" dirty="0" smtClean="0"/>
              <a:t>length of the questionnaire was cut by 40 %</a:t>
            </a:r>
          </a:p>
          <a:p>
            <a:pPr>
              <a:buNone/>
            </a:pPr>
            <a:r>
              <a:rPr lang="en-GB" dirty="0" smtClean="0">
                <a:sym typeface="Wingdings" pitchFamily="2" charset="2"/>
              </a:rPr>
              <a:t> </a:t>
            </a:r>
            <a:r>
              <a:rPr lang="en-GB" dirty="0" smtClean="0"/>
              <a:t>Investing in language versions.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5800" y="838200"/>
            <a:ext cx="7772400" cy="718592"/>
          </a:xfrm>
        </p:spPr>
        <p:txBody>
          <a:bodyPr/>
          <a:lstStyle/>
          <a:p>
            <a:r>
              <a:rPr lang="en-GB" dirty="0" smtClean="0"/>
              <a:t>Questionnaire design: translations</a:t>
            </a:r>
            <a:endParaRPr lang="en-GB" dirty="0"/>
          </a:p>
        </p:txBody>
      </p:sp>
      <p:sp>
        <p:nvSpPr>
          <p:cNvPr id="3" name="Sisällön paikkamerkki 2"/>
          <p:cNvSpPr>
            <a:spLocks noGrp="1"/>
          </p:cNvSpPr>
          <p:nvPr>
            <p:ph idx="1"/>
          </p:nvPr>
        </p:nvSpPr>
        <p:spPr>
          <a:xfrm>
            <a:off x="685800" y="1628800"/>
            <a:ext cx="7846640" cy="4467200"/>
          </a:xfrm>
        </p:spPr>
        <p:txBody>
          <a:bodyPr/>
          <a:lstStyle/>
          <a:p>
            <a:r>
              <a:rPr lang="en-GB" dirty="0" smtClean="0"/>
              <a:t>Finnish, Swedish and English + 9 additional languages. </a:t>
            </a:r>
            <a:r>
              <a:rPr lang="en-GB" dirty="0" smtClean="0">
                <a:sym typeface="Wingdings" pitchFamily="2" charset="2"/>
              </a:rPr>
              <a:t> 68 % had language version in their mother tongue</a:t>
            </a:r>
            <a:endParaRPr lang="en-GB" dirty="0" smtClean="0"/>
          </a:p>
          <a:p>
            <a:r>
              <a:rPr lang="en-GB" dirty="0" smtClean="0"/>
              <a:t>The number of language versions was prioritized over quality of translation:</a:t>
            </a:r>
          </a:p>
          <a:p>
            <a:pPr lvl="1"/>
            <a:r>
              <a:rPr lang="en-GB" dirty="0" smtClean="0"/>
              <a:t>Professional translation, but no back-translation, committee translation etc.</a:t>
            </a:r>
          </a:p>
          <a:p>
            <a:pPr lvl="1"/>
            <a:r>
              <a:rPr lang="en-GB" dirty="0" smtClean="0"/>
              <a:t>Interviewers proof-read the questionnaires and only obvious mistakes were corrected.</a:t>
            </a:r>
          </a:p>
          <a:p>
            <a:r>
              <a:rPr lang="en-GB" dirty="0" smtClean="0"/>
              <a:t>With only a few (rigorously tested) language versions there would be even more misunderstanding due to broken Finnish/English as compared to linguistic differences due to differences in translations.</a:t>
            </a:r>
          </a:p>
          <a:p>
            <a:endParaRPr lang="fi-FI"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5800" y="838200"/>
            <a:ext cx="7772400" cy="718592"/>
          </a:xfrm>
        </p:spPr>
        <p:txBody>
          <a:bodyPr/>
          <a:lstStyle/>
          <a:p>
            <a:r>
              <a:rPr lang="fi-FI" dirty="0" err="1" smtClean="0"/>
              <a:t>Questionnaire</a:t>
            </a:r>
            <a:r>
              <a:rPr lang="fi-FI" dirty="0" smtClean="0"/>
              <a:t> </a:t>
            </a:r>
            <a:r>
              <a:rPr lang="fi-FI" dirty="0" err="1" smtClean="0"/>
              <a:t>testing</a:t>
            </a:r>
            <a:r>
              <a:rPr lang="fi-FI" dirty="0" smtClean="0"/>
              <a:t>: </a:t>
            </a:r>
            <a:r>
              <a:rPr lang="fi-FI" dirty="0" err="1" smtClean="0"/>
              <a:t>trust</a:t>
            </a:r>
            <a:endParaRPr lang="fi-FI" dirty="0"/>
          </a:p>
        </p:txBody>
      </p:sp>
      <p:sp>
        <p:nvSpPr>
          <p:cNvPr id="3" name="Sisällön paikkamerkki 2"/>
          <p:cNvSpPr>
            <a:spLocks noGrp="1"/>
          </p:cNvSpPr>
          <p:nvPr>
            <p:ph idx="1"/>
          </p:nvPr>
        </p:nvSpPr>
        <p:spPr>
          <a:xfrm>
            <a:off x="539552" y="1628800"/>
            <a:ext cx="7918648" cy="4467200"/>
          </a:xfrm>
        </p:spPr>
        <p:txBody>
          <a:bodyPr/>
          <a:lstStyle/>
          <a:p>
            <a:r>
              <a:rPr lang="en-GB" sz="2000" dirty="0" smtClean="0"/>
              <a:t>Questions on reasons for migration, language skills, cultural identity, labour market obstacles, health problems, experiences of violence, pregnancies etc. were found sensitive, especially with proxy respondent or when a friend was assisting with translation</a:t>
            </a:r>
          </a:p>
          <a:p>
            <a:pPr lvl="1">
              <a:buNone/>
            </a:pPr>
            <a:r>
              <a:rPr lang="en-GB" sz="2000" dirty="0" smtClean="0"/>
              <a:t> </a:t>
            </a:r>
            <a:r>
              <a:rPr lang="en-GB" sz="2000" dirty="0" smtClean="0">
                <a:sym typeface="Wingdings" pitchFamily="2" charset="2"/>
              </a:rPr>
              <a:t> routing was changed to skip some of these questions for proxy respondents and when there were other persons assisting in the interview  </a:t>
            </a:r>
          </a:p>
          <a:p>
            <a:pPr lvl="1">
              <a:buNone/>
            </a:pPr>
            <a:r>
              <a:rPr lang="en-GB" sz="2000" dirty="0" smtClean="0">
                <a:sym typeface="Wingdings" pitchFamily="2" charset="2"/>
              </a:rPr>
              <a:t> response cards were added to allow responding without speaking</a:t>
            </a:r>
          </a:p>
          <a:p>
            <a:r>
              <a:rPr lang="en-GB" sz="2000" dirty="0" smtClean="0">
                <a:sym typeface="Wingdings" pitchFamily="2" charset="2"/>
              </a:rPr>
              <a:t>The respondents expressed concerns on whether the information they give may have an effect on decisions on their social benefits etc.   info sheet on data secrecy</a:t>
            </a:r>
            <a:endParaRPr lang="en-GB" sz="2000" dirty="0" smtClean="0"/>
          </a:p>
          <a:p>
            <a:r>
              <a:rPr lang="en-GB" sz="2000" dirty="0" smtClean="0"/>
              <a:t>The respondents admitted, that the imagined opinion of </a:t>
            </a:r>
            <a:r>
              <a:rPr lang="en-GB" sz="2000" smtClean="0"/>
              <a:t>the interviewer influenced </a:t>
            </a:r>
            <a:r>
              <a:rPr lang="en-GB" sz="2000" dirty="0" smtClean="0"/>
              <a:t>option selection </a:t>
            </a:r>
            <a:r>
              <a:rPr lang="en-GB" sz="2000" dirty="0" smtClean="0">
                <a:sym typeface="Wingdings" pitchFamily="2" charset="2"/>
              </a:rPr>
              <a:t> interviewer training on sensitivity</a:t>
            </a:r>
            <a:endParaRPr lang="fi-FI" sz="2000" dirty="0" smtClean="0"/>
          </a:p>
          <a:p>
            <a:endParaRPr lang="fi-FI"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GB" dirty="0" smtClean="0"/>
              <a:t>Conclusions</a:t>
            </a:r>
            <a:endParaRPr lang="en-GB" dirty="0"/>
          </a:p>
        </p:txBody>
      </p:sp>
      <p:sp>
        <p:nvSpPr>
          <p:cNvPr id="3" name="Sisällön paikkamerkki 2"/>
          <p:cNvSpPr>
            <a:spLocks noGrp="1"/>
          </p:cNvSpPr>
          <p:nvPr>
            <p:ph idx="1"/>
          </p:nvPr>
        </p:nvSpPr>
        <p:spPr/>
        <p:txBody>
          <a:bodyPr/>
          <a:lstStyle/>
          <a:p>
            <a:r>
              <a:rPr lang="en-GB" dirty="0" smtClean="0"/>
              <a:t>Oversampling immigrants can be done cost-effectively by collecting data for multiple surveys during the same interview</a:t>
            </a:r>
          </a:p>
          <a:p>
            <a:r>
              <a:rPr lang="en-GB" dirty="0" smtClean="0"/>
              <a:t>High response rates can be achieved by investing in quality in field work (language version, working time in contacting) </a:t>
            </a:r>
          </a:p>
          <a:p>
            <a:r>
              <a:rPr lang="en-GB" dirty="0" smtClean="0"/>
              <a:t>Questionnaire testing is essential and it is best done iteratively</a:t>
            </a:r>
          </a:p>
          <a:p>
            <a:r>
              <a:rPr lang="en-GB" dirty="0" smtClean="0"/>
              <a:t>Finding solutions to the problems of comprehension, and trust is essential as they affect response behaviour and produce bias in the results.</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Content</a:t>
            </a:r>
            <a:r>
              <a:rPr lang="fi-FI" dirty="0" smtClean="0"/>
              <a:t> of the </a:t>
            </a:r>
            <a:r>
              <a:rPr lang="fi-FI" dirty="0" err="1" smtClean="0"/>
              <a:t>presentation</a:t>
            </a:r>
            <a:endParaRPr lang="fi-FI" dirty="0"/>
          </a:p>
        </p:txBody>
      </p:sp>
      <p:sp>
        <p:nvSpPr>
          <p:cNvPr id="3" name="Sisällön paikkamerkki 2"/>
          <p:cNvSpPr>
            <a:spLocks noGrp="1"/>
          </p:cNvSpPr>
          <p:nvPr>
            <p:ph idx="1"/>
          </p:nvPr>
        </p:nvSpPr>
        <p:spPr/>
        <p:txBody>
          <a:bodyPr/>
          <a:lstStyle/>
          <a:p>
            <a:pPr marL="457200" indent="-457200">
              <a:buFont typeface="+mj-lt"/>
              <a:buAutoNum type="arabicPeriod"/>
            </a:pPr>
            <a:r>
              <a:rPr lang="fi-FI" sz="2800" dirty="0" err="1" smtClean="0"/>
              <a:t>Survey</a:t>
            </a:r>
            <a:r>
              <a:rPr lang="fi-FI" sz="2800" dirty="0" smtClean="0"/>
              <a:t> design</a:t>
            </a:r>
          </a:p>
          <a:p>
            <a:pPr marL="457200" indent="-457200">
              <a:buFont typeface="+mj-lt"/>
              <a:buAutoNum type="arabicPeriod"/>
            </a:pPr>
            <a:r>
              <a:rPr lang="fi-FI" sz="2800" dirty="0" err="1" smtClean="0"/>
              <a:t>Field</a:t>
            </a:r>
            <a:r>
              <a:rPr lang="fi-FI" sz="2800" dirty="0" smtClean="0"/>
              <a:t> </a:t>
            </a:r>
            <a:r>
              <a:rPr lang="fi-FI" sz="2800" dirty="0" err="1" smtClean="0"/>
              <a:t>work</a:t>
            </a:r>
            <a:endParaRPr lang="fi-FI" sz="2800" dirty="0" smtClean="0"/>
          </a:p>
          <a:p>
            <a:pPr marL="457200" indent="-457200">
              <a:buFont typeface="+mj-lt"/>
              <a:buAutoNum type="arabicPeriod"/>
            </a:pPr>
            <a:r>
              <a:rPr lang="fi-FI" sz="2800" dirty="0" err="1" smtClean="0"/>
              <a:t>Questionnaire</a:t>
            </a:r>
            <a:r>
              <a:rPr lang="fi-FI" sz="2800" dirty="0" smtClean="0"/>
              <a:t> design</a:t>
            </a:r>
          </a:p>
          <a:p>
            <a:pPr marL="457200" indent="-457200">
              <a:buFont typeface="+mj-lt"/>
              <a:buAutoNum type="arabicPeriod"/>
            </a:pPr>
            <a:r>
              <a:rPr lang="fi-FI" sz="2800" dirty="0" err="1" smtClean="0"/>
              <a:t>Conclusions</a:t>
            </a:r>
            <a:endParaRPr lang="fi-FI" sz="2800" dirty="0" smtClean="0"/>
          </a:p>
          <a:p>
            <a:pPr marL="457200" indent="-457200">
              <a:buFont typeface="+mj-lt"/>
              <a:buAutoNum type="arabicPeriod"/>
            </a:pPr>
            <a:endParaRPr lang="fi-FI"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Problem</a:t>
            </a:r>
            <a:r>
              <a:rPr lang="fi-FI" dirty="0" smtClean="0"/>
              <a:t> 1: </a:t>
            </a:r>
            <a:r>
              <a:rPr lang="fi-FI" dirty="0" err="1" smtClean="0"/>
              <a:t>immigrants</a:t>
            </a:r>
            <a:r>
              <a:rPr lang="fi-FI" dirty="0" smtClean="0"/>
              <a:t> </a:t>
            </a:r>
            <a:r>
              <a:rPr lang="fi-FI" dirty="0" err="1" smtClean="0"/>
              <a:t>are</a:t>
            </a:r>
            <a:r>
              <a:rPr lang="fi-FI" dirty="0" smtClean="0"/>
              <a:t> </a:t>
            </a:r>
            <a:r>
              <a:rPr lang="fi-FI" dirty="0" err="1" smtClean="0"/>
              <a:t>underrepresented</a:t>
            </a:r>
            <a:r>
              <a:rPr lang="fi-FI" dirty="0" smtClean="0"/>
              <a:t> in the general </a:t>
            </a:r>
            <a:r>
              <a:rPr lang="fi-FI" dirty="0" err="1" smtClean="0"/>
              <a:t>population</a:t>
            </a:r>
            <a:r>
              <a:rPr lang="fi-FI" dirty="0" smtClean="0"/>
              <a:t> </a:t>
            </a:r>
            <a:r>
              <a:rPr lang="fi-FI" dirty="0" err="1" smtClean="0"/>
              <a:t>surveys</a:t>
            </a:r>
            <a:endParaRPr lang="fi-FI" dirty="0"/>
          </a:p>
        </p:txBody>
      </p:sp>
      <p:graphicFrame>
        <p:nvGraphicFramePr>
          <p:cNvPr id="4" name="Sisällön paikkamerkki 3"/>
          <p:cNvGraphicFramePr>
            <a:graphicFrameLocks noGrp="1"/>
          </p:cNvGraphicFramePr>
          <p:nvPr>
            <p:ph idx="1"/>
          </p:nvPr>
        </p:nvGraphicFramePr>
        <p:xfrm>
          <a:off x="685800" y="2133600"/>
          <a:ext cx="7772400" cy="3962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Problem</a:t>
            </a:r>
            <a:r>
              <a:rPr lang="fi-FI" dirty="0" smtClean="0"/>
              <a:t> 2: </a:t>
            </a:r>
            <a:r>
              <a:rPr lang="fi-FI" dirty="0" err="1" smtClean="0"/>
              <a:t>Low</a:t>
            </a:r>
            <a:r>
              <a:rPr lang="fi-FI" dirty="0" smtClean="0"/>
              <a:t> </a:t>
            </a:r>
            <a:r>
              <a:rPr lang="fi-FI" dirty="0" err="1" smtClean="0"/>
              <a:t>response</a:t>
            </a:r>
            <a:r>
              <a:rPr lang="fi-FI" dirty="0" smtClean="0"/>
              <a:t> </a:t>
            </a:r>
            <a:r>
              <a:rPr lang="fi-FI" dirty="0" err="1" smtClean="0"/>
              <a:t>rate</a:t>
            </a:r>
            <a:r>
              <a:rPr lang="fi-FI" dirty="0" smtClean="0"/>
              <a:t> </a:t>
            </a:r>
            <a:r>
              <a:rPr lang="fi-FI" dirty="0" err="1" smtClean="0"/>
              <a:t>among</a:t>
            </a:r>
            <a:r>
              <a:rPr lang="fi-FI" dirty="0" smtClean="0"/>
              <a:t> </a:t>
            </a:r>
            <a:r>
              <a:rPr lang="fi-FI" dirty="0" err="1" smtClean="0"/>
              <a:t>immigrants</a:t>
            </a:r>
            <a:r>
              <a:rPr lang="fi-FI" dirty="0" smtClean="0"/>
              <a:t> </a:t>
            </a:r>
            <a:r>
              <a:rPr lang="fi-FI" dirty="0" err="1" smtClean="0"/>
              <a:t>decreases</a:t>
            </a:r>
            <a:r>
              <a:rPr lang="fi-FI" dirty="0" smtClean="0"/>
              <a:t> the </a:t>
            </a:r>
            <a:r>
              <a:rPr lang="fi-FI" dirty="0" err="1" smtClean="0"/>
              <a:t>quality</a:t>
            </a:r>
            <a:r>
              <a:rPr lang="fi-FI" dirty="0" smtClean="0"/>
              <a:t> of general </a:t>
            </a:r>
            <a:r>
              <a:rPr lang="fi-FI" dirty="0" err="1" smtClean="0"/>
              <a:t>population</a:t>
            </a:r>
            <a:r>
              <a:rPr lang="fi-FI" dirty="0" smtClean="0"/>
              <a:t> </a:t>
            </a:r>
            <a:r>
              <a:rPr lang="fi-FI" dirty="0" err="1" smtClean="0"/>
              <a:t>surveys</a:t>
            </a:r>
            <a:endParaRPr lang="fi-FI" dirty="0"/>
          </a:p>
        </p:txBody>
      </p:sp>
      <p:graphicFrame>
        <p:nvGraphicFramePr>
          <p:cNvPr id="4" name="Sisällön paikkamerkki 3"/>
          <p:cNvGraphicFramePr>
            <a:graphicFrameLocks noGrp="1"/>
          </p:cNvGraphicFramePr>
          <p:nvPr>
            <p:ph idx="1"/>
          </p:nvPr>
        </p:nvGraphicFramePr>
        <p:xfrm>
          <a:off x="683568" y="2492896"/>
          <a:ext cx="7772400" cy="3962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5800" y="910208"/>
            <a:ext cx="7772400" cy="1726704"/>
          </a:xfrm>
        </p:spPr>
        <p:txBody>
          <a:bodyPr/>
          <a:lstStyle/>
          <a:p>
            <a:r>
              <a:rPr lang="en-GB" dirty="0" smtClean="0"/>
              <a:t>Problem 3: Disaggregating results according to immigrant status is not possible when there are </a:t>
            </a:r>
            <a:r>
              <a:rPr lang="en-GB" u="sng" dirty="0" smtClean="0"/>
              <a:t>too few immigrants in the general population survey samples</a:t>
            </a:r>
            <a:endParaRPr lang="en-GB" u="sng" dirty="0"/>
          </a:p>
        </p:txBody>
      </p:sp>
      <p:sp>
        <p:nvSpPr>
          <p:cNvPr id="3" name="Sisällön paikkamerkki 2"/>
          <p:cNvSpPr>
            <a:spLocks noGrp="1"/>
          </p:cNvSpPr>
          <p:nvPr>
            <p:ph idx="1"/>
          </p:nvPr>
        </p:nvSpPr>
        <p:spPr>
          <a:xfrm>
            <a:off x="467544" y="2780928"/>
            <a:ext cx="8676456" cy="3528392"/>
          </a:xfrm>
        </p:spPr>
        <p:txBody>
          <a:bodyPr/>
          <a:lstStyle/>
          <a:p>
            <a:r>
              <a:rPr lang="en-GB" sz="2200" dirty="0" smtClean="0"/>
              <a:t>No results: problems go unnoticed. Separate studies: comparison?</a:t>
            </a:r>
          </a:p>
          <a:p>
            <a:r>
              <a:rPr lang="en-GB" sz="2200" dirty="0" smtClean="0"/>
              <a:t>EU </a:t>
            </a:r>
            <a:r>
              <a:rPr lang="en-GB" sz="2200" dirty="0" smtClean="0"/>
              <a:t>immigrant integration indicators derive from Labour Force Survey (LFS), Survey on Income and Living Conditions (SILC) and PISA</a:t>
            </a:r>
          </a:p>
          <a:p>
            <a:r>
              <a:rPr lang="en-GB" sz="2200" dirty="0" smtClean="0"/>
              <a:t>LFS ad hoc module 2014 on Labour market situation of immigrants and their descendants </a:t>
            </a:r>
            <a:r>
              <a:rPr lang="en-GB" sz="2200" dirty="0" smtClean="0">
                <a:sym typeface="Wingdings" pitchFamily="2" charset="2"/>
              </a:rPr>
              <a:t> in the Finnish LFS the number or immigrants would be very low (~900). </a:t>
            </a:r>
            <a:endParaRPr lang="en-GB" sz="2200" dirty="0" smtClean="0"/>
          </a:p>
          <a:p>
            <a:r>
              <a:rPr lang="en-GB" sz="2200" dirty="0" smtClean="0"/>
              <a:t>Oversampling – expensive</a:t>
            </a:r>
          </a:p>
          <a:p>
            <a:r>
              <a:rPr lang="en-GB" sz="2200" dirty="0" smtClean="0"/>
              <a:t>Pooling of data from several years – timeliness and quality problems, not possible for LFS ad hoc module 2014</a:t>
            </a:r>
          </a:p>
          <a:p>
            <a:endParaRPr lang="en-GB" sz="2200" dirty="0" smtClean="0"/>
          </a:p>
        </p:txBody>
      </p:sp>
      <p:sp>
        <p:nvSpPr>
          <p:cNvPr id="7" name="Puolivapaa piirto 6"/>
          <p:cNvSpPr/>
          <p:nvPr/>
        </p:nvSpPr>
        <p:spPr>
          <a:xfrm>
            <a:off x="4797631" y="5373216"/>
            <a:ext cx="3315455" cy="1009402"/>
          </a:xfrm>
          <a:custGeom>
            <a:avLst/>
            <a:gdLst>
              <a:gd name="connsiteX0" fmla="*/ 3028208 w 3315455"/>
              <a:gd name="connsiteY0" fmla="*/ 1009402 h 1009402"/>
              <a:gd name="connsiteX1" fmla="*/ 3111335 w 3315455"/>
              <a:gd name="connsiteY1" fmla="*/ 926275 h 1009402"/>
              <a:gd name="connsiteX2" fmla="*/ 3218213 w 3315455"/>
              <a:gd name="connsiteY2" fmla="*/ 760020 h 1009402"/>
              <a:gd name="connsiteX3" fmla="*/ 3230088 w 3315455"/>
              <a:gd name="connsiteY3" fmla="*/ 712519 h 1009402"/>
              <a:gd name="connsiteX4" fmla="*/ 3301340 w 3315455"/>
              <a:gd name="connsiteY4" fmla="*/ 605641 h 1009402"/>
              <a:gd name="connsiteX5" fmla="*/ 3313216 w 3315455"/>
              <a:gd name="connsiteY5" fmla="*/ 570015 h 1009402"/>
              <a:gd name="connsiteX6" fmla="*/ 3218213 w 3315455"/>
              <a:gd name="connsiteY6" fmla="*/ 427511 h 1009402"/>
              <a:gd name="connsiteX7" fmla="*/ 3051959 w 3315455"/>
              <a:gd name="connsiteY7" fmla="*/ 332509 h 1009402"/>
              <a:gd name="connsiteX8" fmla="*/ 2992582 w 3315455"/>
              <a:gd name="connsiteY8" fmla="*/ 296883 h 1009402"/>
              <a:gd name="connsiteX9" fmla="*/ 2850078 w 3315455"/>
              <a:gd name="connsiteY9" fmla="*/ 261257 h 1009402"/>
              <a:gd name="connsiteX10" fmla="*/ 2695699 w 3315455"/>
              <a:gd name="connsiteY10" fmla="*/ 237506 h 1009402"/>
              <a:gd name="connsiteX11" fmla="*/ 2280063 w 3315455"/>
              <a:gd name="connsiteY11" fmla="*/ 249381 h 1009402"/>
              <a:gd name="connsiteX12" fmla="*/ 1947553 w 3315455"/>
              <a:gd name="connsiteY12" fmla="*/ 273132 h 1009402"/>
              <a:gd name="connsiteX13" fmla="*/ 1484416 w 3315455"/>
              <a:gd name="connsiteY13" fmla="*/ 261257 h 1009402"/>
              <a:gd name="connsiteX14" fmla="*/ 1413164 w 3315455"/>
              <a:gd name="connsiteY14" fmla="*/ 237506 h 1009402"/>
              <a:gd name="connsiteX15" fmla="*/ 1318161 w 3315455"/>
              <a:gd name="connsiteY15" fmla="*/ 213755 h 1009402"/>
              <a:gd name="connsiteX16" fmla="*/ 1282535 w 3315455"/>
              <a:gd name="connsiteY16" fmla="*/ 201880 h 1009402"/>
              <a:gd name="connsiteX17" fmla="*/ 1128156 w 3315455"/>
              <a:gd name="connsiteY17" fmla="*/ 178129 h 1009402"/>
              <a:gd name="connsiteX18" fmla="*/ 1009403 w 3315455"/>
              <a:gd name="connsiteY18" fmla="*/ 154379 h 1009402"/>
              <a:gd name="connsiteX19" fmla="*/ 605642 w 3315455"/>
              <a:gd name="connsiteY19" fmla="*/ 166254 h 1009402"/>
              <a:gd name="connsiteX20" fmla="*/ 558140 w 3315455"/>
              <a:gd name="connsiteY20" fmla="*/ 178129 h 1009402"/>
              <a:gd name="connsiteX21" fmla="*/ 498764 w 3315455"/>
              <a:gd name="connsiteY21" fmla="*/ 190005 h 1009402"/>
              <a:gd name="connsiteX22" fmla="*/ 106878 w 3315455"/>
              <a:gd name="connsiteY22" fmla="*/ 178129 h 1009402"/>
              <a:gd name="connsiteX23" fmla="*/ 154379 w 3315455"/>
              <a:gd name="connsiteY23" fmla="*/ 154379 h 1009402"/>
              <a:gd name="connsiteX24" fmla="*/ 190005 w 3315455"/>
              <a:gd name="connsiteY24" fmla="*/ 118753 h 1009402"/>
              <a:gd name="connsiteX25" fmla="*/ 213756 w 3315455"/>
              <a:gd name="connsiteY25" fmla="*/ 83127 h 1009402"/>
              <a:gd name="connsiteX26" fmla="*/ 178130 w 3315455"/>
              <a:gd name="connsiteY26" fmla="*/ 118753 h 1009402"/>
              <a:gd name="connsiteX27" fmla="*/ 106878 w 3315455"/>
              <a:gd name="connsiteY27" fmla="*/ 154379 h 1009402"/>
              <a:gd name="connsiteX28" fmla="*/ 71252 w 3315455"/>
              <a:gd name="connsiteY28" fmla="*/ 178129 h 1009402"/>
              <a:gd name="connsiteX29" fmla="*/ 59377 w 3315455"/>
              <a:gd name="connsiteY29" fmla="*/ 213755 h 1009402"/>
              <a:gd name="connsiteX30" fmla="*/ 23751 w 3315455"/>
              <a:gd name="connsiteY30" fmla="*/ 249381 h 1009402"/>
              <a:gd name="connsiteX31" fmla="*/ 59377 w 3315455"/>
              <a:gd name="connsiteY31" fmla="*/ 261257 h 1009402"/>
              <a:gd name="connsiteX32" fmla="*/ 178130 w 3315455"/>
              <a:gd name="connsiteY32" fmla="*/ 285007 h 1009402"/>
              <a:gd name="connsiteX33" fmla="*/ 225631 w 3315455"/>
              <a:gd name="connsiteY33" fmla="*/ 308758 h 1009402"/>
              <a:gd name="connsiteX34" fmla="*/ 261257 w 3315455"/>
              <a:gd name="connsiteY34" fmla="*/ 320633 h 1009402"/>
              <a:gd name="connsiteX35" fmla="*/ 391886 w 3315455"/>
              <a:gd name="connsiteY35" fmla="*/ 380010 h 1009402"/>
              <a:gd name="connsiteX36" fmla="*/ 427512 w 3315455"/>
              <a:gd name="connsiteY36" fmla="*/ 427511 h 1009402"/>
              <a:gd name="connsiteX37" fmla="*/ 463138 w 3315455"/>
              <a:gd name="connsiteY37" fmla="*/ 463137 h 1009402"/>
              <a:gd name="connsiteX38" fmla="*/ 439387 w 3315455"/>
              <a:gd name="connsiteY38" fmla="*/ 475013 h 1009402"/>
              <a:gd name="connsiteX39" fmla="*/ 391886 w 3315455"/>
              <a:gd name="connsiteY39" fmla="*/ 368135 h 1009402"/>
              <a:gd name="connsiteX40" fmla="*/ 332509 w 3315455"/>
              <a:gd name="connsiteY40" fmla="*/ 332509 h 1009402"/>
              <a:gd name="connsiteX41" fmla="*/ 285008 w 3315455"/>
              <a:gd name="connsiteY41" fmla="*/ 296883 h 1009402"/>
              <a:gd name="connsiteX42" fmla="*/ 249382 w 3315455"/>
              <a:gd name="connsiteY42" fmla="*/ 285007 h 1009402"/>
              <a:gd name="connsiteX43" fmla="*/ 213756 w 3315455"/>
              <a:gd name="connsiteY43" fmla="*/ 261257 h 1009402"/>
              <a:gd name="connsiteX44" fmla="*/ 23751 w 3315455"/>
              <a:gd name="connsiteY44" fmla="*/ 249381 h 1009402"/>
              <a:gd name="connsiteX45" fmla="*/ 0 w 3315455"/>
              <a:gd name="connsiteY45" fmla="*/ 213755 h 1009402"/>
              <a:gd name="connsiteX46" fmla="*/ 83127 w 3315455"/>
              <a:gd name="connsiteY46" fmla="*/ 154379 h 1009402"/>
              <a:gd name="connsiteX47" fmla="*/ 130629 w 3315455"/>
              <a:gd name="connsiteY47" fmla="*/ 118753 h 1009402"/>
              <a:gd name="connsiteX48" fmla="*/ 201881 w 3315455"/>
              <a:gd name="connsiteY48" fmla="*/ 95002 h 1009402"/>
              <a:gd name="connsiteX49" fmla="*/ 261257 w 3315455"/>
              <a:gd name="connsiteY49" fmla="*/ 59376 h 1009402"/>
              <a:gd name="connsiteX50" fmla="*/ 296883 w 3315455"/>
              <a:gd name="connsiteY50" fmla="*/ 35626 h 1009402"/>
              <a:gd name="connsiteX51" fmla="*/ 368135 w 3315455"/>
              <a:gd name="connsiteY51" fmla="*/ 11875 h 1009402"/>
              <a:gd name="connsiteX52" fmla="*/ 403761 w 3315455"/>
              <a:gd name="connsiteY52" fmla="*/ 0 h 1009402"/>
              <a:gd name="connsiteX53" fmla="*/ 368135 w 3315455"/>
              <a:gd name="connsiteY53" fmla="*/ 11875 h 1009402"/>
              <a:gd name="connsiteX54" fmla="*/ 273133 w 3315455"/>
              <a:gd name="connsiteY54" fmla="*/ 59376 h 1009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15455" h="1009402">
                <a:moveTo>
                  <a:pt x="3028208" y="1009402"/>
                </a:moveTo>
                <a:cubicBezTo>
                  <a:pt x="3055917" y="981693"/>
                  <a:pt x="3090145" y="959238"/>
                  <a:pt x="3111335" y="926275"/>
                </a:cubicBezTo>
                <a:lnTo>
                  <a:pt x="3218213" y="760020"/>
                </a:lnTo>
                <a:cubicBezTo>
                  <a:pt x="3222171" y="744186"/>
                  <a:pt x="3223459" y="727433"/>
                  <a:pt x="3230088" y="712519"/>
                </a:cubicBezTo>
                <a:cubicBezTo>
                  <a:pt x="3246746" y="675038"/>
                  <a:pt x="3276861" y="638279"/>
                  <a:pt x="3301340" y="605641"/>
                </a:cubicBezTo>
                <a:cubicBezTo>
                  <a:pt x="3305299" y="593766"/>
                  <a:pt x="3315455" y="582331"/>
                  <a:pt x="3313216" y="570015"/>
                </a:cubicBezTo>
                <a:cubicBezTo>
                  <a:pt x="3297496" y="483550"/>
                  <a:pt x="3282412" y="471956"/>
                  <a:pt x="3218213" y="427511"/>
                </a:cubicBezTo>
                <a:cubicBezTo>
                  <a:pt x="3109006" y="351906"/>
                  <a:pt x="3150701" y="386368"/>
                  <a:pt x="3051959" y="332509"/>
                </a:cubicBezTo>
                <a:cubicBezTo>
                  <a:pt x="3031696" y="321456"/>
                  <a:pt x="3013888" y="305761"/>
                  <a:pt x="2992582" y="296883"/>
                </a:cubicBezTo>
                <a:cubicBezTo>
                  <a:pt x="2933066" y="272084"/>
                  <a:pt x="2907583" y="275633"/>
                  <a:pt x="2850078" y="261257"/>
                </a:cubicBezTo>
                <a:cubicBezTo>
                  <a:pt x="2735947" y="232724"/>
                  <a:pt x="2956461" y="263582"/>
                  <a:pt x="2695699" y="237506"/>
                </a:cubicBezTo>
                <a:lnTo>
                  <a:pt x="2280063" y="249381"/>
                </a:lnTo>
                <a:cubicBezTo>
                  <a:pt x="1989583" y="259228"/>
                  <a:pt x="2085442" y="238661"/>
                  <a:pt x="1947553" y="273132"/>
                </a:cubicBezTo>
                <a:cubicBezTo>
                  <a:pt x="1793174" y="269174"/>
                  <a:pt x="1638504" y="271530"/>
                  <a:pt x="1484416" y="261257"/>
                </a:cubicBezTo>
                <a:cubicBezTo>
                  <a:pt x="1459436" y="259592"/>
                  <a:pt x="1437452" y="243578"/>
                  <a:pt x="1413164" y="237506"/>
                </a:cubicBezTo>
                <a:cubicBezTo>
                  <a:pt x="1381496" y="229589"/>
                  <a:pt x="1349128" y="224077"/>
                  <a:pt x="1318161" y="213755"/>
                </a:cubicBezTo>
                <a:cubicBezTo>
                  <a:pt x="1306286" y="209797"/>
                  <a:pt x="1294810" y="204335"/>
                  <a:pt x="1282535" y="201880"/>
                </a:cubicBezTo>
                <a:cubicBezTo>
                  <a:pt x="1187803" y="182934"/>
                  <a:pt x="1216496" y="197760"/>
                  <a:pt x="1128156" y="178129"/>
                </a:cubicBezTo>
                <a:cubicBezTo>
                  <a:pt x="978941" y="144970"/>
                  <a:pt x="1299538" y="195826"/>
                  <a:pt x="1009403" y="154379"/>
                </a:cubicBezTo>
                <a:cubicBezTo>
                  <a:pt x="874816" y="158337"/>
                  <a:pt x="740101" y="159177"/>
                  <a:pt x="605642" y="166254"/>
                </a:cubicBezTo>
                <a:cubicBezTo>
                  <a:pt x="589343" y="167112"/>
                  <a:pt x="574073" y="174588"/>
                  <a:pt x="558140" y="178129"/>
                </a:cubicBezTo>
                <a:cubicBezTo>
                  <a:pt x="538437" y="182508"/>
                  <a:pt x="518556" y="186046"/>
                  <a:pt x="498764" y="190005"/>
                </a:cubicBezTo>
                <a:cubicBezTo>
                  <a:pt x="368135" y="186046"/>
                  <a:pt x="236873" y="191577"/>
                  <a:pt x="106878" y="178129"/>
                </a:cubicBezTo>
                <a:cubicBezTo>
                  <a:pt x="89269" y="176307"/>
                  <a:pt x="139974" y="164668"/>
                  <a:pt x="154379" y="154379"/>
                </a:cubicBezTo>
                <a:cubicBezTo>
                  <a:pt x="168045" y="144618"/>
                  <a:pt x="179254" y="131655"/>
                  <a:pt x="190005" y="118753"/>
                </a:cubicBezTo>
                <a:cubicBezTo>
                  <a:pt x="199142" y="107789"/>
                  <a:pt x="228028" y="83127"/>
                  <a:pt x="213756" y="83127"/>
                </a:cubicBezTo>
                <a:cubicBezTo>
                  <a:pt x="196962" y="83127"/>
                  <a:pt x="191032" y="108002"/>
                  <a:pt x="178130" y="118753"/>
                </a:cubicBezTo>
                <a:cubicBezTo>
                  <a:pt x="127085" y="161290"/>
                  <a:pt x="160432" y="127602"/>
                  <a:pt x="106878" y="154379"/>
                </a:cubicBezTo>
                <a:cubicBezTo>
                  <a:pt x="94113" y="160762"/>
                  <a:pt x="83127" y="170212"/>
                  <a:pt x="71252" y="178129"/>
                </a:cubicBezTo>
                <a:cubicBezTo>
                  <a:pt x="67294" y="190004"/>
                  <a:pt x="66321" y="203340"/>
                  <a:pt x="59377" y="213755"/>
                </a:cubicBezTo>
                <a:cubicBezTo>
                  <a:pt x="50061" y="227729"/>
                  <a:pt x="23751" y="232587"/>
                  <a:pt x="23751" y="249381"/>
                </a:cubicBezTo>
                <a:cubicBezTo>
                  <a:pt x="23751" y="261899"/>
                  <a:pt x="47180" y="258442"/>
                  <a:pt x="59377" y="261257"/>
                </a:cubicBezTo>
                <a:cubicBezTo>
                  <a:pt x="98711" y="270334"/>
                  <a:pt x="178130" y="285007"/>
                  <a:pt x="178130" y="285007"/>
                </a:cubicBezTo>
                <a:cubicBezTo>
                  <a:pt x="193964" y="292924"/>
                  <a:pt x="209360" y="301785"/>
                  <a:pt x="225631" y="308758"/>
                </a:cubicBezTo>
                <a:cubicBezTo>
                  <a:pt x="237137" y="313689"/>
                  <a:pt x="249861" y="315453"/>
                  <a:pt x="261257" y="320633"/>
                </a:cubicBezTo>
                <a:cubicBezTo>
                  <a:pt x="407281" y="387008"/>
                  <a:pt x="308591" y="352246"/>
                  <a:pt x="391886" y="380010"/>
                </a:cubicBezTo>
                <a:cubicBezTo>
                  <a:pt x="403761" y="395844"/>
                  <a:pt x="414631" y="412484"/>
                  <a:pt x="427512" y="427511"/>
                </a:cubicBezTo>
                <a:cubicBezTo>
                  <a:pt x="438442" y="440262"/>
                  <a:pt x="453822" y="449163"/>
                  <a:pt x="463138" y="463137"/>
                </a:cubicBezTo>
                <a:cubicBezTo>
                  <a:pt x="509025" y="531968"/>
                  <a:pt x="451794" y="483284"/>
                  <a:pt x="439387" y="475013"/>
                </a:cubicBezTo>
                <a:cubicBezTo>
                  <a:pt x="430929" y="449638"/>
                  <a:pt x="418233" y="390718"/>
                  <a:pt x="391886" y="368135"/>
                </a:cubicBezTo>
                <a:cubicBezTo>
                  <a:pt x="374361" y="353114"/>
                  <a:pt x="351714" y="345312"/>
                  <a:pt x="332509" y="332509"/>
                </a:cubicBezTo>
                <a:cubicBezTo>
                  <a:pt x="316041" y="321530"/>
                  <a:pt x="302192" y="306703"/>
                  <a:pt x="285008" y="296883"/>
                </a:cubicBezTo>
                <a:cubicBezTo>
                  <a:pt x="274140" y="290672"/>
                  <a:pt x="260578" y="290605"/>
                  <a:pt x="249382" y="285007"/>
                </a:cubicBezTo>
                <a:cubicBezTo>
                  <a:pt x="236617" y="278624"/>
                  <a:pt x="227854" y="263483"/>
                  <a:pt x="213756" y="261257"/>
                </a:cubicBezTo>
                <a:cubicBezTo>
                  <a:pt x="151074" y="251360"/>
                  <a:pt x="87086" y="253340"/>
                  <a:pt x="23751" y="249381"/>
                </a:cubicBezTo>
                <a:cubicBezTo>
                  <a:pt x="15834" y="237506"/>
                  <a:pt x="0" y="228027"/>
                  <a:pt x="0" y="213755"/>
                </a:cubicBezTo>
                <a:cubicBezTo>
                  <a:pt x="0" y="172592"/>
                  <a:pt x="63633" y="165209"/>
                  <a:pt x="83127" y="154379"/>
                </a:cubicBezTo>
                <a:cubicBezTo>
                  <a:pt x="100429" y="144767"/>
                  <a:pt x="112926" y="127604"/>
                  <a:pt x="130629" y="118753"/>
                </a:cubicBezTo>
                <a:cubicBezTo>
                  <a:pt x="153021" y="107557"/>
                  <a:pt x="180413" y="107883"/>
                  <a:pt x="201881" y="95002"/>
                </a:cubicBezTo>
                <a:cubicBezTo>
                  <a:pt x="221673" y="83127"/>
                  <a:pt x="241684" y="71609"/>
                  <a:pt x="261257" y="59376"/>
                </a:cubicBezTo>
                <a:cubicBezTo>
                  <a:pt x="273360" y="51812"/>
                  <a:pt x="283841" y="41422"/>
                  <a:pt x="296883" y="35626"/>
                </a:cubicBezTo>
                <a:cubicBezTo>
                  <a:pt x="319761" y="25458"/>
                  <a:pt x="344384" y="19792"/>
                  <a:pt x="368135" y="11875"/>
                </a:cubicBezTo>
                <a:lnTo>
                  <a:pt x="403761" y="0"/>
                </a:lnTo>
                <a:lnTo>
                  <a:pt x="368135" y="11875"/>
                </a:lnTo>
                <a:cubicBezTo>
                  <a:pt x="290296" y="63767"/>
                  <a:pt x="325428" y="59376"/>
                  <a:pt x="273133" y="59376"/>
                </a:cubicBezTo>
              </a:path>
            </a:pathLst>
          </a:cu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i-FI"/>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5800" y="838200"/>
            <a:ext cx="7772400" cy="790600"/>
          </a:xfrm>
        </p:spPr>
        <p:txBody>
          <a:bodyPr/>
          <a:lstStyle/>
          <a:p>
            <a:r>
              <a:rPr lang="en-GB" dirty="0" smtClean="0"/>
              <a:t>Solution: Survey design where the data for 3 surveys is collected within 1 interview</a:t>
            </a:r>
            <a:endParaRPr lang="en-GB" dirty="0"/>
          </a:p>
        </p:txBody>
      </p:sp>
      <p:pic>
        <p:nvPicPr>
          <p:cNvPr id="4" name="Sisällön paikkamerkki 3"/>
          <p:cNvPicPr>
            <a:picLocks noGrp="1"/>
          </p:cNvPicPr>
          <p:nvPr>
            <p:ph idx="1"/>
          </p:nvPr>
        </p:nvPicPr>
        <p:blipFill>
          <a:blip r:embed="rId3" cstate="print"/>
          <a:srcRect l="30931" t="22242" r="21922" b="15480"/>
          <a:stretch>
            <a:fillRect/>
          </a:stretch>
        </p:blipFill>
        <p:spPr bwMode="auto">
          <a:xfrm>
            <a:off x="1619672" y="1772816"/>
            <a:ext cx="5904655" cy="4608512"/>
          </a:xfrm>
          <a:prstGeom prst="rect">
            <a:avLst/>
          </a:prstGeom>
          <a:noFill/>
          <a:ln w="3175">
            <a:solidFill>
              <a:schemeClr val="tx1"/>
            </a:solid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GB" dirty="0" smtClean="0"/>
              <a:t>The ”UTH”-study </a:t>
            </a:r>
            <a:r>
              <a:rPr lang="en-GB" sz="2400" i="1" dirty="0" smtClean="0"/>
              <a:t>(Survey on work and well-being among persons of foreign origin)</a:t>
            </a:r>
            <a:endParaRPr lang="en-GB" i="1" dirty="0"/>
          </a:p>
        </p:txBody>
      </p:sp>
      <p:sp>
        <p:nvSpPr>
          <p:cNvPr id="3" name="Sisällön paikkamerkki 2"/>
          <p:cNvSpPr>
            <a:spLocks noGrp="1"/>
          </p:cNvSpPr>
          <p:nvPr>
            <p:ph idx="1"/>
          </p:nvPr>
        </p:nvSpPr>
        <p:spPr/>
        <p:txBody>
          <a:bodyPr/>
          <a:lstStyle/>
          <a:p>
            <a:r>
              <a:rPr lang="en-US" dirty="0" smtClean="0"/>
              <a:t>N = 5 400 individuals of ”foreign origin” (= both parents foreign-born) </a:t>
            </a:r>
            <a:r>
              <a:rPr lang="en-US" dirty="0" smtClean="0">
                <a:sym typeface="Wingdings" pitchFamily="2" charset="2"/>
              </a:rPr>
              <a:t> all languages, all areas, citizens, foreigners, 2</a:t>
            </a:r>
            <a:r>
              <a:rPr lang="en-US" baseline="30000" dirty="0" smtClean="0">
                <a:sym typeface="Wingdings" pitchFamily="2" charset="2"/>
              </a:rPr>
              <a:t>nd</a:t>
            </a:r>
            <a:r>
              <a:rPr lang="en-US" dirty="0" smtClean="0">
                <a:sym typeface="Wingdings" pitchFamily="2" charset="2"/>
              </a:rPr>
              <a:t> generation….</a:t>
            </a:r>
            <a:endParaRPr lang="en-US" dirty="0" smtClean="0"/>
          </a:p>
          <a:p>
            <a:r>
              <a:rPr lang="en-US" dirty="0" smtClean="0"/>
              <a:t>Sampling from population register. At least 6 % overcoverage: moved out from </a:t>
            </a:r>
            <a:r>
              <a:rPr lang="en-US" dirty="0" smtClean="0"/>
              <a:t>Finland</a:t>
            </a:r>
            <a:endParaRPr lang="en-US" dirty="0" smtClean="0"/>
          </a:p>
          <a:p>
            <a:r>
              <a:rPr lang="en-US" dirty="0" smtClean="0"/>
              <a:t>Computer assisted personal interviews (CAPI). Normally done in respondents home, but 50 % of the respondents wished for some other place.</a:t>
            </a:r>
          </a:p>
          <a:p>
            <a:r>
              <a:rPr lang="en-US" dirty="0" smtClean="0"/>
              <a:t>Standardized interview technique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27584" y="980728"/>
            <a:ext cx="7772400" cy="718592"/>
          </a:xfrm>
        </p:spPr>
        <p:txBody>
          <a:bodyPr/>
          <a:lstStyle/>
          <a:p>
            <a:r>
              <a:rPr lang="en-GB" dirty="0" smtClean="0"/>
              <a:t>2. Field work</a:t>
            </a:r>
            <a:endParaRPr lang="en-GB" dirty="0"/>
          </a:p>
        </p:txBody>
      </p:sp>
      <p:sp>
        <p:nvSpPr>
          <p:cNvPr id="3" name="Sisällön paikkamerkki 2"/>
          <p:cNvSpPr>
            <a:spLocks noGrp="1"/>
          </p:cNvSpPr>
          <p:nvPr>
            <p:ph idx="1"/>
          </p:nvPr>
        </p:nvSpPr>
        <p:spPr>
          <a:xfrm>
            <a:off x="755576" y="1844824"/>
            <a:ext cx="8388424" cy="4536504"/>
          </a:xfrm>
        </p:spPr>
        <p:txBody>
          <a:bodyPr/>
          <a:lstStyle/>
          <a:p>
            <a:r>
              <a:rPr lang="en-GB" dirty="0" smtClean="0"/>
              <a:t>For the first </a:t>
            </a:r>
            <a:r>
              <a:rPr lang="en-GB" dirty="0" smtClean="0"/>
              <a:t>7 </a:t>
            </a:r>
            <a:r>
              <a:rPr lang="en-GB" dirty="0" smtClean="0"/>
              <a:t>reference weeks the response rates have been over 70 % , which is slightly better than in corresponding general population surveys. </a:t>
            </a:r>
          </a:p>
          <a:p>
            <a:r>
              <a:rPr lang="en-GB" dirty="0" smtClean="0"/>
              <a:t>Translating questionnaires and programming them into </a:t>
            </a:r>
            <a:r>
              <a:rPr lang="en-GB" dirty="0" err="1" smtClean="0"/>
              <a:t>Blaise</a:t>
            </a:r>
            <a:r>
              <a:rPr lang="en-GB" dirty="0" smtClean="0"/>
              <a:t> </a:t>
            </a:r>
            <a:r>
              <a:rPr lang="en-GB" dirty="0" smtClean="0">
                <a:sym typeface="Wingdings" pitchFamily="2" charset="2"/>
              </a:rPr>
              <a:t> also “monolingual” interviewers were able to use language versions</a:t>
            </a:r>
          </a:p>
          <a:p>
            <a:r>
              <a:rPr lang="en-GB" dirty="0" smtClean="0">
                <a:sym typeface="Wingdings" pitchFamily="2" charset="2"/>
              </a:rPr>
              <a:t>Translating</a:t>
            </a:r>
            <a:r>
              <a:rPr lang="en-GB" dirty="0" smtClean="0"/>
              <a:t> cover letters and info sheets on data secrecy</a:t>
            </a:r>
          </a:p>
          <a:p>
            <a:r>
              <a:rPr lang="en-GB" dirty="0" smtClean="0"/>
              <a:t>Recruiting 9 multilingual interviewers (through NGO’s) in addition to 120 permanent interviewers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t>
            </a:r>
            <a:r>
              <a:rPr lang="fi-FI" dirty="0" err="1" smtClean="0"/>
              <a:t>field</a:t>
            </a:r>
            <a:r>
              <a:rPr lang="fi-FI" dirty="0" smtClean="0"/>
              <a:t> </a:t>
            </a:r>
            <a:r>
              <a:rPr lang="fi-FI" dirty="0" err="1" smtClean="0"/>
              <a:t>work</a:t>
            </a:r>
            <a:endParaRPr lang="fi-FI" dirty="0"/>
          </a:p>
        </p:txBody>
      </p:sp>
      <p:sp>
        <p:nvSpPr>
          <p:cNvPr id="3" name="Sisällön paikkamerkki 2"/>
          <p:cNvSpPr>
            <a:spLocks noGrp="1"/>
          </p:cNvSpPr>
          <p:nvPr>
            <p:ph idx="1"/>
          </p:nvPr>
        </p:nvSpPr>
        <p:spPr/>
        <p:txBody>
          <a:bodyPr/>
          <a:lstStyle/>
          <a:p>
            <a:r>
              <a:rPr lang="en-GB" dirty="0" smtClean="0"/>
              <a:t>Training, </a:t>
            </a:r>
            <a:r>
              <a:rPr lang="en-GB" u="sng" dirty="0" smtClean="0"/>
              <a:t>motivating &amp; encouraging</a:t>
            </a:r>
            <a:r>
              <a:rPr lang="en-GB" dirty="0" smtClean="0"/>
              <a:t> interview staff (sensitive questions, interpretation, motivating different types of respondents)</a:t>
            </a:r>
          </a:p>
          <a:p>
            <a:r>
              <a:rPr lang="en-GB" dirty="0" smtClean="0"/>
              <a:t>Investing in searching for missing contact information (different registers, home visits &amp; notes, neighbours, </a:t>
            </a:r>
            <a:r>
              <a:rPr lang="en-GB" dirty="0" err="1" smtClean="0"/>
              <a:t>googling</a:t>
            </a:r>
            <a:r>
              <a:rPr lang="en-GB" dirty="0" smtClean="0"/>
              <a:t>, social media, e-mail, SMS). Average time spent per sampling unit 3,5 hours (interview 0,7 h).</a:t>
            </a:r>
          </a:p>
          <a:p>
            <a:r>
              <a:rPr lang="en-GB" dirty="0" smtClean="0"/>
              <a:t>Non-response due to same reasons as for general populations: non-contacts, no time, no interest.</a:t>
            </a:r>
            <a:endParaRPr lang="fi-FI" dirty="0" smtClean="0"/>
          </a:p>
          <a:p>
            <a:endParaRPr lang="fi-FI"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TK3_englanti">
  <a:themeElements>
    <a:clrScheme name="TK">
      <a:dk1>
        <a:sysClr val="windowText" lastClr="000000"/>
      </a:dk1>
      <a:lt1>
        <a:sysClr val="window" lastClr="FFFFFF"/>
      </a:lt1>
      <a:dk2>
        <a:srgbClr val="000000"/>
      </a:dk2>
      <a:lt2>
        <a:srgbClr val="FFFFFF"/>
      </a:lt2>
      <a:accent1>
        <a:srgbClr val="1668B1"/>
      </a:accent1>
      <a:accent2>
        <a:srgbClr val="DB3334"/>
      </a:accent2>
      <a:accent3>
        <a:srgbClr val="FFDC0D"/>
      </a:accent3>
      <a:accent4>
        <a:srgbClr val="52BE42"/>
      </a:accent4>
      <a:accent5>
        <a:srgbClr val="F29C33"/>
      </a:accent5>
      <a:accent6>
        <a:srgbClr val="00A4E8"/>
      </a:accent6>
      <a:hlink>
        <a:srgbClr val="0000FF"/>
      </a:hlink>
      <a:folHlink>
        <a:srgbClr val="800080"/>
      </a:folHlink>
    </a:clrScheme>
    <a:fontScheme name="TK">
      <a:majorFont>
        <a:latin typeface="Arial"/>
        <a:ea typeface=""/>
        <a:cs typeface=""/>
      </a:majorFont>
      <a:minorFont>
        <a:latin typeface="Arial"/>
        <a:ea typeface=""/>
        <a:cs typeface=""/>
      </a:minorFont>
    </a:fontScheme>
    <a:fmtScheme name="Alkuperäin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TK3_englanti</Template>
  <TotalTime>1392</TotalTime>
  <Words>1908</Words>
  <Application>Microsoft Office PowerPoint</Application>
  <PresentationFormat>Näytössä katseltava diaesitys (4:3)</PresentationFormat>
  <Paragraphs>156</Paragraphs>
  <Slides>16</Slides>
  <Notes>6</Notes>
  <HiddenSlides>2</HiddenSlides>
  <MMClips>0</MMClips>
  <ScaleCrop>false</ScaleCrop>
  <HeadingPairs>
    <vt:vector size="4" baseType="variant">
      <vt:variant>
        <vt:lpstr>Teema</vt:lpstr>
      </vt:variant>
      <vt:variant>
        <vt:i4>1</vt:i4>
      </vt:variant>
      <vt:variant>
        <vt:lpstr>Dian otsikot</vt:lpstr>
      </vt:variant>
      <vt:variant>
        <vt:i4>16</vt:i4>
      </vt:variant>
    </vt:vector>
  </HeadingPairs>
  <TitlesOfParts>
    <vt:vector size="17" baseType="lpstr">
      <vt:lpstr>TK3_englanti</vt:lpstr>
      <vt:lpstr>Immigrant respondents and quality in population surveys: </vt:lpstr>
      <vt:lpstr>Content of the presentation</vt:lpstr>
      <vt:lpstr>Problem 1: immigrants are underrepresented in the general population surveys</vt:lpstr>
      <vt:lpstr>Problem 2: Low response rate among immigrants decreases the quality of general population surveys</vt:lpstr>
      <vt:lpstr>Problem 3: Disaggregating results according to immigrant status is not possible when there are too few immigrants in the general population survey samples</vt:lpstr>
      <vt:lpstr>Solution: Survey design where the data for 3 surveys is collected within 1 interview</vt:lpstr>
      <vt:lpstr>The ”UTH”-study (Survey on work and well-being among persons of foreign origin)</vt:lpstr>
      <vt:lpstr>2. Field work</vt:lpstr>
      <vt:lpstr>…field work</vt:lpstr>
      <vt:lpstr>Kato (n=286) ja ylipeitto (n=234)</vt:lpstr>
      <vt:lpstr>Tunnuslukuja</vt:lpstr>
      <vt:lpstr>3. Questionnaire testing: an iterative process</vt:lpstr>
      <vt:lpstr>Questionnaire design: Comprehension problems</vt:lpstr>
      <vt:lpstr>Questionnaire design: translations</vt:lpstr>
      <vt:lpstr>Questionnaire testing: trust</vt:lpstr>
      <vt:lpstr>Conclusions</vt:lpstr>
    </vt:vector>
  </TitlesOfParts>
  <Company>Tilastokeskus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UTH-ohjausryhmä</dc:title>
  <dc:creator>Larja Liisa</dc:creator>
  <cp:lastModifiedBy>Larja Liisa</cp:lastModifiedBy>
  <cp:revision>153</cp:revision>
  <dcterms:created xsi:type="dcterms:W3CDTF">2014-04-07T10:28:44Z</dcterms:created>
  <dcterms:modified xsi:type="dcterms:W3CDTF">2014-06-03T06:36:19Z</dcterms:modified>
</cp:coreProperties>
</file>