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364" r:id="rId2"/>
    <p:sldId id="344" r:id="rId3"/>
    <p:sldId id="399" r:id="rId4"/>
    <p:sldId id="393" r:id="rId5"/>
    <p:sldId id="394" r:id="rId6"/>
    <p:sldId id="373" r:id="rId7"/>
    <p:sldId id="395" r:id="rId8"/>
    <p:sldId id="396" r:id="rId9"/>
    <p:sldId id="354" r:id="rId10"/>
    <p:sldId id="356" r:id="rId11"/>
    <p:sldId id="371" r:id="rId12"/>
    <p:sldId id="372" r:id="rId13"/>
    <p:sldId id="376" r:id="rId14"/>
    <p:sldId id="383" r:id="rId15"/>
    <p:sldId id="397" r:id="rId16"/>
    <p:sldId id="402" r:id="rId17"/>
    <p:sldId id="406" r:id="rId18"/>
    <p:sldId id="385" r:id="rId19"/>
    <p:sldId id="401" r:id="rId20"/>
    <p:sldId id="398" r:id="rId21"/>
    <p:sldId id="388" r:id="rId22"/>
  </p:sldIdLst>
  <p:sldSz cx="9144000" cy="6858000" type="screen4x3"/>
  <p:notesSz cx="6808788" cy="9940925"/>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00CC00"/>
    <a:srgbClr val="336699"/>
    <a:srgbClr val="3366CC"/>
    <a:srgbClr val="0066CC"/>
    <a:srgbClr val="0033CC"/>
    <a:srgbClr val="3399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2091" autoAdjust="0"/>
  </p:normalViewPr>
  <p:slideViewPr>
    <p:cSldViewPr>
      <p:cViewPr varScale="1">
        <p:scale>
          <a:sx n="71" d="100"/>
          <a:sy n="71" d="100"/>
        </p:scale>
        <p:origin x="-8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050"/>
          <p:cNvSpPr>
            <a:spLocks noGrp="1" noChangeArrowheads="1"/>
          </p:cNvSpPr>
          <p:nvPr>
            <p:ph type="hdr" sz="quarter"/>
          </p:nvPr>
        </p:nvSpPr>
        <p:spPr bwMode="auto">
          <a:xfrm>
            <a:off x="1" y="3"/>
            <a:ext cx="2951217" cy="497046"/>
          </a:xfrm>
          <a:prstGeom prst="rect">
            <a:avLst/>
          </a:prstGeom>
          <a:noFill/>
          <a:ln w="9525">
            <a:noFill/>
            <a:miter lim="800000"/>
            <a:headEnd/>
            <a:tailEnd/>
          </a:ln>
          <a:effectLst/>
        </p:spPr>
        <p:txBody>
          <a:bodyPr vert="horz" wrap="square" lIns="92145" tIns="46073" rIns="92145" bIns="46073" numCol="1" anchor="t" anchorCtr="0" compatLnSpc="1">
            <a:prstTxWarp prst="textNoShape">
              <a:avLst/>
            </a:prstTxWarp>
          </a:bodyPr>
          <a:lstStyle>
            <a:lvl1pPr>
              <a:defRPr sz="1200"/>
            </a:lvl1pPr>
          </a:lstStyle>
          <a:p>
            <a:endParaRPr lang="en-GB" dirty="0"/>
          </a:p>
        </p:txBody>
      </p:sp>
      <p:sp>
        <p:nvSpPr>
          <p:cNvPr id="23555" name="Rectangle 2051"/>
          <p:cNvSpPr>
            <a:spLocks noGrp="1" noChangeArrowheads="1"/>
          </p:cNvSpPr>
          <p:nvPr>
            <p:ph type="dt" sz="quarter" idx="1"/>
          </p:nvPr>
        </p:nvSpPr>
        <p:spPr bwMode="auto">
          <a:xfrm>
            <a:off x="3857571" y="3"/>
            <a:ext cx="2951217" cy="497046"/>
          </a:xfrm>
          <a:prstGeom prst="rect">
            <a:avLst/>
          </a:prstGeom>
          <a:noFill/>
          <a:ln w="9525">
            <a:noFill/>
            <a:miter lim="800000"/>
            <a:headEnd/>
            <a:tailEnd/>
          </a:ln>
          <a:effectLst/>
        </p:spPr>
        <p:txBody>
          <a:bodyPr vert="horz" wrap="square" lIns="92145" tIns="46073" rIns="92145" bIns="46073" numCol="1" anchor="t" anchorCtr="0" compatLnSpc="1">
            <a:prstTxWarp prst="textNoShape">
              <a:avLst/>
            </a:prstTxWarp>
          </a:bodyPr>
          <a:lstStyle>
            <a:lvl1pPr algn="r">
              <a:defRPr sz="1200"/>
            </a:lvl1pPr>
          </a:lstStyle>
          <a:p>
            <a:endParaRPr lang="en-GB" dirty="0"/>
          </a:p>
        </p:txBody>
      </p:sp>
      <p:sp>
        <p:nvSpPr>
          <p:cNvPr id="23556" name="Rectangle 2052"/>
          <p:cNvSpPr>
            <a:spLocks noGrp="1" noChangeArrowheads="1"/>
          </p:cNvSpPr>
          <p:nvPr>
            <p:ph type="ftr" sz="quarter" idx="2"/>
          </p:nvPr>
        </p:nvSpPr>
        <p:spPr bwMode="auto">
          <a:xfrm>
            <a:off x="1" y="9443881"/>
            <a:ext cx="2951217" cy="497045"/>
          </a:xfrm>
          <a:prstGeom prst="rect">
            <a:avLst/>
          </a:prstGeom>
          <a:noFill/>
          <a:ln w="9525">
            <a:noFill/>
            <a:miter lim="800000"/>
            <a:headEnd/>
            <a:tailEnd/>
          </a:ln>
          <a:effectLst/>
        </p:spPr>
        <p:txBody>
          <a:bodyPr vert="horz" wrap="square" lIns="92145" tIns="46073" rIns="92145" bIns="46073" numCol="1" anchor="b" anchorCtr="0" compatLnSpc="1">
            <a:prstTxWarp prst="textNoShape">
              <a:avLst/>
            </a:prstTxWarp>
          </a:bodyPr>
          <a:lstStyle>
            <a:lvl1pPr>
              <a:defRPr sz="1200"/>
            </a:lvl1pPr>
          </a:lstStyle>
          <a:p>
            <a:endParaRPr lang="en-GB" dirty="0"/>
          </a:p>
        </p:txBody>
      </p:sp>
      <p:sp>
        <p:nvSpPr>
          <p:cNvPr id="23557" name="Rectangle 2053"/>
          <p:cNvSpPr>
            <a:spLocks noGrp="1" noChangeArrowheads="1"/>
          </p:cNvSpPr>
          <p:nvPr>
            <p:ph type="sldNum" sz="quarter" idx="3"/>
          </p:nvPr>
        </p:nvSpPr>
        <p:spPr bwMode="auto">
          <a:xfrm>
            <a:off x="3857571" y="9443881"/>
            <a:ext cx="2951217" cy="497045"/>
          </a:xfrm>
          <a:prstGeom prst="rect">
            <a:avLst/>
          </a:prstGeom>
          <a:noFill/>
          <a:ln w="9525">
            <a:noFill/>
            <a:miter lim="800000"/>
            <a:headEnd/>
            <a:tailEnd/>
          </a:ln>
          <a:effectLst/>
        </p:spPr>
        <p:txBody>
          <a:bodyPr vert="horz" wrap="square" lIns="92145" tIns="46073" rIns="92145" bIns="46073" numCol="1" anchor="b" anchorCtr="0" compatLnSpc="1">
            <a:prstTxWarp prst="textNoShape">
              <a:avLst/>
            </a:prstTxWarp>
          </a:bodyPr>
          <a:lstStyle>
            <a:lvl1pPr algn="r">
              <a:defRPr sz="1200"/>
            </a:lvl1pPr>
          </a:lstStyle>
          <a:p>
            <a:fld id="{09EF2A66-1749-4A26-984A-A57D18772031}" type="slidenum">
              <a:rPr lang="en-GB"/>
              <a:pPr/>
              <a:t>‹#›</a:t>
            </a:fld>
            <a:endParaRPr lang="en-GB" dirty="0"/>
          </a:p>
        </p:txBody>
      </p:sp>
    </p:spTree>
    <p:extLst>
      <p:ext uri="{BB962C8B-B14F-4D97-AF65-F5344CB8AC3E}">
        <p14:creationId xmlns:p14="http://schemas.microsoft.com/office/powerpoint/2010/main" val="29889136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51217" cy="497046"/>
          </a:xfrm>
          <a:prstGeom prst="rect">
            <a:avLst/>
          </a:prstGeom>
        </p:spPr>
        <p:txBody>
          <a:bodyPr vert="horz" lIns="92145" tIns="46073" rIns="92145" bIns="46073" rtlCol="0"/>
          <a:lstStyle>
            <a:lvl1pPr algn="l">
              <a:defRPr sz="1200"/>
            </a:lvl1pPr>
          </a:lstStyle>
          <a:p>
            <a:endParaRPr lang="en-US" dirty="0"/>
          </a:p>
        </p:txBody>
      </p:sp>
      <p:sp>
        <p:nvSpPr>
          <p:cNvPr id="3" name="Date Placeholder 2"/>
          <p:cNvSpPr>
            <a:spLocks noGrp="1"/>
          </p:cNvSpPr>
          <p:nvPr>
            <p:ph type="dt" idx="1"/>
          </p:nvPr>
        </p:nvSpPr>
        <p:spPr>
          <a:xfrm>
            <a:off x="3855981" y="3"/>
            <a:ext cx="2951217" cy="497046"/>
          </a:xfrm>
          <a:prstGeom prst="rect">
            <a:avLst/>
          </a:prstGeom>
        </p:spPr>
        <p:txBody>
          <a:bodyPr vert="horz" lIns="92145" tIns="46073" rIns="92145" bIns="46073" rtlCol="0"/>
          <a:lstStyle>
            <a:lvl1pPr algn="r">
              <a:defRPr sz="1200"/>
            </a:lvl1pPr>
          </a:lstStyle>
          <a:p>
            <a:fld id="{CAB7E3D1-E012-4C6C-85C1-4B605B1616BD}" type="datetimeFigureOut">
              <a:rPr lang="en-US" smtClean="0"/>
              <a:pPr/>
              <a:t>5/30/2014</a:t>
            </a:fld>
            <a:endParaRPr lang="en-US" dirty="0"/>
          </a:p>
        </p:txBody>
      </p:sp>
      <p:sp>
        <p:nvSpPr>
          <p:cNvPr id="4" name="Slide Image Placeholder 3"/>
          <p:cNvSpPr>
            <a:spLocks noGrp="1" noRot="1" noChangeAspect="1"/>
          </p:cNvSpPr>
          <p:nvPr>
            <p:ph type="sldImg" idx="2"/>
          </p:nvPr>
        </p:nvSpPr>
        <p:spPr>
          <a:xfrm>
            <a:off x="919163" y="744538"/>
            <a:ext cx="4970462" cy="3729037"/>
          </a:xfrm>
          <a:prstGeom prst="rect">
            <a:avLst/>
          </a:prstGeom>
          <a:noFill/>
          <a:ln w="12700">
            <a:solidFill>
              <a:prstClr val="black"/>
            </a:solidFill>
          </a:ln>
        </p:spPr>
        <p:txBody>
          <a:bodyPr vert="horz" lIns="92145" tIns="46073" rIns="92145" bIns="46073" rtlCol="0" anchor="ctr"/>
          <a:lstStyle/>
          <a:p>
            <a:endParaRPr lang="en-US" dirty="0"/>
          </a:p>
        </p:txBody>
      </p:sp>
      <p:sp>
        <p:nvSpPr>
          <p:cNvPr id="5" name="Notes Placeholder 4"/>
          <p:cNvSpPr>
            <a:spLocks noGrp="1"/>
          </p:cNvSpPr>
          <p:nvPr>
            <p:ph type="body" sz="quarter" idx="3"/>
          </p:nvPr>
        </p:nvSpPr>
        <p:spPr>
          <a:xfrm>
            <a:off x="680562" y="4722740"/>
            <a:ext cx="5447666" cy="4473416"/>
          </a:xfrm>
          <a:prstGeom prst="rect">
            <a:avLst/>
          </a:prstGeom>
        </p:spPr>
        <p:txBody>
          <a:bodyPr vert="horz" lIns="92145" tIns="46073" rIns="92145" bIns="460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42282"/>
            <a:ext cx="2951217" cy="497046"/>
          </a:xfrm>
          <a:prstGeom prst="rect">
            <a:avLst/>
          </a:prstGeom>
        </p:spPr>
        <p:txBody>
          <a:bodyPr vert="horz" lIns="92145" tIns="46073" rIns="92145" bIns="460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981" y="9442282"/>
            <a:ext cx="2951217" cy="497046"/>
          </a:xfrm>
          <a:prstGeom prst="rect">
            <a:avLst/>
          </a:prstGeom>
        </p:spPr>
        <p:txBody>
          <a:bodyPr vert="horz" lIns="92145" tIns="46073" rIns="92145" bIns="46073" rtlCol="0" anchor="b"/>
          <a:lstStyle>
            <a:lvl1pPr algn="r">
              <a:defRPr sz="1200"/>
            </a:lvl1pPr>
          </a:lstStyle>
          <a:p>
            <a:fld id="{093A6145-6CB6-4469-9736-D0FA30081362}" type="slidenum">
              <a:rPr lang="en-US" smtClean="0"/>
              <a:pPr/>
              <a:t>‹#›</a:t>
            </a:fld>
            <a:endParaRPr lang="en-US" dirty="0"/>
          </a:p>
        </p:txBody>
      </p:sp>
    </p:spTree>
    <p:extLst>
      <p:ext uri="{BB962C8B-B14F-4D97-AF65-F5344CB8AC3E}">
        <p14:creationId xmlns:p14="http://schemas.microsoft.com/office/powerpoint/2010/main" val="40246219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Needs driven – user oriented – quality</a:t>
            </a:r>
            <a:r>
              <a:rPr lang="en-IE" baseline="0" dirty="0" smtClean="0"/>
              <a:t> certified – cost effective (admin)</a:t>
            </a:r>
          </a:p>
          <a:p>
            <a:r>
              <a:rPr lang="en-IE" baseline="0" dirty="0" smtClean="0"/>
              <a:t>Growing emphasis on transparency and accountability</a:t>
            </a:r>
            <a:endParaRPr lang="en-IE" dirty="0"/>
          </a:p>
        </p:txBody>
      </p:sp>
      <p:sp>
        <p:nvSpPr>
          <p:cNvPr id="4" name="Slide Number Placeholder 3"/>
          <p:cNvSpPr>
            <a:spLocks noGrp="1"/>
          </p:cNvSpPr>
          <p:nvPr>
            <p:ph type="sldNum" sz="quarter" idx="10"/>
          </p:nvPr>
        </p:nvSpPr>
        <p:spPr/>
        <p:txBody>
          <a:bodyPr/>
          <a:lstStyle/>
          <a:p>
            <a:fld id="{093A6145-6CB6-4469-9736-D0FA30081362}" type="slidenum">
              <a:rPr lang="en-US" smtClean="0"/>
              <a:pPr/>
              <a:t>3</a:t>
            </a:fld>
            <a:endParaRPr lang="en-US" dirty="0"/>
          </a:p>
        </p:txBody>
      </p:sp>
    </p:spTree>
    <p:extLst>
      <p:ext uri="{BB962C8B-B14F-4D97-AF65-F5344CB8AC3E}">
        <p14:creationId xmlns:p14="http://schemas.microsoft.com/office/powerpoint/2010/main" val="2972738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Strategy papers focused on a no.</a:t>
            </a:r>
            <a:r>
              <a:rPr lang="en-IE" baseline="0" dirty="0" smtClean="0"/>
              <a:t> of deficits within the ISS that are hindering progress  - while progress has been made it is uneven – opportunistic rather than systematic</a:t>
            </a:r>
            <a:endParaRPr lang="en-IE" dirty="0"/>
          </a:p>
        </p:txBody>
      </p:sp>
      <p:sp>
        <p:nvSpPr>
          <p:cNvPr id="4" name="Slide Number Placeholder 3"/>
          <p:cNvSpPr>
            <a:spLocks noGrp="1"/>
          </p:cNvSpPr>
          <p:nvPr>
            <p:ph type="sldNum" sz="quarter" idx="10"/>
          </p:nvPr>
        </p:nvSpPr>
        <p:spPr/>
        <p:txBody>
          <a:bodyPr/>
          <a:lstStyle/>
          <a:p>
            <a:fld id="{093A6145-6CB6-4469-9736-D0FA30081362}" type="slidenum">
              <a:rPr lang="en-US" smtClean="0"/>
              <a:pPr/>
              <a:t>4</a:t>
            </a:fld>
            <a:endParaRPr lang="en-US" dirty="0"/>
          </a:p>
        </p:txBody>
      </p:sp>
    </p:spTree>
    <p:extLst>
      <p:ext uri="{BB962C8B-B14F-4D97-AF65-F5344CB8AC3E}">
        <p14:creationId xmlns:p14="http://schemas.microsoft.com/office/powerpoint/2010/main" val="734016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Coordination role is designed to ensure consistency and to ensure best practices are adopted regardless of the national compiler – focus on helping compiler ensure high quality – also provide transparency around processes to safeguard trust</a:t>
            </a:r>
            <a:endParaRPr lang="en-IE" dirty="0"/>
          </a:p>
        </p:txBody>
      </p:sp>
      <p:sp>
        <p:nvSpPr>
          <p:cNvPr id="4" name="Slide Number Placeholder 3"/>
          <p:cNvSpPr>
            <a:spLocks noGrp="1"/>
          </p:cNvSpPr>
          <p:nvPr>
            <p:ph type="sldNum" sz="quarter" idx="10"/>
          </p:nvPr>
        </p:nvSpPr>
        <p:spPr/>
        <p:txBody>
          <a:bodyPr/>
          <a:lstStyle/>
          <a:p>
            <a:fld id="{093A6145-6CB6-4469-9736-D0FA30081362}" type="slidenum">
              <a:rPr lang="en-US" smtClean="0"/>
              <a:pPr/>
              <a:t>7</a:t>
            </a:fld>
            <a:endParaRPr lang="en-US" dirty="0"/>
          </a:p>
        </p:txBody>
      </p:sp>
    </p:spTree>
    <p:extLst>
      <p:ext uri="{BB962C8B-B14F-4D97-AF65-F5344CB8AC3E}">
        <p14:creationId xmlns:p14="http://schemas.microsoft.com/office/powerpoint/2010/main" val="101789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Important role in providing evidence to inform decision making</a:t>
            </a:r>
            <a:r>
              <a:rPr lang="en-IE" baseline="0" dirty="0" smtClean="0"/>
              <a:t> – provide assurance and ensure transparency for users</a:t>
            </a:r>
            <a:endParaRPr lang="en-IE" dirty="0"/>
          </a:p>
        </p:txBody>
      </p:sp>
      <p:sp>
        <p:nvSpPr>
          <p:cNvPr id="4" name="Slide Number Placeholder 3"/>
          <p:cNvSpPr>
            <a:spLocks noGrp="1"/>
          </p:cNvSpPr>
          <p:nvPr>
            <p:ph type="sldNum" sz="quarter" idx="10"/>
          </p:nvPr>
        </p:nvSpPr>
        <p:spPr/>
        <p:txBody>
          <a:bodyPr/>
          <a:lstStyle/>
          <a:p>
            <a:fld id="{093A6145-6CB6-4469-9736-D0FA30081362}" type="slidenum">
              <a:rPr lang="en-US" smtClean="0"/>
              <a:pPr/>
              <a:t>8</a:t>
            </a:fld>
            <a:endParaRPr lang="en-US" dirty="0"/>
          </a:p>
        </p:txBody>
      </p:sp>
    </p:spTree>
    <p:extLst>
      <p:ext uri="{BB962C8B-B14F-4D97-AF65-F5344CB8AC3E}">
        <p14:creationId xmlns:p14="http://schemas.microsoft.com/office/powerpoint/2010/main" val="2607864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Reputation of ISS but also of</a:t>
            </a:r>
            <a:r>
              <a:rPr lang="en-IE" baseline="0" dirty="0" smtClean="0"/>
              <a:t> Ireland as a nation</a:t>
            </a:r>
            <a:endParaRPr lang="en-IE" dirty="0"/>
          </a:p>
        </p:txBody>
      </p:sp>
      <p:sp>
        <p:nvSpPr>
          <p:cNvPr id="4" name="Slide Number Placeholder 3"/>
          <p:cNvSpPr>
            <a:spLocks noGrp="1"/>
          </p:cNvSpPr>
          <p:nvPr>
            <p:ph type="sldNum" sz="quarter" idx="10"/>
          </p:nvPr>
        </p:nvSpPr>
        <p:spPr/>
        <p:txBody>
          <a:bodyPr/>
          <a:lstStyle/>
          <a:p>
            <a:fld id="{093A6145-6CB6-4469-9736-D0FA30081362}" type="slidenum">
              <a:rPr lang="en-US" smtClean="0"/>
              <a:pPr/>
              <a:t>9</a:t>
            </a:fld>
            <a:endParaRPr lang="en-US" dirty="0"/>
          </a:p>
        </p:txBody>
      </p:sp>
    </p:spTree>
    <p:extLst>
      <p:ext uri="{BB962C8B-B14F-4D97-AF65-F5344CB8AC3E}">
        <p14:creationId xmlns:p14="http://schemas.microsoft.com/office/powerpoint/2010/main" val="3191804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Covers all collection, compilation and dissemination of official statistics</a:t>
            </a:r>
            <a:r>
              <a:rPr lang="en-IE" baseline="0" dirty="0" smtClean="0"/>
              <a:t> – principles chosen are deemed most relevant from ISS perspective – as ISS evolves and matures so will ISSCOP</a:t>
            </a:r>
            <a:endParaRPr lang="en-IE" dirty="0"/>
          </a:p>
        </p:txBody>
      </p:sp>
      <p:sp>
        <p:nvSpPr>
          <p:cNvPr id="4" name="Slide Number Placeholder 3"/>
          <p:cNvSpPr>
            <a:spLocks noGrp="1"/>
          </p:cNvSpPr>
          <p:nvPr>
            <p:ph type="sldNum" sz="quarter" idx="10"/>
          </p:nvPr>
        </p:nvSpPr>
        <p:spPr/>
        <p:txBody>
          <a:bodyPr/>
          <a:lstStyle/>
          <a:p>
            <a:fld id="{093A6145-6CB6-4469-9736-D0FA30081362}" type="slidenum">
              <a:rPr lang="en-US" smtClean="0"/>
              <a:pPr/>
              <a:t>14</a:t>
            </a:fld>
            <a:endParaRPr lang="en-US" dirty="0"/>
          </a:p>
        </p:txBody>
      </p:sp>
    </p:spTree>
    <p:extLst>
      <p:ext uri="{BB962C8B-B14F-4D97-AF65-F5344CB8AC3E}">
        <p14:creationId xmlns:p14="http://schemas.microsoft.com/office/powerpoint/2010/main" val="346272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Development of code is easiest part of process – major challenges</a:t>
            </a:r>
            <a:r>
              <a:rPr lang="en-IE" baseline="0" dirty="0" smtClean="0"/>
              <a:t> with implementation</a:t>
            </a:r>
            <a:endParaRPr lang="en-IE" dirty="0"/>
          </a:p>
        </p:txBody>
      </p:sp>
      <p:sp>
        <p:nvSpPr>
          <p:cNvPr id="4" name="Slide Number Placeholder 3"/>
          <p:cNvSpPr>
            <a:spLocks noGrp="1"/>
          </p:cNvSpPr>
          <p:nvPr>
            <p:ph type="sldNum" sz="quarter" idx="10"/>
          </p:nvPr>
        </p:nvSpPr>
        <p:spPr/>
        <p:txBody>
          <a:bodyPr/>
          <a:lstStyle/>
          <a:p>
            <a:fld id="{093A6145-6CB6-4469-9736-D0FA30081362}" type="slidenum">
              <a:rPr lang="en-US" smtClean="0"/>
              <a:pPr/>
              <a:t>18</a:t>
            </a:fld>
            <a:endParaRPr lang="en-US" dirty="0"/>
          </a:p>
        </p:txBody>
      </p:sp>
    </p:spTree>
    <p:extLst>
      <p:ext uri="{BB962C8B-B14F-4D97-AF65-F5344CB8AC3E}">
        <p14:creationId xmlns:p14="http://schemas.microsoft.com/office/powerpoint/2010/main" val="3173076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Report</a:t>
            </a:r>
            <a:r>
              <a:rPr lang="en-IE" baseline="0" dirty="0" smtClean="0"/>
              <a:t> on progress – look at making statistical units answerable to DG – Have input into content, release times, </a:t>
            </a:r>
            <a:r>
              <a:rPr lang="en-IE" baseline="0" dirty="0" err="1" smtClean="0"/>
              <a:t>etc</a:t>
            </a:r>
            <a:endParaRPr lang="en-IE" dirty="0"/>
          </a:p>
        </p:txBody>
      </p:sp>
      <p:sp>
        <p:nvSpPr>
          <p:cNvPr id="4" name="Slide Number Placeholder 3"/>
          <p:cNvSpPr>
            <a:spLocks noGrp="1"/>
          </p:cNvSpPr>
          <p:nvPr>
            <p:ph type="sldNum" sz="quarter" idx="10"/>
          </p:nvPr>
        </p:nvSpPr>
        <p:spPr/>
        <p:txBody>
          <a:bodyPr/>
          <a:lstStyle/>
          <a:p>
            <a:fld id="{093A6145-6CB6-4469-9736-D0FA30081362}" type="slidenum">
              <a:rPr lang="en-US" smtClean="0"/>
              <a:pPr/>
              <a:t>19</a:t>
            </a:fld>
            <a:endParaRPr lang="en-US" dirty="0"/>
          </a:p>
        </p:txBody>
      </p:sp>
    </p:spTree>
    <p:extLst>
      <p:ext uri="{BB962C8B-B14F-4D97-AF65-F5344CB8AC3E}">
        <p14:creationId xmlns:p14="http://schemas.microsoft.com/office/powerpoint/2010/main" val="317307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Major challenges</a:t>
            </a:r>
            <a:r>
              <a:rPr lang="en-IE" baseline="0" dirty="0" smtClean="0"/>
              <a:t> ahead – must get buy in and support across broader public sector – shared understanding  - Irish statistics have stood up to scrutiny – ISSCOP will </a:t>
            </a:r>
            <a:r>
              <a:rPr lang="en-IE" baseline="0" smtClean="0"/>
              <a:t>safeguard trust</a:t>
            </a:r>
            <a:endParaRPr lang="en-IE" dirty="0"/>
          </a:p>
        </p:txBody>
      </p:sp>
      <p:sp>
        <p:nvSpPr>
          <p:cNvPr id="4" name="Slide Number Placeholder 3"/>
          <p:cNvSpPr>
            <a:spLocks noGrp="1"/>
          </p:cNvSpPr>
          <p:nvPr>
            <p:ph type="sldNum" sz="quarter" idx="10"/>
          </p:nvPr>
        </p:nvSpPr>
        <p:spPr/>
        <p:txBody>
          <a:bodyPr/>
          <a:lstStyle/>
          <a:p>
            <a:fld id="{093A6145-6CB6-4469-9736-D0FA30081362}" type="slidenum">
              <a:rPr lang="en-US" smtClean="0"/>
              <a:pPr/>
              <a:t>20</a:t>
            </a:fld>
            <a:endParaRPr lang="en-US" dirty="0"/>
          </a:p>
        </p:txBody>
      </p:sp>
    </p:spTree>
    <p:extLst>
      <p:ext uri="{BB962C8B-B14F-4D97-AF65-F5344CB8AC3E}">
        <p14:creationId xmlns:p14="http://schemas.microsoft.com/office/powerpoint/2010/main" val="3338454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Date Placeholder 6"/>
          <p:cNvSpPr>
            <a:spLocks noGrp="1"/>
          </p:cNvSpPr>
          <p:nvPr>
            <p:ph type="dt" sz="half" idx="10"/>
          </p:nvPr>
        </p:nvSpPr>
        <p:spPr/>
        <p:txBody>
          <a:bodyPr/>
          <a:lstStyle/>
          <a:p>
            <a:endParaRPr lang="en-GB" dirty="0"/>
          </a:p>
        </p:txBody>
      </p:sp>
      <p:sp>
        <p:nvSpPr>
          <p:cNvPr id="8" name="Slide Number Placeholder 7"/>
          <p:cNvSpPr>
            <a:spLocks noGrp="1"/>
          </p:cNvSpPr>
          <p:nvPr>
            <p:ph type="sldNum" sz="quarter" idx="11"/>
          </p:nvPr>
        </p:nvSpPr>
        <p:spPr/>
        <p:txBody>
          <a:bodyPr/>
          <a:lstStyle/>
          <a:p>
            <a:endParaRPr lang="en-GB" dirty="0"/>
          </a:p>
        </p:txBody>
      </p:sp>
      <p:sp>
        <p:nvSpPr>
          <p:cNvPr id="9" name="Footer Placeholder 8"/>
          <p:cNvSpPr>
            <a:spLocks noGrp="1"/>
          </p:cNvSpPr>
          <p:nvPr>
            <p:ph type="ftr" sz="quarter" idx="12"/>
          </p:nvPr>
        </p:nvSpPr>
        <p:spPr/>
        <p:txBody>
          <a:bodyPr/>
          <a:lstStyle/>
          <a:p>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C33335EF-D08A-48A1-81D2-19E5970882D9}" type="slidenum">
              <a:rPr lang="en-GB"/>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AB2933AB-5BED-4B0B-904D-34AED2FE6B92}"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922348B9-B93C-4808-925C-F5AF1259ABFE}"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F7413CC6-6FA5-44B7-907C-395FA1526B46}"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F97DE5CC-ECA1-4F2C-B80B-1D0F368B021A}"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dirty="0"/>
          </a:p>
        </p:txBody>
      </p:sp>
      <p:sp>
        <p:nvSpPr>
          <p:cNvPr id="8" name="Footer Placeholder 7"/>
          <p:cNvSpPr>
            <a:spLocks noGrp="1"/>
          </p:cNvSpPr>
          <p:nvPr>
            <p:ph type="ftr" sz="quarter" idx="11"/>
          </p:nvPr>
        </p:nvSpPr>
        <p:spPr/>
        <p:txBody>
          <a:bodyPr/>
          <a:lstStyle>
            <a:lvl1pPr>
              <a:defRPr/>
            </a:lvl1pPr>
          </a:lstStyle>
          <a:p>
            <a:endParaRPr lang="en-GB" dirty="0"/>
          </a:p>
        </p:txBody>
      </p:sp>
      <p:sp>
        <p:nvSpPr>
          <p:cNvPr id="9" name="Slide Number Placeholder 8"/>
          <p:cNvSpPr>
            <a:spLocks noGrp="1"/>
          </p:cNvSpPr>
          <p:nvPr>
            <p:ph type="sldNum" sz="quarter" idx="12"/>
          </p:nvPr>
        </p:nvSpPr>
        <p:spPr/>
        <p:txBody>
          <a:bodyPr/>
          <a:lstStyle>
            <a:lvl1pPr>
              <a:defRPr/>
            </a:lvl1pPr>
          </a:lstStyle>
          <a:p>
            <a:fld id="{BF6FC507-34AD-41A1-99AD-F3170759FC2A}"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
        <p:nvSpPr>
          <p:cNvPr id="6" name="Date Placeholder 5"/>
          <p:cNvSpPr>
            <a:spLocks noGrp="1"/>
          </p:cNvSpPr>
          <p:nvPr>
            <p:ph type="dt" sz="half" idx="10"/>
          </p:nvPr>
        </p:nvSpPr>
        <p:spPr/>
        <p:txBody>
          <a:bodyPr/>
          <a:lstStyle/>
          <a:p>
            <a:endParaRPr lang="en-GB" dirty="0"/>
          </a:p>
        </p:txBody>
      </p:sp>
      <p:sp>
        <p:nvSpPr>
          <p:cNvPr id="7" name="Slide Number Placeholder 6"/>
          <p:cNvSpPr>
            <a:spLocks noGrp="1"/>
          </p:cNvSpPr>
          <p:nvPr>
            <p:ph type="sldNum" sz="quarter" idx="11"/>
          </p:nvPr>
        </p:nvSpPr>
        <p:spPr/>
        <p:txBody>
          <a:bodyPr/>
          <a:lstStyle/>
          <a:p>
            <a:fld id="{E076B382-857B-467F-ABFD-C8A6490753D7}" type="slidenum">
              <a:rPr lang="en-GB" smtClean="0"/>
              <a:pPr/>
              <a:t>‹#›</a:t>
            </a:fld>
            <a:endParaRPr lang="en-GB" dirty="0"/>
          </a:p>
        </p:txBody>
      </p:sp>
      <p:sp>
        <p:nvSpPr>
          <p:cNvPr id="8" name="Footer Placeholder 7"/>
          <p:cNvSpPr>
            <a:spLocks noGrp="1"/>
          </p:cNvSpPr>
          <p:nvPr>
            <p:ph type="ftr" sz="quarter" idx="12"/>
          </p:nvPr>
        </p:nvSpPr>
        <p:spPr/>
        <p:txBody>
          <a:bodyPr/>
          <a:lstStyle/>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dirty="0"/>
          </a:p>
        </p:txBody>
      </p:sp>
      <p:sp>
        <p:nvSpPr>
          <p:cNvPr id="3" name="Footer Placeholder 2"/>
          <p:cNvSpPr>
            <a:spLocks noGrp="1"/>
          </p:cNvSpPr>
          <p:nvPr>
            <p:ph type="ftr" sz="quarter" idx="11"/>
          </p:nvPr>
        </p:nvSpPr>
        <p:spPr/>
        <p:txBody>
          <a:bodyPr/>
          <a:lstStyle>
            <a:lvl1pPr>
              <a:defRPr/>
            </a:lvl1pPr>
          </a:lstStyle>
          <a:p>
            <a:endParaRPr lang="en-GB" dirty="0"/>
          </a:p>
        </p:txBody>
      </p:sp>
      <p:sp>
        <p:nvSpPr>
          <p:cNvPr id="4" name="Slide Number Placeholder 3"/>
          <p:cNvSpPr>
            <a:spLocks noGrp="1"/>
          </p:cNvSpPr>
          <p:nvPr>
            <p:ph type="sldNum" sz="quarter" idx="12"/>
          </p:nvPr>
        </p:nvSpPr>
        <p:spPr/>
        <p:txBody>
          <a:bodyPr/>
          <a:lstStyle>
            <a:lvl1pPr>
              <a:defRPr/>
            </a:lvl1pPr>
          </a:lstStyle>
          <a:p>
            <a:fld id="{CFBC8253-8A0A-4210-99BA-C6178AC230F4}"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D21276DA-81EE-44B4-8B10-5A3E12735B05}"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A7127AD4-4612-4803-9E48-7453B0505F1A}"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076B382-857B-467F-ABFD-C8A6490753D7}" type="slidenum">
              <a:rPr lang="en-GB"/>
              <a:pPr/>
              <a:t>‹#›</a:t>
            </a:fld>
            <a:endParaRPr lang="en-GB" dirty="0"/>
          </a:p>
        </p:txBody>
      </p:sp>
      <p:grpSp>
        <p:nvGrpSpPr>
          <p:cNvPr id="1031" name="Group 7"/>
          <p:cNvGrpSpPr>
            <a:grpSpLocks/>
          </p:cNvGrpSpPr>
          <p:nvPr/>
        </p:nvGrpSpPr>
        <p:grpSpPr bwMode="auto">
          <a:xfrm>
            <a:off x="0" y="0"/>
            <a:ext cx="9144000" cy="1028700"/>
            <a:chOff x="0" y="0"/>
            <a:chExt cx="5760" cy="648"/>
          </a:xfrm>
        </p:grpSpPr>
        <p:pic>
          <p:nvPicPr>
            <p:cNvPr id="1032" name="Picture 8" descr="C:\Documents and Settings\keadyk\Desktop\csoLogo.jpg"/>
            <p:cNvPicPr>
              <a:picLocks noChangeAspect="1" noChangeArrowheads="1"/>
            </p:cNvPicPr>
            <p:nvPr/>
          </p:nvPicPr>
          <p:blipFill>
            <a:blip r:embed="rId13"/>
            <a:srcRect/>
            <a:stretch>
              <a:fillRect/>
            </a:stretch>
          </p:blipFill>
          <p:spPr bwMode="auto">
            <a:xfrm>
              <a:off x="0" y="0"/>
              <a:ext cx="3409" cy="648"/>
            </a:xfrm>
            <a:prstGeom prst="rect">
              <a:avLst/>
            </a:prstGeom>
            <a:noFill/>
          </p:spPr>
        </p:pic>
        <p:pic>
          <p:nvPicPr>
            <p:cNvPr id="1033" name="Picture 9" descr="C:\Documents and Settings\keadyk\Desktop\Filler.bmp"/>
            <p:cNvPicPr>
              <a:picLocks noChangeAspect="1" noChangeArrowheads="1"/>
            </p:cNvPicPr>
            <p:nvPr/>
          </p:nvPicPr>
          <p:blipFill>
            <a:blip r:embed="rId14"/>
            <a:srcRect/>
            <a:stretch>
              <a:fillRect/>
            </a:stretch>
          </p:blipFill>
          <p:spPr bwMode="auto">
            <a:xfrm>
              <a:off x="4752" y="0"/>
              <a:ext cx="672" cy="648"/>
            </a:xfrm>
            <a:prstGeom prst="rect">
              <a:avLst/>
            </a:prstGeom>
            <a:noFill/>
          </p:spPr>
        </p:pic>
        <p:pic>
          <p:nvPicPr>
            <p:cNvPr id="1034" name="Picture 10" descr="C:\Documents and Settings\keadyk\Desktop\Filler.bmp"/>
            <p:cNvPicPr>
              <a:picLocks noChangeAspect="1" noChangeArrowheads="1"/>
            </p:cNvPicPr>
            <p:nvPr/>
          </p:nvPicPr>
          <p:blipFill>
            <a:blip r:embed="rId14"/>
            <a:srcRect/>
            <a:stretch>
              <a:fillRect/>
            </a:stretch>
          </p:blipFill>
          <p:spPr bwMode="auto">
            <a:xfrm>
              <a:off x="3408" y="0"/>
              <a:ext cx="672" cy="648"/>
            </a:xfrm>
            <a:prstGeom prst="rect">
              <a:avLst/>
            </a:prstGeom>
            <a:noFill/>
          </p:spPr>
        </p:pic>
        <p:pic>
          <p:nvPicPr>
            <p:cNvPr id="1035" name="Picture 11" descr="C:\Documents and Settings\keadyk\Desktop\Filler.bmp"/>
            <p:cNvPicPr>
              <a:picLocks noChangeAspect="1" noChangeArrowheads="1"/>
            </p:cNvPicPr>
            <p:nvPr/>
          </p:nvPicPr>
          <p:blipFill>
            <a:blip r:embed="rId14"/>
            <a:srcRect/>
            <a:stretch>
              <a:fillRect/>
            </a:stretch>
          </p:blipFill>
          <p:spPr bwMode="auto">
            <a:xfrm>
              <a:off x="5088" y="0"/>
              <a:ext cx="672" cy="648"/>
            </a:xfrm>
            <a:prstGeom prst="rect">
              <a:avLst/>
            </a:prstGeom>
            <a:noFill/>
          </p:spPr>
        </p:pic>
        <p:pic>
          <p:nvPicPr>
            <p:cNvPr id="1036" name="Picture 12" descr="C:\Documents and Settings\keadyk\Desktop\Filler.bmp"/>
            <p:cNvPicPr>
              <a:picLocks noChangeAspect="1" noChangeArrowheads="1"/>
            </p:cNvPicPr>
            <p:nvPr/>
          </p:nvPicPr>
          <p:blipFill>
            <a:blip r:embed="rId14"/>
            <a:srcRect/>
            <a:stretch>
              <a:fillRect/>
            </a:stretch>
          </p:blipFill>
          <p:spPr bwMode="auto">
            <a:xfrm>
              <a:off x="4080" y="0"/>
              <a:ext cx="672" cy="648"/>
            </a:xfrm>
            <a:prstGeom prst="rect">
              <a:avLst/>
            </a:prstGeom>
            <a:noFill/>
          </p:spPr>
        </p:pic>
      </p:grpSp>
      <p:pic>
        <p:nvPicPr>
          <p:cNvPr id="1037" name="Picture 13" descr="C:\Documents and Settings\keadyk\Desktop\Fillerbot.bmp"/>
          <p:cNvPicPr>
            <a:picLocks noChangeAspect="1" noChangeArrowheads="1"/>
          </p:cNvPicPr>
          <p:nvPr/>
        </p:nvPicPr>
        <p:blipFill>
          <a:blip r:embed="rId15"/>
          <a:srcRect/>
          <a:stretch>
            <a:fillRect/>
          </a:stretch>
        </p:blipFill>
        <p:spPr bwMode="auto">
          <a:xfrm>
            <a:off x="0" y="6170613"/>
            <a:ext cx="9144000" cy="685800"/>
          </a:xfrm>
          <a:prstGeom prst="rect">
            <a:avLst/>
          </a:prstGeom>
          <a:noFill/>
        </p:spPr>
      </p:pic>
      <p:sp>
        <p:nvSpPr>
          <p:cNvPr id="1038" name="Text Box 14"/>
          <p:cNvSpPr txBox="1">
            <a:spLocks noChangeArrowheads="1"/>
          </p:cNvSpPr>
          <p:nvPr/>
        </p:nvSpPr>
        <p:spPr bwMode="auto">
          <a:xfrm>
            <a:off x="4876800" y="6400800"/>
            <a:ext cx="4267200" cy="304800"/>
          </a:xfrm>
          <a:prstGeom prst="rect">
            <a:avLst/>
          </a:prstGeom>
          <a:noFill/>
          <a:ln w="9525">
            <a:noFill/>
            <a:miter lim="800000"/>
            <a:headEnd/>
            <a:tailEnd/>
          </a:ln>
          <a:effectLst/>
        </p:spPr>
        <p:txBody>
          <a:bodyPr>
            <a:spAutoFit/>
          </a:bodyPr>
          <a:lstStyle/>
          <a:p>
            <a:pPr algn="r">
              <a:spcBef>
                <a:spcPct val="50000"/>
              </a:spcBef>
            </a:pPr>
            <a:r>
              <a:rPr lang="en-GB" sz="1400" b="1" dirty="0">
                <a:solidFill>
                  <a:srgbClr val="294B97"/>
                </a:solidFill>
                <a:latin typeface="Arial" charset="0"/>
              </a:rPr>
              <a:t>                                    </a:t>
            </a:r>
            <a:endParaRPr lang="en-GB" dirty="0"/>
          </a:p>
        </p:txBody>
      </p:sp>
      <p:sp>
        <p:nvSpPr>
          <p:cNvPr id="1039" name="Rectangle 15"/>
          <p:cNvSpPr>
            <a:spLocks noChangeArrowheads="1"/>
          </p:cNvSpPr>
          <p:nvPr/>
        </p:nvSpPr>
        <p:spPr bwMode="auto">
          <a:xfrm>
            <a:off x="838200" y="4502150"/>
            <a:ext cx="1098550" cy="457200"/>
          </a:xfrm>
          <a:prstGeom prst="rect">
            <a:avLst/>
          </a:prstGeom>
          <a:noFill/>
          <a:ln w="9525">
            <a:noFill/>
            <a:miter lim="800000"/>
            <a:headEnd/>
            <a:tailEnd/>
          </a:ln>
          <a:effectLst/>
        </p:spPr>
        <p:txBody>
          <a:bodyPr wrap="none">
            <a:spAutoFit/>
          </a:bodyPr>
          <a:lstStyle/>
          <a:p>
            <a:r>
              <a:rPr lang="en-US" dirty="0">
                <a:solidFill>
                  <a:srgbClr val="336699"/>
                </a:solidFill>
                <a:latin typeface="Arial" charset="0"/>
              </a:rPr>
              <a:t>	</a:t>
            </a:r>
            <a:endParaRPr lang="en-US" i="1" dirty="0">
              <a:solidFill>
                <a:srgbClr val="336699"/>
              </a:solidFill>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1398404"/>
            <a:ext cx="6912768" cy="4216539"/>
          </a:xfrm>
          <a:prstGeom prst="rect">
            <a:avLst/>
          </a:prstGeom>
        </p:spPr>
        <p:txBody>
          <a:bodyPr wrap="square">
            <a:spAutoFit/>
          </a:bodyPr>
          <a:lstStyle/>
          <a:p>
            <a:pPr algn="ctr"/>
            <a:r>
              <a:rPr lang="en-US" b="1" dirty="0" smtClean="0">
                <a:latin typeface="+mj-lt"/>
                <a:cs typeface="Arial" pitchFamily="34" charset="0"/>
              </a:rPr>
              <a:t>Safeguarding trust in Irish Official Statistics</a:t>
            </a:r>
          </a:p>
          <a:p>
            <a:pPr algn="ctr"/>
            <a:endParaRPr lang="en-US" b="1" dirty="0">
              <a:latin typeface="+mj-lt"/>
              <a:cs typeface="Arial" pitchFamily="34" charset="0"/>
            </a:endParaRPr>
          </a:p>
          <a:p>
            <a:pPr algn="ctr"/>
            <a:r>
              <a:rPr lang="en-US" i="1" dirty="0" smtClean="0">
                <a:latin typeface="+mj-lt"/>
                <a:cs typeface="Arial" pitchFamily="34" charset="0"/>
              </a:rPr>
              <a:t>A Code of Practice for the Irish Statistical System</a:t>
            </a:r>
          </a:p>
          <a:p>
            <a:pPr algn="ctr"/>
            <a:endParaRPr lang="en-US" b="1" dirty="0" smtClean="0">
              <a:latin typeface="+mj-lt"/>
              <a:cs typeface="Arial" pitchFamily="34" charset="0"/>
            </a:endParaRPr>
          </a:p>
          <a:p>
            <a:pPr algn="ctr"/>
            <a:endParaRPr lang="en-US" b="1" dirty="0" smtClean="0">
              <a:latin typeface="+mj-lt"/>
              <a:cs typeface="Arial" pitchFamily="34" charset="0"/>
            </a:endParaRPr>
          </a:p>
          <a:p>
            <a:pPr algn="ctr"/>
            <a:r>
              <a:rPr lang="en-US" sz="2000" dirty="0" smtClean="0">
                <a:latin typeface="+mj-lt"/>
                <a:cs typeface="Arial" pitchFamily="34" charset="0"/>
              </a:rPr>
              <a:t>Ken Moore,</a:t>
            </a:r>
          </a:p>
          <a:p>
            <a:pPr algn="ctr"/>
            <a:r>
              <a:rPr lang="en-US" sz="2000" dirty="0" smtClean="0">
                <a:latin typeface="+mj-lt"/>
                <a:cs typeface="Arial" pitchFamily="34" charset="0"/>
              </a:rPr>
              <a:t>Central Statistics Office</a:t>
            </a:r>
            <a:endParaRPr lang="en-US" sz="2000" dirty="0">
              <a:latin typeface="+mj-lt"/>
              <a:cs typeface="Arial" pitchFamily="34" charset="0"/>
            </a:endParaRPr>
          </a:p>
          <a:p>
            <a:pPr algn="ctr"/>
            <a:endParaRPr lang="en-US" b="1" dirty="0" smtClean="0">
              <a:latin typeface="+mj-lt"/>
              <a:cs typeface="Arial" pitchFamily="34" charset="0"/>
            </a:endParaRPr>
          </a:p>
          <a:p>
            <a:pPr algn="ctr"/>
            <a:endParaRPr lang="en-US" b="1" dirty="0" smtClean="0">
              <a:latin typeface="+mj-lt"/>
              <a:cs typeface="Arial" pitchFamily="34" charset="0"/>
            </a:endParaRPr>
          </a:p>
          <a:p>
            <a:pPr algn="ctr"/>
            <a:r>
              <a:rPr lang="en-US" sz="2000" dirty="0" smtClean="0">
                <a:latin typeface="+mj-lt"/>
              </a:rPr>
              <a:t>European Conference on Quality in Official Statistics</a:t>
            </a:r>
          </a:p>
          <a:p>
            <a:pPr algn="ctr"/>
            <a:endParaRPr lang="en-US" sz="2000" dirty="0" smtClean="0">
              <a:latin typeface="+mj-lt"/>
            </a:endParaRPr>
          </a:p>
          <a:p>
            <a:pPr algn="ctr"/>
            <a:r>
              <a:rPr lang="en-US" sz="2000" dirty="0" smtClean="0">
                <a:latin typeface="+mj-lt"/>
              </a:rPr>
              <a:t>June, 2014</a:t>
            </a:r>
            <a:endParaRPr lang="en-US" sz="20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lstStyle/>
          <a:p>
            <a:pPr algn="l"/>
            <a:r>
              <a:rPr lang="en-IE" sz="2800" dirty="0" smtClean="0"/>
              <a:t/>
            </a:r>
            <a:br>
              <a:rPr lang="en-IE" sz="2800" dirty="0" smtClean="0"/>
            </a:br>
            <a:r>
              <a:rPr lang="en-IE" sz="2800" b="1" dirty="0" smtClean="0"/>
              <a:t>Why we need a Code of Practice</a:t>
            </a:r>
            <a:endParaRPr lang="en-US" sz="2800" b="1" dirty="0"/>
          </a:p>
        </p:txBody>
      </p:sp>
      <p:sp>
        <p:nvSpPr>
          <p:cNvPr id="3" name="Content Placeholder 2"/>
          <p:cNvSpPr>
            <a:spLocks noGrp="1"/>
          </p:cNvSpPr>
          <p:nvPr>
            <p:ph idx="1"/>
          </p:nvPr>
        </p:nvSpPr>
        <p:spPr>
          <a:xfrm>
            <a:off x="467544" y="1700808"/>
            <a:ext cx="8229600" cy="3600399"/>
          </a:xfrm>
        </p:spPr>
        <p:txBody>
          <a:bodyPr/>
          <a:lstStyle/>
          <a:p>
            <a:pPr marL="457200" indent="-457200">
              <a:spcAft>
                <a:spcPts val="600"/>
              </a:spcAft>
              <a:buFont typeface="Arial" pitchFamily="34" charset="0"/>
              <a:buChar char="•"/>
            </a:pPr>
            <a:endParaRPr lang="en-US" sz="2400" dirty="0" smtClean="0"/>
          </a:p>
          <a:p>
            <a:pPr marL="457200" indent="-457200">
              <a:spcAft>
                <a:spcPts val="600"/>
              </a:spcAft>
              <a:buFont typeface="Arial" pitchFamily="34" charset="0"/>
              <a:buChar char="•"/>
            </a:pPr>
            <a:r>
              <a:rPr lang="en-US" sz="2400" dirty="0" smtClean="0"/>
              <a:t>In general no standards in place for the compilation of official statistics by public authorities other than CSO/Central Bank</a:t>
            </a:r>
          </a:p>
          <a:p>
            <a:pPr marL="457200" indent="-457200">
              <a:spcAft>
                <a:spcPts val="600"/>
              </a:spcAft>
              <a:buFont typeface="Arial" pitchFamily="34" charset="0"/>
              <a:buChar char="•"/>
            </a:pPr>
            <a:endParaRPr lang="en-US" sz="2400" dirty="0" smtClean="0"/>
          </a:p>
          <a:p>
            <a:pPr marL="457200" indent="-457200">
              <a:spcAft>
                <a:spcPts val="600"/>
              </a:spcAft>
              <a:buFont typeface="Arial" pitchFamily="34" charset="0"/>
              <a:buChar char="•"/>
            </a:pPr>
            <a:r>
              <a:rPr lang="en-US" sz="2400" dirty="0" smtClean="0"/>
              <a:t>ISS CoP being developed to fill this gap</a:t>
            </a:r>
            <a:endParaRPr lang="en-US" sz="2400" dirty="0"/>
          </a:p>
          <a:p>
            <a:pPr marL="457200" indent="-457200">
              <a:buFont typeface="Arial" pitchFamily="34" charset="0"/>
              <a:buChar char="•"/>
            </a:pPr>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052737"/>
            <a:ext cx="7772400" cy="864096"/>
          </a:xfrm>
        </p:spPr>
        <p:txBody>
          <a:bodyPr/>
          <a:lstStyle/>
          <a:p>
            <a:pPr algn="l"/>
            <a:r>
              <a:rPr lang="en-IE" sz="2800" b="1" dirty="0" smtClean="0"/>
              <a:t>What are Official Statistics ?</a:t>
            </a:r>
            <a:endParaRPr lang="en-IE" sz="2800" b="1" dirty="0"/>
          </a:p>
        </p:txBody>
      </p:sp>
      <p:sp>
        <p:nvSpPr>
          <p:cNvPr id="3" name="Subtitle 2"/>
          <p:cNvSpPr>
            <a:spLocks noGrp="1"/>
          </p:cNvSpPr>
          <p:nvPr>
            <p:ph type="subTitle" idx="1"/>
          </p:nvPr>
        </p:nvSpPr>
        <p:spPr>
          <a:xfrm>
            <a:off x="1331640" y="2636912"/>
            <a:ext cx="6400800" cy="2425824"/>
          </a:xfrm>
        </p:spPr>
        <p:txBody>
          <a:bodyPr/>
          <a:lstStyle/>
          <a:p>
            <a:r>
              <a:rPr lang="en-IE" sz="2400" dirty="0" smtClean="0"/>
              <a:t>“statistics compiled by the CSO or any other public authority under the Statistics Act or otherwise”</a:t>
            </a:r>
          </a:p>
          <a:p>
            <a:endParaRPr lang="en-IE" dirty="0" smtClean="0"/>
          </a:p>
          <a:p>
            <a:pPr algn="r"/>
            <a:r>
              <a:rPr lang="en-IE" sz="2000" dirty="0" smtClean="0"/>
              <a:t>Source: Statistics Act 1993</a:t>
            </a:r>
          </a:p>
          <a:p>
            <a:endParaRPr lang="en-IE" dirty="0" smtClean="0"/>
          </a:p>
        </p:txBody>
      </p:sp>
    </p:spTree>
    <p:extLst>
      <p:ext uri="{BB962C8B-B14F-4D97-AF65-F5344CB8AC3E}">
        <p14:creationId xmlns:p14="http://schemas.microsoft.com/office/powerpoint/2010/main" val="3554141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7"/>
            <a:ext cx="7772400" cy="576063"/>
          </a:xfrm>
        </p:spPr>
        <p:txBody>
          <a:bodyPr/>
          <a:lstStyle/>
          <a:p>
            <a:pPr algn="l"/>
            <a:r>
              <a:rPr lang="en-IE" sz="2800" b="1" dirty="0" smtClean="0"/>
              <a:t>What are official </a:t>
            </a:r>
            <a:r>
              <a:rPr lang="en-IE" sz="2800" b="1" dirty="0"/>
              <a:t>s</a:t>
            </a:r>
            <a:r>
              <a:rPr lang="en-IE" sz="2800" b="1" dirty="0" smtClean="0"/>
              <a:t>tatistics?</a:t>
            </a:r>
            <a:endParaRPr lang="en-IE" sz="2800" b="1" dirty="0"/>
          </a:p>
        </p:txBody>
      </p:sp>
      <p:sp>
        <p:nvSpPr>
          <p:cNvPr id="3" name="Subtitle 2"/>
          <p:cNvSpPr>
            <a:spLocks noGrp="1"/>
          </p:cNvSpPr>
          <p:nvPr>
            <p:ph type="subTitle" idx="1"/>
          </p:nvPr>
        </p:nvSpPr>
        <p:spPr>
          <a:xfrm>
            <a:off x="827584" y="1628800"/>
            <a:ext cx="7344816" cy="3456384"/>
          </a:xfrm>
        </p:spPr>
        <p:txBody>
          <a:bodyPr/>
          <a:lstStyle/>
          <a:p>
            <a:pPr algn="l">
              <a:spcAft>
                <a:spcPts val="600"/>
              </a:spcAft>
            </a:pPr>
            <a:r>
              <a:rPr lang="en-IE" sz="2400" dirty="0" smtClean="0"/>
              <a:t>For the purpose of ISS CoP Official Statistics </a:t>
            </a:r>
          </a:p>
          <a:p>
            <a:pPr marL="342900" indent="-342900" algn="l">
              <a:spcAft>
                <a:spcPts val="600"/>
              </a:spcAft>
              <a:buFont typeface="Arial" pitchFamily="34" charset="0"/>
              <a:buChar char="•"/>
            </a:pPr>
            <a:r>
              <a:rPr lang="en-IE" sz="2000" dirty="0" smtClean="0"/>
              <a:t>should be produced by or on behalf of a public authority</a:t>
            </a:r>
          </a:p>
          <a:p>
            <a:pPr marL="342900" indent="-342900" algn="l">
              <a:spcAft>
                <a:spcPts val="600"/>
              </a:spcAft>
              <a:buFont typeface="Arial" pitchFamily="34" charset="0"/>
              <a:buChar char="•"/>
            </a:pPr>
            <a:r>
              <a:rPr lang="en-IE" sz="2000" dirty="0" smtClean="0"/>
              <a:t>should be continuous </a:t>
            </a:r>
          </a:p>
          <a:p>
            <a:pPr marL="342900" indent="-342900" algn="l">
              <a:spcAft>
                <a:spcPts val="600"/>
              </a:spcAft>
              <a:buFont typeface="Arial" pitchFamily="34" charset="0"/>
              <a:buChar char="•"/>
            </a:pPr>
            <a:r>
              <a:rPr lang="en-GB" sz="2000" dirty="0" smtClean="0"/>
              <a:t>If a “one-off” the DG of CSO in consultation with the responsible public authority, may deem the statistic “official” if it is considered to be of public interest</a:t>
            </a:r>
            <a:endParaRPr lang="en-IE" sz="2000" dirty="0"/>
          </a:p>
          <a:p>
            <a:pPr marL="342900" indent="-342900" algn="l">
              <a:spcAft>
                <a:spcPts val="600"/>
              </a:spcAft>
              <a:buFont typeface="Arial" pitchFamily="34" charset="0"/>
              <a:buChar char="•"/>
            </a:pPr>
            <a:r>
              <a:rPr lang="en-IE" sz="2000" dirty="0" smtClean="0"/>
              <a:t>should be numeric in nature</a:t>
            </a:r>
          </a:p>
          <a:p>
            <a:pPr marL="342900" indent="-342900" algn="l">
              <a:spcAft>
                <a:spcPts val="600"/>
              </a:spcAft>
              <a:buFont typeface="Arial" pitchFamily="34" charset="0"/>
              <a:buChar char="•"/>
            </a:pPr>
            <a:r>
              <a:rPr lang="en-IE" sz="2000" dirty="0" smtClean="0"/>
              <a:t>must be in the public domain</a:t>
            </a:r>
          </a:p>
          <a:p>
            <a:pPr marL="342900" indent="-342900" algn="l">
              <a:spcAft>
                <a:spcPts val="600"/>
              </a:spcAft>
              <a:buFont typeface="Arial" pitchFamily="34" charset="0"/>
              <a:buChar char="•"/>
            </a:pPr>
            <a:r>
              <a:rPr lang="en-IE" sz="2000" dirty="0" smtClean="0"/>
              <a:t>will be agreed between Director General of the CSO and the head of relevant public authority</a:t>
            </a:r>
          </a:p>
          <a:p>
            <a:pPr marL="342900" indent="-342900" algn="l">
              <a:spcAft>
                <a:spcPts val="600"/>
              </a:spcAft>
              <a:buFont typeface="Arial" pitchFamily="34" charset="0"/>
              <a:buChar char="•"/>
            </a:pPr>
            <a:r>
              <a:rPr lang="en-IE" sz="2000" dirty="0" smtClean="0"/>
              <a:t>will be listed in a national Register of Official Statistics (www.isscop.ie)</a:t>
            </a:r>
          </a:p>
          <a:p>
            <a:pPr marL="342900" indent="-342900" algn="l">
              <a:buFont typeface="Arial" pitchFamily="34" charset="0"/>
              <a:buChar char="•"/>
            </a:pPr>
            <a:endParaRPr lang="en-IE" sz="2000" dirty="0" smtClean="0"/>
          </a:p>
          <a:p>
            <a:pPr marL="457200" indent="-457200" algn="l">
              <a:buFont typeface="Arial" pitchFamily="34" charset="0"/>
              <a:buChar char="•"/>
            </a:pPr>
            <a:endParaRPr lang="en-IE" sz="2000" dirty="0"/>
          </a:p>
        </p:txBody>
      </p:sp>
    </p:spTree>
    <p:extLst>
      <p:ext uri="{BB962C8B-B14F-4D97-AF65-F5344CB8AC3E}">
        <p14:creationId xmlns:p14="http://schemas.microsoft.com/office/powerpoint/2010/main" val="926292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1"/>
            <a:ext cx="7772400" cy="864096"/>
          </a:xfrm>
        </p:spPr>
        <p:txBody>
          <a:bodyPr/>
          <a:lstStyle/>
          <a:p>
            <a:pPr algn="l"/>
            <a:r>
              <a:rPr lang="en-IE" sz="2800" b="1" dirty="0" smtClean="0"/>
              <a:t>Building on international experience</a:t>
            </a:r>
            <a:endParaRPr lang="en-IE" sz="2800" b="1" dirty="0"/>
          </a:p>
        </p:txBody>
      </p:sp>
      <p:sp>
        <p:nvSpPr>
          <p:cNvPr id="3" name="Subtitle 2"/>
          <p:cNvSpPr>
            <a:spLocks noGrp="1"/>
          </p:cNvSpPr>
          <p:nvPr>
            <p:ph type="subTitle" idx="1"/>
          </p:nvPr>
        </p:nvSpPr>
        <p:spPr>
          <a:xfrm>
            <a:off x="827584" y="1916832"/>
            <a:ext cx="6944816" cy="3456384"/>
          </a:xfrm>
        </p:spPr>
        <p:txBody>
          <a:bodyPr/>
          <a:lstStyle/>
          <a:p>
            <a:pPr marL="457200" indent="-457200" algn="l">
              <a:spcAft>
                <a:spcPts val="600"/>
              </a:spcAft>
              <a:buFont typeface="Arial" pitchFamily="34" charset="0"/>
              <a:buChar char="•"/>
            </a:pPr>
            <a:r>
              <a:rPr lang="en-GB" sz="2400" dirty="0" smtClean="0"/>
              <a:t>What we are doing is not new internationally </a:t>
            </a:r>
          </a:p>
          <a:p>
            <a:pPr marL="457200" indent="-457200" algn="l">
              <a:spcAft>
                <a:spcPts val="600"/>
              </a:spcAft>
              <a:buFont typeface="Arial" pitchFamily="34" charset="0"/>
              <a:buChar char="•"/>
            </a:pPr>
            <a:r>
              <a:rPr lang="en-GB" sz="2400" dirty="0" smtClean="0"/>
              <a:t>But it is </a:t>
            </a:r>
            <a:r>
              <a:rPr lang="en-IE" sz="2400" dirty="0"/>
              <a:t>n</a:t>
            </a:r>
            <a:r>
              <a:rPr lang="en-IE" sz="2400" dirty="0" smtClean="0"/>
              <a:t>ew in Irish context</a:t>
            </a:r>
          </a:p>
          <a:p>
            <a:pPr marL="457200" indent="-457200" algn="l">
              <a:spcAft>
                <a:spcPts val="600"/>
              </a:spcAft>
              <a:buFont typeface="Arial" pitchFamily="34" charset="0"/>
              <a:buChar char="•"/>
            </a:pPr>
            <a:r>
              <a:rPr lang="en-GB" sz="2400" dirty="0" smtClean="0"/>
              <a:t>Many countries simply adopted the ES CoP or UN Fundamental Principles</a:t>
            </a:r>
            <a:endParaRPr lang="en-IE" sz="2400" dirty="0" smtClean="0"/>
          </a:p>
          <a:p>
            <a:pPr marL="457200" indent="-457200" algn="l">
              <a:spcAft>
                <a:spcPts val="600"/>
              </a:spcAft>
              <a:buFont typeface="Arial" pitchFamily="34" charset="0"/>
              <a:buChar char="•"/>
            </a:pPr>
            <a:r>
              <a:rPr lang="en-IE" sz="2400" dirty="0" smtClean="0"/>
              <a:t>Essentially we are building on international experience – United Kingdom, Finland, New Zealand, Sweden to name but a few</a:t>
            </a:r>
            <a:endParaRPr lang="en-IE" sz="2400" dirty="0"/>
          </a:p>
        </p:txBody>
      </p:sp>
    </p:spTree>
    <p:extLst>
      <p:ext uri="{BB962C8B-B14F-4D97-AF65-F5344CB8AC3E}">
        <p14:creationId xmlns:p14="http://schemas.microsoft.com/office/powerpoint/2010/main" val="2756675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1008112"/>
          </a:xfrm>
        </p:spPr>
        <p:txBody>
          <a:bodyPr/>
          <a:lstStyle/>
          <a:p>
            <a:pPr algn="l"/>
            <a:r>
              <a:rPr lang="en-IE" sz="2800" b="1" dirty="0" smtClean="0"/>
              <a:t>ISS – Code of Practice (ISS COP)</a:t>
            </a:r>
            <a:endParaRPr lang="en-IE" sz="2800" b="1" dirty="0"/>
          </a:p>
        </p:txBody>
      </p:sp>
      <p:sp>
        <p:nvSpPr>
          <p:cNvPr id="3" name="Content Placeholder 2"/>
          <p:cNvSpPr>
            <a:spLocks noGrp="1"/>
          </p:cNvSpPr>
          <p:nvPr>
            <p:ph idx="1"/>
          </p:nvPr>
        </p:nvSpPr>
        <p:spPr>
          <a:xfrm>
            <a:off x="467544" y="1484784"/>
            <a:ext cx="8229600" cy="3993307"/>
          </a:xfrm>
        </p:spPr>
        <p:txBody>
          <a:bodyPr/>
          <a:lstStyle/>
          <a:p>
            <a:pPr>
              <a:spcAft>
                <a:spcPts val="600"/>
              </a:spcAft>
              <a:buFont typeface="Arial" pitchFamily="34" charset="0"/>
              <a:buChar char="•"/>
            </a:pPr>
            <a:r>
              <a:rPr lang="en-GB" sz="2400" dirty="0" smtClean="0"/>
              <a:t>National context important</a:t>
            </a:r>
          </a:p>
          <a:p>
            <a:pPr>
              <a:spcAft>
                <a:spcPts val="600"/>
              </a:spcAft>
              <a:buFont typeface="Arial" pitchFamily="34" charset="0"/>
              <a:buChar char="•"/>
            </a:pPr>
            <a:r>
              <a:rPr lang="en-GB" sz="2400" dirty="0" smtClean="0"/>
              <a:t>Relative maturity of the ISS taken into account</a:t>
            </a:r>
          </a:p>
          <a:p>
            <a:pPr>
              <a:spcAft>
                <a:spcPts val="600"/>
              </a:spcAft>
              <a:buFont typeface="Arial" pitchFamily="34" charset="0"/>
              <a:buChar char="•"/>
            </a:pPr>
            <a:r>
              <a:rPr lang="en-IE" sz="2400" dirty="0" smtClean="0"/>
              <a:t>Pragmatic approach - targeted </a:t>
            </a:r>
            <a:r>
              <a:rPr lang="en-IE" sz="2400" dirty="0"/>
              <a:t>set of </a:t>
            </a:r>
            <a:r>
              <a:rPr lang="en-IE" sz="2400" dirty="0" smtClean="0"/>
              <a:t>principles focussed on the core issues </a:t>
            </a:r>
          </a:p>
          <a:p>
            <a:pPr>
              <a:spcAft>
                <a:spcPts val="600"/>
              </a:spcAft>
              <a:buFont typeface="Arial" pitchFamily="34" charset="0"/>
              <a:buChar char="•"/>
            </a:pPr>
            <a:r>
              <a:rPr lang="en-IE" sz="2400" dirty="0" smtClean="0"/>
              <a:t>Covers relevant processes and systems</a:t>
            </a:r>
          </a:p>
          <a:p>
            <a:pPr>
              <a:spcAft>
                <a:spcPts val="600"/>
              </a:spcAft>
              <a:buFont typeface="Arial" pitchFamily="34" charset="0"/>
              <a:buChar char="•"/>
            </a:pPr>
            <a:r>
              <a:rPr lang="en-IE" sz="2400" dirty="0" smtClean="0"/>
              <a:t>ISS CoP is a subset of the European Statistics Code of Practice </a:t>
            </a:r>
          </a:p>
          <a:p>
            <a:pPr>
              <a:spcAft>
                <a:spcPts val="600"/>
              </a:spcAft>
              <a:buFont typeface="Arial" pitchFamily="34" charset="0"/>
              <a:buChar char="•"/>
            </a:pPr>
            <a:r>
              <a:rPr lang="en-IE" sz="2400" dirty="0" smtClean="0"/>
              <a:t>Intended to align ISS CoP with ES CoP by 2020</a:t>
            </a:r>
          </a:p>
          <a:p>
            <a:pPr>
              <a:spcAft>
                <a:spcPts val="600"/>
              </a:spcAft>
              <a:buFont typeface="Arial" pitchFamily="34" charset="0"/>
              <a:buChar char="•"/>
            </a:pPr>
            <a:r>
              <a:rPr lang="en-GB" sz="2400" dirty="0" smtClean="0"/>
              <a:t>Providing space for the ISS to evolve and develop</a:t>
            </a:r>
            <a:endParaRPr lang="en-IE" sz="2400" dirty="0"/>
          </a:p>
        </p:txBody>
      </p:sp>
    </p:spTree>
    <p:extLst>
      <p:ext uri="{BB962C8B-B14F-4D97-AF65-F5344CB8AC3E}">
        <p14:creationId xmlns:p14="http://schemas.microsoft.com/office/powerpoint/2010/main" val="188578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864096"/>
          </a:xfrm>
        </p:spPr>
        <p:txBody>
          <a:bodyPr/>
          <a:lstStyle/>
          <a:p>
            <a:pPr algn="l"/>
            <a:r>
              <a:rPr lang="en-IE" sz="2800" b="1" dirty="0" smtClean="0"/>
              <a:t>ISS </a:t>
            </a:r>
            <a:r>
              <a:rPr lang="en-IE" sz="2800" b="1" dirty="0"/>
              <a:t>– Code of Practice (ISS COP)</a:t>
            </a:r>
          </a:p>
        </p:txBody>
      </p:sp>
      <p:sp>
        <p:nvSpPr>
          <p:cNvPr id="3" name="Content Placeholder 2"/>
          <p:cNvSpPr>
            <a:spLocks noGrp="1"/>
          </p:cNvSpPr>
          <p:nvPr>
            <p:ph idx="1"/>
          </p:nvPr>
        </p:nvSpPr>
        <p:spPr>
          <a:xfrm>
            <a:off x="467544" y="1412776"/>
            <a:ext cx="8229600" cy="4752528"/>
          </a:xfrm>
        </p:spPr>
        <p:txBody>
          <a:bodyPr/>
          <a:lstStyle/>
          <a:p>
            <a:pPr marL="457200" indent="-457200">
              <a:buFont typeface="Arial" pitchFamily="34" charset="0"/>
              <a:buChar char="•"/>
            </a:pPr>
            <a:r>
              <a:rPr lang="en-IE" dirty="0" smtClean="0"/>
              <a:t>ISS </a:t>
            </a:r>
            <a:r>
              <a:rPr lang="en-IE" dirty="0" err="1" smtClean="0"/>
              <a:t>CoP</a:t>
            </a:r>
            <a:r>
              <a:rPr lang="en-IE" dirty="0" smtClean="0"/>
              <a:t> launched in November, 2013</a:t>
            </a:r>
          </a:p>
          <a:p>
            <a:pPr marL="457200" indent="-457200">
              <a:buFont typeface="Arial" pitchFamily="34" charset="0"/>
              <a:buChar char="•"/>
            </a:pPr>
            <a:endParaRPr lang="en-IE" dirty="0" smtClean="0"/>
          </a:p>
          <a:p>
            <a:pPr marL="457200" indent="-457200">
              <a:buFont typeface="Arial" pitchFamily="34" charset="0"/>
              <a:buChar char="•"/>
            </a:pPr>
            <a:r>
              <a:rPr lang="en-IE" dirty="0" smtClean="0"/>
              <a:t>5 </a:t>
            </a:r>
            <a:r>
              <a:rPr lang="en-IE" dirty="0"/>
              <a:t>Principles</a:t>
            </a:r>
          </a:p>
          <a:p>
            <a:pPr marL="457200" indent="-457200">
              <a:buFont typeface="Arial" pitchFamily="34" charset="0"/>
              <a:buChar char="•"/>
            </a:pPr>
            <a:endParaRPr lang="en-IE" dirty="0"/>
          </a:p>
          <a:p>
            <a:pPr marL="457200" indent="-457200">
              <a:buFont typeface="Arial" pitchFamily="34" charset="0"/>
              <a:buChar char="•"/>
            </a:pPr>
            <a:r>
              <a:rPr lang="en-IE" dirty="0" smtClean="0"/>
              <a:t>Principle </a:t>
            </a:r>
            <a:r>
              <a:rPr lang="en-IE" dirty="0"/>
              <a:t>1 Professional Independence </a:t>
            </a:r>
          </a:p>
          <a:p>
            <a:pPr marL="457200" indent="-457200">
              <a:buFont typeface="Arial" pitchFamily="34" charset="0"/>
              <a:buChar char="•"/>
            </a:pPr>
            <a:endParaRPr lang="en-IE" dirty="0" smtClean="0"/>
          </a:p>
          <a:p>
            <a:pPr indent="11113"/>
            <a:r>
              <a:rPr lang="en-US" sz="2000" dirty="0"/>
              <a:t>The production of official statistics is based on the application of independent, transparent and objective standards and free from any political or other external interference. The objective is to ensure credibility and public trust in Official Statistics.</a:t>
            </a:r>
          </a:p>
          <a:p>
            <a:pPr marL="457200" indent="-457200">
              <a:buFont typeface="Arial" pitchFamily="34" charset="0"/>
              <a:buChar char="•"/>
            </a:pPr>
            <a:endParaRPr lang="en-IE" dirty="0" smtClean="0"/>
          </a:p>
        </p:txBody>
      </p:sp>
    </p:spTree>
    <p:extLst>
      <p:ext uri="{BB962C8B-B14F-4D97-AF65-F5344CB8AC3E}">
        <p14:creationId xmlns:p14="http://schemas.microsoft.com/office/powerpoint/2010/main" val="2030931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652934"/>
          </a:xfrm>
        </p:spPr>
        <p:txBody>
          <a:bodyPr/>
          <a:lstStyle/>
          <a:p>
            <a:pPr algn="l"/>
            <a:r>
              <a:rPr lang="en-IE" sz="2800" b="1" dirty="0"/>
              <a:t>ISS – Code of Practice (ISS COP)</a:t>
            </a:r>
            <a:endParaRPr lang="en-IE" sz="2800" dirty="0"/>
          </a:p>
        </p:txBody>
      </p:sp>
      <p:sp>
        <p:nvSpPr>
          <p:cNvPr id="3" name="Content Placeholder 2"/>
          <p:cNvSpPr>
            <a:spLocks noGrp="1"/>
          </p:cNvSpPr>
          <p:nvPr>
            <p:ph idx="1"/>
          </p:nvPr>
        </p:nvSpPr>
        <p:spPr/>
        <p:txBody>
          <a:bodyPr/>
          <a:lstStyle/>
          <a:p>
            <a:pPr marL="457200" indent="-457200">
              <a:buFont typeface="Arial" pitchFamily="34" charset="0"/>
              <a:buChar char="•"/>
            </a:pPr>
            <a:r>
              <a:rPr lang="en-US" dirty="0"/>
              <a:t>Principle 2 Timeliness and Punctuality </a:t>
            </a:r>
          </a:p>
          <a:p>
            <a:endParaRPr lang="en-IE" dirty="0" smtClean="0"/>
          </a:p>
          <a:p>
            <a:pPr indent="11113"/>
            <a:r>
              <a:rPr lang="en-US" sz="2000" dirty="0"/>
              <a:t>Official statistics are released in a timely and punctual manner.</a:t>
            </a:r>
          </a:p>
          <a:p>
            <a:endParaRPr lang="en-IE" dirty="0" smtClean="0"/>
          </a:p>
          <a:p>
            <a:pPr marL="457200" indent="-457200">
              <a:buFont typeface="Arial" pitchFamily="34" charset="0"/>
              <a:buChar char="•"/>
            </a:pPr>
            <a:r>
              <a:rPr lang="en-US" dirty="0"/>
              <a:t>Principle 3 Accessibility and Clarity </a:t>
            </a:r>
          </a:p>
          <a:p>
            <a:pPr indent="11113"/>
            <a:endParaRPr lang="en-US" sz="2000" dirty="0" smtClean="0"/>
          </a:p>
          <a:p>
            <a:pPr indent="11113"/>
            <a:r>
              <a:rPr lang="en-US" sz="2000" dirty="0" smtClean="0"/>
              <a:t>Official </a:t>
            </a:r>
            <a:r>
              <a:rPr lang="en-US" sz="2000" dirty="0"/>
              <a:t>statistics are presented in a clear and understandable form, released in a suitable and convenient manner, available and accessible on an impartial basis with the appropriate supporting information.</a:t>
            </a:r>
          </a:p>
          <a:p>
            <a:endParaRPr lang="en-IE" dirty="0"/>
          </a:p>
        </p:txBody>
      </p:sp>
    </p:spTree>
    <p:extLst>
      <p:ext uri="{BB962C8B-B14F-4D97-AF65-F5344CB8AC3E}">
        <p14:creationId xmlns:p14="http://schemas.microsoft.com/office/powerpoint/2010/main" val="528457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Font typeface="Arial" pitchFamily="34" charset="0"/>
              <a:buChar char="•"/>
            </a:pPr>
            <a:r>
              <a:rPr lang="en-US" dirty="0" smtClean="0"/>
              <a:t>Principle </a:t>
            </a:r>
            <a:r>
              <a:rPr lang="en-US" dirty="0"/>
              <a:t>4 Commitment to </a:t>
            </a:r>
            <a:r>
              <a:rPr lang="en-US" dirty="0" smtClean="0"/>
              <a:t>Quality</a:t>
            </a:r>
          </a:p>
          <a:p>
            <a:endParaRPr lang="en-US" dirty="0"/>
          </a:p>
          <a:p>
            <a:pPr indent="11113"/>
            <a:r>
              <a:rPr lang="en-US" sz="2000" dirty="0"/>
              <a:t>All compilers of official statistics systematically and regularly review processes to support continual improvement in process and product quality.</a:t>
            </a:r>
          </a:p>
          <a:p>
            <a:endParaRPr lang="en-IE" dirty="0" smtClean="0"/>
          </a:p>
          <a:p>
            <a:pPr marL="457200" indent="-457200">
              <a:buFont typeface="Arial" pitchFamily="34" charset="0"/>
              <a:buChar char="•"/>
            </a:pPr>
            <a:r>
              <a:rPr lang="en-IE" dirty="0"/>
              <a:t>Principle 5 </a:t>
            </a:r>
            <a:r>
              <a:rPr lang="en-IE" dirty="0" smtClean="0"/>
              <a:t>Confidentiality </a:t>
            </a:r>
          </a:p>
          <a:p>
            <a:pPr marL="457200" indent="-457200">
              <a:buFont typeface="Arial" pitchFamily="34" charset="0"/>
              <a:buChar char="•"/>
            </a:pPr>
            <a:endParaRPr lang="en-IE" dirty="0"/>
          </a:p>
          <a:p>
            <a:pPr marL="354013" indent="0"/>
            <a:r>
              <a:rPr lang="en-US" sz="2000" dirty="0"/>
              <a:t>Public authorities that produce official statistics ensure that statistical outputs do not lead to the direct or indirect identification of an individual person or entity</a:t>
            </a:r>
          </a:p>
          <a:p>
            <a:pPr marL="457200" indent="-457200">
              <a:buFont typeface="Arial" pitchFamily="34" charset="0"/>
              <a:buChar char="•"/>
            </a:pPr>
            <a:endParaRPr lang="en-IE" dirty="0"/>
          </a:p>
        </p:txBody>
      </p:sp>
      <p:sp>
        <p:nvSpPr>
          <p:cNvPr id="4" name="Title 1"/>
          <p:cNvSpPr>
            <a:spLocks noGrp="1"/>
          </p:cNvSpPr>
          <p:nvPr>
            <p:ph type="title"/>
          </p:nvPr>
        </p:nvSpPr>
        <p:spPr>
          <a:xfrm>
            <a:off x="457200" y="764704"/>
            <a:ext cx="8229600" cy="652934"/>
          </a:xfrm>
        </p:spPr>
        <p:txBody>
          <a:bodyPr/>
          <a:lstStyle/>
          <a:p>
            <a:pPr algn="l"/>
            <a:r>
              <a:rPr lang="en-IE" sz="2800" b="1" dirty="0"/>
              <a:t>ISS – Code of Practice (ISS COP)</a:t>
            </a:r>
            <a:endParaRPr lang="en-IE" sz="2800" dirty="0"/>
          </a:p>
        </p:txBody>
      </p:sp>
    </p:spTree>
    <p:extLst>
      <p:ext uri="{BB962C8B-B14F-4D97-AF65-F5344CB8AC3E}">
        <p14:creationId xmlns:p14="http://schemas.microsoft.com/office/powerpoint/2010/main" val="94680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80926"/>
          </a:xfrm>
        </p:spPr>
        <p:txBody>
          <a:bodyPr/>
          <a:lstStyle/>
          <a:p>
            <a:pPr algn="l"/>
            <a:r>
              <a:rPr lang="en-IE" sz="2800" b="1" dirty="0" smtClean="0"/>
              <a:t>Looking to the future</a:t>
            </a:r>
            <a:endParaRPr lang="en-IE" sz="2800" b="1" dirty="0"/>
          </a:p>
        </p:txBody>
      </p:sp>
      <p:sp>
        <p:nvSpPr>
          <p:cNvPr id="3" name="Content Placeholder 2"/>
          <p:cNvSpPr>
            <a:spLocks noGrp="1"/>
          </p:cNvSpPr>
          <p:nvPr>
            <p:ph idx="1"/>
          </p:nvPr>
        </p:nvSpPr>
        <p:spPr>
          <a:xfrm>
            <a:off x="457200" y="1412776"/>
            <a:ext cx="8229600" cy="4713387"/>
          </a:xfrm>
        </p:spPr>
        <p:txBody>
          <a:bodyPr/>
          <a:lstStyle/>
          <a:p>
            <a:pPr marL="457200" indent="-457200">
              <a:spcAft>
                <a:spcPts val="600"/>
              </a:spcAft>
              <a:buFont typeface="Arial" pitchFamily="34" charset="0"/>
              <a:buChar char="•"/>
            </a:pPr>
            <a:r>
              <a:rPr lang="en-IE" sz="2400" dirty="0" smtClean="0"/>
              <a:t>Time required to build awareness of the Code</a:t>
            </a:r>
          </a:p>
          <a:p>
            <a:pPr marL="457200" indent="-457200">
              <a:spcAft>
                <a:spcPts val="600"/>
              </a:spcAft>
              <a:buFont typeface="Arial" pitchFamily="34" charset="0"/>
              <a:buChar char="•"/>
            </a:pPr>
            <a:r>
              <a:rPr lang="en-IE" sz="2400" dirty="0"/>
              <a:t>Build </a:t>
            </a:r>
            <a:r>
              <a:rPr lang="en-IE" sz="2400" dirty="0" smtClean="0"/>
              <a:t>an </a:t>
            </a:r>
            <a:r>
              <a:rPr lang="en-IE" sz="2400" dirty="0"/>
              <a:t>appreciation of the value of the </a:t>
            </a:r>
            <a:r>
              <a:rPr lang="en-IE" sz="2400" dirty="0" smtClean="0"/>
              <a:t>Code</a:t>
            </a:r>
          </a:p>
          <a:p>
            <a:pPr marL="457200" indent="-457200">
              <a:spcAft>
                <a:spcPts val="600"/>
              </a:spcAft>
              <a:buFont typeface="Arial" pitchFamily="34" charset="0"/>
              <a:buChar char="•"/>
            </a:pPr>
            <a:r>
              <a:rPr lang="en-GB" sz="2400" dirty="0" smtClean="0"/>
              <a:t>Moving from “words” to “actions”</a:t>
            </a:r>
            <a:endParaRPr lang="en-IE" sz="2400" dirty="0" smtClean="0"/>
          </a:p>
          <a:p>
            <a:pPr marL="457200" indent="-457200">
              <a:spcAft>
                <a:spcPts val="600"/>
              </a:spcAft>
              <a:buFont typeface="Arial" pitchFamily="34" charset="0"/>
              <a:buChar char="•"/>
            </a:pPr>
            <a:r>
              <a:rPr lang="en-GB" sz="2400" dirty="0" smtClean="0"/>
              <a:t>Making the necessary changes to live the code</a:t>
            </a:r>
          </a:p>
          <a:p>
            <a:pPr marL="457200" indent="-457200">
              <a:spcAft>
                <a:spcPts val="600"/>
              </a:spcAft>
              <a:buFont typeface="Arial" pitchFamily="34" charset="0"/>
              <a:buChar char="•"/>
            </a:pPr>
            <a:r>
              <a:rPr lang="en-GB" sz="2400" dirty="0" smtClean="0"/>
              <a:t>Building the brand</a:t>
            </a:r>
          </a:p>
          <a:p>
            <a:pPr marL="457200" indent="-457200">
              <a:spcAft>
                <a:spcPts val="600"/>
              </a:spcAft>
              <a:buFont typeface="Arial" pitchFamily="34" charset="0"/>
              <a:buChar char="•"/>
            </a:pPr>
            <a:r>
              <a:rPr lang="en-GB" sz="2400" dirty="0" smtClean="0"/>
              <a:t>Will take time – No silver bullet</a:t>
            </a:r>
          </a:p>
          <a:p>
            <a:pPr marL="457200" indent="-457200">
              <a:spcAft>
                <a:spcPts val="600"/>
              </a:spcAft>
              <a:buFont typeface="Arial" pitchFamily="34" charset="0"/>
              <a:buChar char="•"/>
            </a:pPr>
            <a:r>
              <a:rPr lang="en-GB" sz="2400" dirty="0" smtClean="0"/>
              <a:t>Monitoring compliance (based on EU model)</a:t>
            </a:r>
          </a:p>
          <a:p>
            <a:pPr marL="857250" lvl="1" indent="-457200">
              <a:spcAft>
                <a:spcPts val="600"/>
              </a:spcAft>
              <a:buFont typeface="Wingdings" pitchFamily="2" charset="2"/>
              <a:buChar char="Ø"/>
            </a:pPr>
            <a:r>
              <a:rPr lang="en-GB" sz="2000" dirty="0" smtClean="0"/>
              <a:t>Self-assessment</a:t>
            </a:r>
          </a:p>
          <a:p>
            <a:pPr marL="857250" lvl="1" indent="-457200">
              <a:spcAft>
                <a:spcPts val="600"/>
              </a:spcAft>
              <a:buFont typeface="Wingdings" pitchFamily="2" charset="2"/>
              <a:buChar char="Ø"/>
            </a:pPr>
            <a:r>
              <a:rPr lang="en-GB" sz="2000" dirty="0" smtClean="0"/>
              <a:t>Peer reviews</a:t>
            </a:r>
          </a:p>
          <a:p>
            <a:pPr marL="857250" lvl="1" indent="-457200">
              <a:spcAft>
                <a:spcPts val="600"/>
              </a:spcAft>
              <a:buFont typeface="Wingdings" pitchFamily="2" charset="2"/>
              <a:buChar char="Ø"/>
            </a:pPr>
            <a:r>
              <a:rPr lang="en-GB" sz="2000" dirty="0" smtClean="0"/>
              <a:t>Pilot exercise in 2 authorities</a:t>
            </a:r>
            <a:endParaRPr lang="en-IE" sz="2400" dirty="0" smtClean="0"/>
          </a:p>
          <a:p>
            <a:endParaRPr lang="en-IE" dirty="0"/>
          </a:p>
        </p:txBody>
      </p:sp>
    </p:spTree>
    <p:extLst>
      <p:ext uri="{BB962C8B-B14F-4D97-AF65-F5344CB8AC3E}">
        <p14:creationId xmlns:p14="http://schemas.microsoft.com/office/powerpoint/2010/main" val="4483822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80926"/>
          </a:xfrm>
        </p:spPr>
        <p:txBody>
          <a:bodyPr/>
          <a:lstStyle/>
          <a:p>
            <a:pPr algn="l"/>
            <a:r>
              <a:rPr lang="en-IE" sz="2800" b="1" dirty="0" smtClean="0"/>
              <a:t>Looking to the future</a:t>
            </a:r>
            <a:endParaRPr lang="en-IE" sz="2800" b="1" dirty="0"/>
          </a:p>
        </p:txBody>
      </p:sp>
      <p:sp>
        <p:nvSpPr>
          <p:cNvPr id="3" name="Content Placeholder 2"/>
          <p:cNvSpPr>
            <a:spLocks noGrp="1"/>
          </p:cNvSpPr>
          <p:nvPr>
            <p:ph idx="1"/>
          </p:nvPr>
        </p:nvSpPr>
        <p:spPr/>
        <p:txBody>
          <a:bodyPr/>
          <a:lstStyle/>
          <a:p>
            <a:pPr marL="457200" indent="-457200">
              <a:buFont typeface="Arial" pitchFamily="34" charset="0"/>
              <a:buChar char="•"/>
            </a:pPr>
            <a:endParaRPr lang="en-GB" sz="2400" dirty="0" smtClean="0"/>
          </a:p>
          <a:p>
            <a:pPr marL="457200" indent="-457200">
              <a:buFont typeface="Arial" pitchFamily="34" charset="0"/>
              <a:buChar char="•"/>
            </a:pPr>
            <a:r>
              <a:rPr lang="en-GB" sz="2400" dirty="0" smtClean="0"/>
              <a:t>Formal Statistics Liaison Group</a:t>
            </a:r>
          </a:p>
          <a:p>
            <a:pPr marL="457200" indent="-457200">
              <a:buFont typeface="Arial" pitchFamily="34" charset="0"/>
              <a:buChar char="•"/>
            </a:pPr>
            <a:endParaRPr lang="en-GB" sz="2400" dirty="0"/>
          </a:p>
          <a:p>
            <a:pPr marL="457200" indent="-457200">
              <a:buFont typeface="Arial" pitchFamily="34" charset="0"/>
              <a:buChar char="•"/>
            </a:pPr>
            <a:r>
              <a:rPr lang="en-GB" sz="2400" dirty="0" smtClean="0"/>
              <a:t>Irish Government Statistical Service</a:t>
            </a:r>
          </a:p>
          <a:p>
            <a:pPr marL="857250" lvl="1" indent="-457200">
              <a:buFont typeface="Arial" pitchFamily="34" charset="0"/>
              <a:buChar char="•"/>
            </a:pPr>
            <a:r>
              <a:rPr lang="en-GB" sz="2000" dirty="0"/>
              <a:t>Formalise use of Memorandums of Understanding between CSO and producers of Official Statistics</a:t>
            </a:r>
          </a:p>
          <a:p>
            <a:pPr marL="857250" lvl="1" indent="-457200">
              <a:buFont typeface="Arial" pitchFamily="34" charset="0"/>
              <a:buChar char="•"/>
            </a:pPr>
            <a:r>
              <a:rPr lang="en-GB" sz="2000" dirty="0" smtClean="0"/>
              <a:t>Embed independence of Statistical Units – look at methodologies, content, timeliness</a:t>
            </a:r>
          </a:p>
          <a:p>
            <a:pPr marL="457200" indent="-457200">
              <a:buFont typeface="Arial" pitchFamily="34" charset="0"/>
              <a:buChar char="•"/>
            </a:pPr>
            <a:endParaRPr lang="en-GB" sz="2400" dirty="0"/>
          </a:p>
          <a:p>
            <a:pPr marL="457200" indent="-457200">
              <a:buFont typeface="Arial" pitchFamily="34" charset="0"/>
              <a:buChar char="•"/>
            </a:pPr>
            <a:r>
              <a:rPr lang="en-GB" sz="2400" dirty="0" smtClean="0"/>
              <a:t>Annual report prepared by the CSO</a:t>
            </a:r>
            <a:endParaRPr lang="en-IE" sz="2400" dirty="0" smtClean="0"/>
          </a:p>
          <a:p>
            <a:pPr marL="0" indent="0"/>
            <a:endParaRPr lang="en-IE" sz="2400" dirty="0" smtClean="0"/>
          </a:p>
          <a:p>
            <a:endParaRPr lang="en-IE" dirty="0"/>
          </a:p>
        </p:txBody>
      </p:sp>
    </p:spTree>
    <p:extLst>
      <p:ext uri="{BB962C8B-B14F-4D97-AF65-F5344CB8AC3E}">
        <p14:creationId xmlns:p14="http://schemas.microsoft.com/office/powerpoint/2010/main" val="899675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432048"/>
          </a:xfrm>
        </p:spPr>
        <p:txBody>
          <a:bodyPr/>
          <a:lstStyle/>
          <a:p>
            <a:pPr algn="l">
              <a:spcBef>
                <a:spcPts val="1200"/>
              </a:spcBef>
            </a:pPr>
            <a:r>
              <a:rPr lang="en-IE" sz="2800" b="1" dirty="0" smtClean="0">
                <a:latin typeface="+mn-lt"/>
                <a:cs typeface="Arial" pitchFamily="34" charset="0"/>
              </a:rPr>
              <a:t>Structure of presentation</a:t>
            </a:r>
            <a:r>
              <a:rPr lang="en-IE" sz="2800" dirty="0" smtClean="0">
                <a:latin typeface="+mn-lt"/>
              </a:rPr>
              <a:t/>
            </a:r>
            <a:br>
              <a:rPr lang="en-IE" sz="2800" dirty="0" smtClean="0">
                <a:latin typeface="+mn-lt"/>
              </a:rPr>
            </a:br>
            <a:endParaRPr lang="en-US" sz="2800" dirty="0">
              <a:latin typeface="+mn-lt"/>
            </a:endParaRPr>
          </a:p>
        </p:txBody>
      </p:sp>
      <p:sp>
        <p:nvSpPr>
          <p:cNvPr id="3" name="Content Placeholder 2"/>
          <p:cNvSpPr>
            <a:spLocks noGrp="1"/>
          </p:cNvSpPr>
          <p:nvPr>
            <p:ph idx="1"/>
          </p:nvPr>
        </p:nvSpPr>
        <p:spPr>
          <a:xfrm>
            <a:off x="467544" y="1412776"/>
            <a:ext cx="8229600" cy="5001419"/>
          </a:xfrm>
        </p:spPr>
        <p:txBody>
          <a:bodyPr/>
          <a:lstStyle/>
          <a:p>
            <a:pPr lvl="0">
              <a:spcBef>
                <a:spcPts val="600"/>
              </a:spcBef>
              <a:spcAft>
                <a:spcPts val="600"/>
              </a:spcAft>
              <a:buFont typeface="Arial" pitchFamily="34" charset="0"/>
              <a:buChar char="•"/>
            </a:pPr>
            <a:r>
              <a:rPr lang="en-GB" sz="2400" dirty="0" smtClean="0"/>
              <a:t>Development of the Irish Statistical System (ISS)</a:t>
            </a:r>
          </a:p>
          <a:p>
            <a:pPr lvl="0">
              <a:spcBef>
                <a:spcPts val="600"/>
              </a:spcBef>
              <a:spcAft>
                <a:spcPts val="600"/>
              </a:spcAft>
              <a:buFont typeface="Arial" pitchFamily="34" charset="0"/>
              <a:buChar char="•"/>
            </a:pPr>
            <a:r>
              <a:rPr lang="en-GB" sz="2400" dirty="0" smtClean="0"/>
              <a:t>What is the ISS?</a:t>
            </a:r>
          </a:p>
          <a:p>
            <a:pPr lvl="0">
              <a:spcBef>
                <a:spcPts val="600"/>
              </a:spcBef>
              <a:spcAft>
                <a:spcPts val="600"/>
              </a:spcAft>
              <a:buFont typeface="Arial" pitchFamily="34" charset="0"/>
              <a:buChar char="•"/>
            </a:pPr>
            <a:r>
              <a:rPr lang="en-GB" sz="2400" dirty="0" smtClean="0"/>
              <a:t>Why we need a Code of Practice?</a:t>
            </a:r>
          </a:p>
          <a:p>
            <a:pPr lvl="0">
              <a:spcBef>
                <a:spcPts val="600"/>
              </a:spcBef>
              <a:spcAft>
                <a:spcPts val="600"/>
              </a:spcAft>
              <a:buFont typeface="Arial" pitchFamily="34" charset="0"/>
              <a:buChar char="•"/>
            </a:pPr>
            <a:r>
              <a:rPr lang="en-GB" sz="2400" dirty="0" smtClean="0"/>
              <a:t>What are official statistics?</a:t>
            </a:r>
          </a:p>
          <a:p>
            <a:pPr lvl="0">
              <a:spcBef>
                <a:spcPts val="600"/>
              </a:spcBef>
              <a:spcAft>
                <a:spcPts val="600"/>
              </a:spcAft>
              <a:buFont typeface="Arial" pitchFamily="34" charset="0"/>
              <a:buChar char="•"/>
            </a:pPr>
            <a:r>
              <a:rPr lang="en-GB" sz="2400" smtClean="0"/>
              <a:t>Launch </a:t>
            </a:r>
            <a:r>
              <a:rPr lang="en-GB" sz="2400" dirty="0" smtClean="0"/>
              <a:t>of ISS CoP</a:t>
            </a:r>
          </a:p>
          <a:p>
            <a:pPr lvl="0">
              <a:spcBef>
                <a:spcPts val="600"/>
              </a:spcBef>
              <a:spcAft>
                <a:spcPts val="600"/>
              </a:spcAft>
              <a:buFont typeface="Arial" pitchFamily="34" charset="0"/>
              <a:buChar char="•"/>
            </a:pPr>
            <a:r>
              <a:rPr lang="en-GB" sz="2400" dirty="0" smtClean="0"/>
              <a:t>Looking to the future</a:t>
            </a:r>
          </a:p>
          <a:p>
            <a:pPr lvl="0">
              <a:spcBef>
                <a:spcPts val="600"/>
              </a:spcBef>
              <a:spcAft>
                <a:spcPts val="600"/>
              </a:spcAft>
              <a:buFont typeface="Arial" pitchFamily="34" charset="0"/>
              <a:buChar char="•"/>
            </a:pPr>
            <a:r>
              <a:rPr lang="en-GB" sz="2400" dirty="0" smtClean="0"/>
              <a:t>Conclusions</a:t>
            </a:r>
          </a:p>
          <a:p>
            <a:pPr lvl="1">
              <a:spcBef>
                <a:spcPts val="600"/>
              </a:spcBef>
              <a:spcAft>
                <a:spcPts val="600"/>
              </a:spcAft>
              <a:buFont typeface="Arial" pitchFamily="34" charset="0"/>
              <a:buChar char="•"/>
            </a:pPr>
            <a:endParaRPr lang="en-GB" sz="2000" dirty="0" smtClean="0"/>
          </a:p>
          <a:p>
            <a:pPr>
              <a:spcBef>
                <a:spcPts val="600"/>
              </a:spcBef>
              <a:spcAft>
                <a:spcPts val="600"/>
              </a:spcAft>
              <a:buFont typeface="Arial" pitchFamily="34" charset="0"/>
              <a:buChar char="•"/>
            </a:pPr>
            <a:endParaRPr lang="en-GB" sz="2400" dirty="0" smtClean="0"/>
          </a:p>
          <a:p>
            <a:pPr lvl="1">
              <a:spcBef>
                <a:spcPts val="600"/>
              </a:spcBef>
              <a:spcAft>
                <a:spcPts val="600"/>
              </a:spcAft>
              <a:buFont typeface="Arial" pitchFamily="34" charset="0"/>
              <a:buChar char="•"/>
            </a:pPr>
            <a:endParaRPr lang="en-GB" sz="2000" dirty="0" smtClean="0"/>
          </a:p>
          <a:p>
            <a:pPr lvl="1">
              <a:spcBef>
                <a:spcPts val="600"/>
              </a:spcBef>
              <a:spcAft>
                <a:spcPts val="600"/>
              </a:spcAft>
              <a:buFont typeface="Arial" pitchFamily="34" charset="0"/>
              <a:buChar char="•"/>
            </a:pPr>
            <a:endParaRPr lang="en-GB" sz="2000" dirty="0" smtClean="0"/>
          </a:p>
          <a:p>
            <a:pPr marL="914400" lvl="2" indent="0">
              <a:spcBef>
                <a:spcPts val="600"/>
              </a:spcBef>
              <a:spcAft>
                <a:spcPts val="600"/>
              </a:spcAft>
              <a:buNone/>
            </a:pPr>
            <a:endParaRPr lang="en-GB" sz="2000" dirty="0" smtClean="0"/>
          </a:p>
        </p:txBody>
      </p:sp>
    </p:spTree>
    <p:extLst>
      <p:ext uri="{BB962C8B-B14F-4D97-AF65-F5344CB8AC3E}">
        <p14:creationId xmlns:p14="http://schemas.microsoft.com/office/powerpoint/2010/main" val="220371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80926"/>
          </a:xfrm>
        </p:spPr>
        <p:txBody>
          <a:bodyPr/>
          <a:lstStyle/>
          <a:p>
            <a:pPr algn="l"/>
            <a:r>
              <a:rPr lang="en-GB" sz="2800" b="1" dirty="0" smtClean="0"/>
              <a:t>Conclusions</a:t>
            </a:r>
            <a:endParaRPr lang="en-IE" sz="2800" b="1" dirty="0"/>
          </a:p>
        </p:txBody>
      </p:sp>
      <p:sp>
        <p:nvSpPr>
          <p:cNvPr id="3" name="Content Placeholder 2"/>
          <p:cNvSpPr>
            <a:spLocks noGrp="1"/>
          </p:cNvSpPr>
          <p:nvPr>
            <p:ph idx="1"/>
          </p:nvPr>
        </p:nvSpPr>
        <p:spPr/>
        <p:txBody>
          <a:bodyPr/>
          <a:lstStyle/>
          <a:p>
            <a:pPr marL="457200" indent="-457200">
              <a:spcAft>
                <a:spcPts val="600"/>
              </a:spcAft>
              <a:buFont typeface="Arial" pitchFamily="34" charset="0"/>
              <a:buChar char="•"/>
            </a:pPr>
            <a:r>
              <a:rPr lang="en-IE" sz="2400" dirty="0" smtClean="0"/>
              <a:t>All comes back to </a:t>
            </a:r>
            <a:r>
              <a:rPr lang="en-IE" sz="2400" dirty="0"/>
              <a:t>t</a:t>
            </a:r>
            <a:r>
              <a:rPr lang="en-IE" sz="2400" dirty="0" smtClean="0"/>
              <a:t>rust</a:t>
            </a:r>
          </a:p>
          <a:p>
            <a:pPr marL="1257300" lvl="2" indent="-457200">
              <a:spcAft>
                <a:spcPts val="600"/>
              </a:spcAft>
              <a:buFont typeface="Wingdings" pitchFamily="2" charset="2"/>
              <a:buChar char="Ø"/>
            </a:pPr>
            <a:r>
              <a:rPr lang="en-GB" sz="1600" dirty="0" smtClean="0"/>
              <a:t>Independence</a:t>
            </a:r>
          </a:p>
          <a:p>
            <a:pPr marL="1257300" lvl="2" indent="-457200">
              <a:spcAft>
                <a:spcPts val="600"/>
              </a:spcAft>
              <a:buFont typeface="Wingdings" pitchFamily="2" charset="2"/>
              <a:buChar char="Ø"/>
            </a:pPr>
            <a:r>
              <a:rPr lang="en-GB" sz="1600" dirty="0" smtClean="0"/>
              <a:t>Objectivity</a:t>
            </a:r>
          </a:p>
          <a:p>
            <a:pPr marL="1257300" lvl="2" indent="-457200">
              <a:spcAft>
                <a:spcPts val="600"/>
              </a:spcAft>
              <a:buFont typeface="Wingdings" pitchFamily="2" charset="2"/>
              <a:buChar char="Ø"/>
            </a:pPr>
            <a:r>
              <a:rPr lang="en-GB" sz="1600" dirty="0" smtClean="0"/>
              <a:t>Integrity</a:t>
            </a:r>
          </a:p>
          <a:p>
            <a:pPr marL="1257300" lvl="2" indent="-457200">
              <a:spcAft>
                <a:spcPts val="600"/>
              </a:spcAft>
              <a:buFont typeface="Wingdings" pitchFamily="2" charset="2"/>
              <a:buChar char="Ø"/>
            </a:pPr>
            <a:r>
              <a:rPr lang="en-GB" sz="1600" dirty="0" smtClean="0"/>
              <a:t>Confidentiality</a:t>
            </a:r>
            <a:endParaRPr lang="en-GB" sz="2400" dirty="0" smtClean="0"/>
          </a:p>
          <a:p>
            <a:pPr marL="457200" indent="-457200">
              <a:spcAft>
                <a:spcPts val="600"/>
              </a:spcAft>
              <a:buFont typeface="Arial" pitchFamily="34" charset="0"/>
              <a:buChar char="•"/>
            </a:pPr>
            <a:r>
              <a:rPr lang="en-IE" sz="2400" dirty="0" smtClean="0"/>
              <a:t>Trust is a delicate thing – hard to build easy to lose</a:t>
            </a:r>
          </a:p>
          <a:p>
            <a:pPr marL="457200" indent="-457200">
              <a:spcAft>
                <a:spcPts val="600"/>
              </a:spcAft>
              <a:buFont typeface="Arial" pitchFamily="34" charset="0"/>
              <a:buChar char="•"/>
            </a:pPr>
            <a:r>
              <a:rPr lang="en-IE" sz="2400" dirty="0" smtClean="0"/>
              <a:t>Perception – small things matter</a:t>
            </a:r>
          </a:p>
          <a:p>
            <a:pPr marL="457200" indent="-457200">
              <a:spcAft>
                <a:spcPts val="600"/>
              </a:spcAft>
              <a:buFont typeface="Arial" pitchFamily="34" charset="0"/>
              <a:buChar char="•"/>
            </a:pPr>
            <a:r>
              <a:rPr lang="en-IE" sz="2400" dirty="0" smtClean="0"/>
              <a:t>Statistics </a:t>
            </a:r>
            <a:r>
              <a:rPr lang="en-IE" sz="2400" dirty="0"/>
              <a:t>without trust, irrespective of quality are of limited </a:t>
            </a:r>
            <a:r>
              <a:rPr lang="en-IE" sz="2400" dirty="0" smtClean="0"/>
              <a:t>value</a:t>
            </a:r>
          </a:p>
          <a:p>
            <a:pPr marL="457200" indent="-457200">
              <a:spcAft>
                <a:spcPts val="600"/>
              </a:spcAft>
              <a:buFont typeface="Arial" pitchFamily="34" charset="0"/>
              <a:buChar char="•"/>
            </a:pPr>
            <a:r>
              <a:rPr lang="en-IE" sz="2400" dirty="0" smtClean="0"/>
              <a:t>Decisions based on evidence lacking trust – open to greater scrutiny</a:t>
            </a:r>
            <a:endParaRPr lang="en-IE" sz="2400" dirty="0"/>
          </a:p>
          <a:p>
            <a:pPr marL="0" indent="0"/>
            <a:endParaRPr lang="en-IE" sz="2400" dirty="0" smtClean="0"/>
          </a:p>
          <a:p>
            <a:endParaRPr lang="en-IE" dirty="0"/>
          </a:p>
        </p:txBody>
      </p:sp>
    </p:spTree>
    <p:extLst>
      <p:ext uri="{BB962C8B-B14F-4D97-AF65-F5344CB8AC3E}">
        <p14:creationId xmlns:p14="http://schemas.microsoft.com/office/powerpoint/2010/main" val="8716611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pPr algn="ctr"/>
            <a:endParaRPr lang="en-IE" dirty="0" smtClean="0"/>
          </a:p>
          <a:p>
            <a:pPr algn="ctr"/>
            <a:endParaRPr lang="en-IE" dirty="0"/>
          </a:p>
          <a:p>
            <a:pPr algn="ctr"/>
            <a:endParaRPr lang="en-IE" dirty="0" smtClean="0"/>
          </a:p>
          <a:p>
            <a:pPr algn="ctr"/>
            <a:endParaRPr lang="en-IE" dirty="0"/>
          </a:p>
          <a:p>
            <a:pPr algn="ctr"/>
            <a:endParaRPr lang="en-IE" dirty="0" smtClean="0"/>
          </a:p>
          <a:p>
            <a:pPr algn="ctr"/>
            <a:r>
              <a:rPr lang="en-IE" dirty="0" smtClean="0"/>
              <a:t>Questions ?</a:t>
            </a:r>
            <a:endParaRPr lang="en-IE"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1700808"/>
            <a:ext cx="2736304"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6811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432048"/>
          </a:xfrm>
        </p:spPr>
        <p:txBody>
          <a:bodyPr/>
          <a:lstStyle/>
          <a:p>
            <a:pPr algn="l">
              <a:spcBef>
                <a:spcPts val="1200"/>
              </a:spcBef>
            </a:pPr>
            <a:r>
              <a:rPr lang="en-IE" sz="2800" b="1" dirty="0" smtClean="0">
                <a:latin typeface="+mn-lt"/>
                <a:cs typeface="Arial" pitchFamily="34" charset="0"/>
              </a:rPr>
              <a:t>Development of the Irish Statistical System</a:t>
            </a:r>
            <a:r>
              <a:rPr lang="en-IE" sz="2800" dirty="0" smtClean="0">
                <a:latin typeface="+mn-lt"/>
              </a:rPr>
              <a:t/>
            </a:r>
            <a:br>
              <a:rPr lang="en-IE" sz="2800" dirty="0" smtClean="0">
                <a:latin typeface="+mn-lt"/>
              </a:rPr>
            </a:br>
            <a:endParaRPr lang="en-US" sz="2800" dirty="0">
              <a:latin typeface="+mn-lt"/>
            </a:endParaRPr>
          </a:p>
        </p:txBody>
      </p:sp>
      <p:sp>
        <p:nvSpPr>
          <p:cNvPr id="3" name="Content Placeholder 2"/>
          <p:cNvSpPr>
            <a:spLocks noGrp="1"/>
          </p:cNvSpPr>
          <p:nvPr>
            <p:ph idx="1"/>
          </p:nvPr>
        </p:nvSpPr>
        <p:spPr>
          <a:xfrm>
            <a:off x="467544" y="1412776"/>
            <a:ext cx="8229600" cy="5001419"/>
          </a:xfrm>
        </p:spPr>
        <p:txBody>
          <a:bodyPr/>
          <a:lstStyle/>
          <a:p>
            <a:pPr lvl="0">
              <a:spcBef>
                <a:spcPts val="600"/>
              </a:spcBef>
              <a:spcAft>
                <a:spcPts val="600"/>
              </a:spcAft>
              <a:buFont typeface="Arial" pitchFamily="34" charset="0"/>
              <a:buChar char="•"/>
            </a:pPr>
            <a:r>
              <a:rPr lang="en-GB" sz="2400" dirty="0" smtClean="0"/>
              <a:t>NSB Strategy 2003 – 2008 published July 2005</a:t>
            </a:r>
          </a:p>
          <a:p>
            <a:pPr lvl="1">
              <a:spcBef>
                <a:spcPts val="600"/>
              </a:spcBef>
              <a:spcAft>
                <a:spcPts val="600"/>
              </a:spcAft>
              <a:buFont typeface="Arial" pitchFamily="34" charset="0"/>
              <a:buChar char="•"/>
            </a:pPr>
            <a:endParaRPr lang="en-GB" sz="2000" dirty="0" smtClean="0"/>
          </a:p>
          <a:p>
            <a:pPr lvl="1">
              <a:spcBef>
                <a:spcPts val="600"/>
              </a:spcBef>
              <a:spcAft>
                <a:spcPts val="600"/>
              </a:spcAft>
              <a:buFont typeface="Arial" pitchFamily="34" charset="0"/>
              <a:buChar char="•"/>
            </a:pPr>
            <a:r>
              <a:rPr lang="en-GB" sz="2000" dirty="0" smtClean="0"/>
              <a:t>New vision for official statistics  </a:t>
            </a:r>
          </a:p>
          <a:p>
            <a:pPr lvl="1">
              <a:spcBef>
                <a:spcPts val="600"/>
              </a:spcBef>
              <a:spcAft>
                <a:spcPts val="600"/>
              </a:spcAft>
              <a:buFont typeface="Arial" pitchFamily="34" charset="0"/>
              <a:buChar char="•"/>
            </a:pPr>
            <a:r>
              <a:rPr lang="en-GB" sz="2000" dirty="0" smtClean="0"/>
              <a:t>Whole system approach </a:t>
            </a:r>
            <a:r>
              <a:rPr lang="en-GB" sz="2000" dirty="0"/>
              <a:t>-  Irish Statistical </a:t>
            </a:r>
            <a:r>
              <a:rPr lang="en-GB" sz="2000" dirty="0" smtClean="0"/>
              <a:t>System</a:t>
            </a:r>
          </a:p>
          <a:p>
            <a:pPr lvl="1">
              <a:spcBef>
                <a:spcPts val="600"/>
              </a:spcBef>
              <a:spcAft>
                <a:spcPts val="600"/>
              </a:spcAft>
              <a:buFont typeface="Arial" pitchFamily="34" charset="0"/>
              <a:buChar char="•"/>
            </a:pPr>
            <a:r>
              <a:rPr lang="en-GB" sz="2000" dirty="0" smtClean="0"/>
              <a:t>Systematic review of administrative data (SPAR ) &amp; Exploit </a:t>
            </a:r>
            <a:r>
              <a:rPr lang="en-GB" sz="2000" dirty="0"/>
              <a:t>administrative data sources</a:t>
            </a:r>
          </a:p>
          <a:p>
            <a:pPr lvl="1">
              <a:spcBef>
                <a:spcPts val="600"/>
              </a:spcBef>
              <a:spcAft>
                <a:spcPts val="600"/>
              </a:spcAft>
              <a:buFont typeface="Arial" pitchFamily="34" charset="0"/>
              <a:buChar char="•"/>
            </a:pPr>
            <a:r>
              <a:rPr lang="en-GB" sz="2000" dirty="0"/>
              <a:t>Evidence based policy </a:t>
            </a:r>
            <a:r>
              <a:rPr lang="en-GB" sz="2000" dirty="0" smtClean="0"/>
              <a:t>making – ISS must permit objective policy and performance evaluation</a:t>
            </a:r>
            <a:endParaRPr lang="en-GB" sz="2000" dirty="0"/>
          </a:p>
          <a:p>
            <a:pPr lvl="1">
              <a:spcBef>
                <a:spcPts val="600"/>
              </a:spcBef>
              <a:spcAft>
                <a:spcPts val="600"/>
              </a:spcAft>
              <a:buFont typeface="Arial" pitchFamily="34" charset="0"/>
              <a:buChar char="•"/>
            </a:pPr>
            <a:r>
              <a:rPr lang="en-GB" sz="2000" dirty="0" smtClean="0"/>
              <a:t>Sharing </a:t>
            </a:r>
            <a:r>
              <a:rPr lang="en-GB" sz="2000" dirty="0"/>
              <a:t>and Reuse of data</a:t>
            </a:r>
          </a:p>
          <a:p>
            <a:pPr lvl="1">
              <a:spcBef>
                <a:spcPts val="600"/>
              </a:spcBef>
              <a:spcAft>
                <a:spcPts val="600"/>
              </a:spcAft>
              <a:buFont typeface="Arial" pitchFamily="34" charset="0"/>
              <a:buChar char="•"/>
            </a:pPr>
            <a:r>
              <a:rPr lang="en-GB" sz="2000" dirty="0"/>
              <a:t>Collect once and use </a:t>
            </a:r>
            <a:r>
              <a:rPr lang="en-GB" sz="2000" dirty="0" smtClean="0"/>
              <a:t>often (new outputs etc.)</a:t>
            </a:r>
          </a:p>
          <a:p>
            <a:pPr>
              <a:spcBef>
                <a:spcPts val="600"/>
              </a:spcBef>
              <a:spcAft>
                <a:spcPts val="600"/>
              </a:spcAft>
              <a:buFont typeface="Arial" pitchFamily="34" charset="0"/>
              <a:buChar char="•"/>
            </a:pPr>
            <a:endParaRPr lang="en-GB" sz="2400" dirty="0" smtClean="0"/>
          </a:p>
          <a:p>
            <a:pPr lvl="1">
              <a:spcBef>
                <a:spcPts val="600"/>
              </a:spcBef>
              <a:spcAft>
                <a:spcPts val="600"/>
              </a:spcAft>
              <a:buFont typeface="Arial" pitchFamily="34" charset="0"/>
              <a:buChar char="•"/>
            </a:pPr>
            <a:endParaRPr lang="en-GB" sz="2000" dirty="0" smtClean="0"/>
          </a:p>
          <a:p>
            <a:pPr lvl="1">
              <a:spcBef>
                <a:spcPts val="600"/>
              </a:spcBef>
              <a:spcAft>
                <a:spcPts val="600"/>
              </a:spcAft>
              <a:buFont typeface="Arial" pitchFamily="34" charset="0"/>
              <a:buChar char="•"/>
            </a:pPr>
            <a:endParaRPr lang="en-GB" sz="2000" dirty="0" smtClean="0"/>
          </a:p>
          <a:p>
            <a:pPr marL="914400" lvl="2" indent="0">
              <a:spcBef>
                <a:spcPts val="600"/>
              </a:spcBef>
              <a:spcAft>
                <a:spcPts val="600"/>
              </a:spcAft>
              <a:buNone/>
            </a:pPr>
            <a:endParaRPr lang="en-GB" sz="2000" dirty="0" smtClean="0"/>
          </a:p>
        </p:txBody>
      </p:sp>
    </p:spTree>
    <p:extLst>
      <p:ext uri="{BB962C8B-B14F-4D97-AF65-F5344CB8AC3E}">
        <p14:creationId xmlns:p14="http://schemas.microsoft.com/office/powerpoint/2010/main" val="1081070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432048"/>
          </a:xfrm>
        </p:spPr>
        <p:txBody>
          <a:bodyPr/>
          <a:lstStyle/>
          <a:p>
            <a:pPr algn="l">
              <a:spcBef>
                <a:spcPts val="1200"/>
              </a:spcBef>
            </a:pPr>
            <a:r>
              <a:rPr lang="en-IE" sz="2800" b="1" dirty="0" smtClean="0">
                <a:latin typeface="+mn-lt"/>
                <a:cs typeface="Arial" pitchFamily="34" charset="0"/>
              </a:rPr>
              <a:t>Development of the Irish Statistical System</a:t>
            </a:r>
            <a:r>
              <a:rPr lang="en-IE" sz="2800" dirty="0" smtClean="0">
                <a:latin typeface="+mn-lt"/>
              </a:rPr>
              <a:t/>
            </a:r>
            <a:br>
              <a:rPr lang="en-IE" sz="2800" dirty="0" smtClean="0">
                <a:latin typeface="+mn-lt"/>
              </a:rPr>
            </a:br>
            <a:endParaRPr lang="en-US" sz="2800" dirty="0">
              <a:latin typeface="+mn-lt"/>
            </a:endParaRPr>
          </a:p>
        </p:txBody>
      </p:sp>
      <p:sp>
        <p:nvSpPr>
          <p:cNvPr id="3" name="Content Placeholder 2"/>
          <p:cNvSpPr>
            <a:spLocks noGrp="1"/>
          </p:cNvSpPr>
          <p:nvPr>
            <p:ph idx="1"/>
          </p:nvPr>
        </p:nvSpPr>
        <p:spPr>
          <a:xfrm>
            <a:off x="467544" y="1412776"/>
            <a:ext cx="8229600" cy="5001419"/>
          </a:xfrm>
        </p:spPr>
        <p:txBody>
          <a:bodyPr/>
          <a:lstStyle/>
          <a:p>
            <a:pPr lvl="0">
              <a:spcBef>
                <a:spcPts val="600"/>
              </a:spcBef>
              <a:spcAft>
                <a:spcPts val="600"/>
              </a:spcAft>
              <a:buFont typeface="Arial" pitchFamily="34" charset="0"/>
              <a:buChar char="•"/>
            </a:pPr>
            <a:r>
              <a:rPr lang="en-GB" sz="2400" dirty="0" smtClean="0"/>
              <a:t>NSB </a:t>
            </a:r>
            <a:r>
              <a:rPr lang="en-GB" sz="2400" dirty="0"/>
              <a:t>Strategy </a:t>
            </a:r>
            <a:r>
              <a:rPr lang="en-GB" sz="2400" dirty="0" smtClean="0"/>
              <a:t>2009 </a:t>
            </a:r>
            <a:r>
              <a:rPr lang="en-GB" sz="2400" dirty="0"/>
              <a:t>– </a:t>
            </a:r>
            <a:r>
              <a:rPr lang="en-GB" sz="2400" dirty="0" smtClean="0"/>
              <a:t>2014 </a:t>
            </a:r>
            <a:r>
              <a:rPr lang="en-GB" sz="2400" dirty="0"/>
              <a:t>published </a:t>
            </a:r>
            <a:r>
              <a:rPr lang="en-GB" sz="2400" dirty="0" smtClean="0"/>
              <a:t>November 2009</a:t>
            </a:r>
          </a:p>
          <a:p>
            <a:pPr lvl="1">
              <a:spcBef>
                <a:spcPts val="600"/>
              </a:spcBef>
              <a:spcAft>
                <a:spcPts val="600"/>
              </a:spcAft>
              <a:buFont typeface="Arial" pitchFamily="34" charset="0"/>
              <a:buChar char="•"/>
            </a:pPr>
            <a:r>
              <a:rPr lang="en-GB" sz="2000" dirty="0" smtClean="0"/>
              <a:t>Progress has been made but uneven and not systemic</a:t>
            </a:r>
          </a:p>
          <a:p>
            <a:pPr lvl="1">
              <a:spcBef>
                <a:spcPts val="600"/>
              </a:spcBef>
              <a:spcAft>
                <a:spcPts val="600"/>
              </a:spcAft>
              <a:buFont typeface="Arial" pitchFamily="34" charset="0"/>
              <a:buChar char="•"/>
            </a:pPr>
            <a:r>
              <a:rPr lang="en-GB" sz="2000" dirty="0" smtClean="0"/>
              <a:t>Need to accelerate development of whole system approach</a:t>
            </a:r>
          </a:p>
          <a:p>
            <a:pPr lvl="1">
              <a:spcBef>
                <a:spcPts val="600"/>
              </a:spcBef>
              <a:spcAft>
                <a:spcPts val="600"/>
              </a:spcAft>
              <a:buFont typeface="Arial" pitchFamily="34" charset="0"/>
              <a:buChar char="•"/>
            </a:pPr>
            <a:r>
              <a:rPr lang="en-GB" sz="2000" dirty="0" smtClean="0"/>
              <a:t>Identified critical infrastructural gaps</a:t>
            </a:r>
          </a:p>
          <a:p>
            <a:pPr lvl="1">
              <a:spcBef>
                <a:spcPts val="600"/>
              </a:spcBef>
              <a:spcAft>
                <a:spcPts val="600"/>
              </a:spcAft>
              <a:buFont typeface="Arial" pitchFamily="34" charset="0"/>
              <a:buChar char="•"/>
            </a:pPr>
            <a:endParaRPr lang="en-GB" sz="2000" dirty="0"/>
          </a:p>
          <a:p>
            <a:pPr marL="400050">
              <a:spcBef>
                <a:spcPts val="600"/>
              </a:spcBef>
              <a:spcAft>
                <a:spcPts val="600"/>
              </a:spcAft>
              <a:buFont typeface="Arial" pitchFamily="34" charset="0"/>
              <a:buChar char="•"/>
            </a:pPr>
            <a:r>
              <a:rPr lang="en-GB" sz="2400" dirty="0" smtClean="0"/>
              <a:t>Two NSB Strategy papers 2012</a:t>
            </a:r>
          </a:p>
          <a:p>
            <a:pPr lvl="1">
              <a:spcBef>
                <a:spcPts val="600"/>
              </a:spcBef>
              <a:spcAft>
                <a:spcPts val="600"/>
              </a:spcAft>
              <a:buFont typeface="Arial" pitchFamily="34" charset="0"/>
              <a:buChar char="•"/>
            </a:pPr>
            <a:r>
              <a:rPr lang="en-GB" sz="2000" dirty="0" smtClean="0"/>
              <a:t>The Irish Statistical System: The way forward </a:t>
            </a:r>
          </a:p>
          <a:p>
            <a:pPr lvl="1">
              <a:spcBef>
                <a:spcPts val="600"/>
              </a:spcBef>
              <a:spcAft>
                <a:spcPts val="600"/>
              </a:spcAft>
              <a:buFont typeface="Arial" pitchFamily="34" charset="0"/>
              <a:buChar char="•"/>
            </a:pPr>
            <a:r>
              <a:rPr lang="en-GB" sz="2000" dirty="0" smtClean="0"/>
              <a:t>Joined up Government needs joined up Data</a:t>
            </a:r>
          </a:p>
          <a:p>
            <a:pPr lvl="1">
              <a:spcBef>
                <a:spcPts val="600"/>
              </a:spcBef>
              <a:spcAft>
                <a:spcPts val="600"/>
              </a:spcAft>
              <a:buFont typeface="Arial" pitchFamily="34" charset="0"/>
              <a:buChar char="•"/>
            </a:pPr>
            <a:r>
              <a:rPr lang="en-GB" sz="2000" dirty="0" smtClean="0"/>
              <a:t>While progress has been made - full ambition of ISS not been met</a:t>
            </a:r>
          </a:p>
          <a:p>
            <a:pPr marL="114300" indent="0">
              <a:spcBef>
                <a:spcPts val="600"/>
              </a:spcBef>
              <a:spcAft>
                <a:spcPts val="600"/>
              </a:spcAft>
            </a:pPr>
            <a:endParaRPr lang="en-GB" sz="2400" dirty="0"/>
          </a:p>
          <a:p>
            <a:pPr marL="457200">
              <a:spcBef>
                <a:spcPts val="600"/>
              </a:spcBef>
              <a:spcAft>
                <a:spcPts val="600"/>
              </a:spcAft>
              <a:buFont typeface="Arial" pitchFamily="34" charset="0"/>
              <a:buChar char="•"/>
            </a:pPr>
            <a:endParaRPr lang="en-GB" sz="2400" dirty="0" smtClean="0"/>
          </a:p>
        </p:txBody>
      </p:sp>
    </p:spTree>
    <p:extLst>
      <p:ext uri="{BB962C8B-B14F-4D97-AF65-F5344CB8AC3E}">
        <p14:creationId xmlns:p14="http://schemas.microsoft.com/office/powerpoint/2010/main" val="1188684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432048"/>
          </a:xfrm>
        </p:spPr>
        <p:txBody>
          <a:bodyPr/>
          <a:lstStyle/>
          <a:p>
            <a:pPr algn="l">
              <a:spcBef>
                <a:spcPts val="1200"/>
              </a:spcBef>
            </a:pPr>
            <a:r>
              <a:rPr lang="en-IE" sz="2800" b="1" dirty="0" smtClean="0">
                <a:latin typeface="+mn-lt"/>
                <a:cs typeface="Arial" pitchFamily="34" charset="0"/>
              </a:rPr>
              <a:t>Development of the Irish Statistical System</a:t>
            </a:r>
            <a:r>
              <a:rPr lang="en-IE" sz="2800" dirty="0" smtClean="0">
                <a:latin typeface="+mn-lt"/>
              </a:rPr>
              <a:t/>
            </a:r>
            <a:br>
              <a:rPr lang="en-IE" sz="2800" dirty="0" smtClean="0">
                <a:latin typeface="+mn-lt"/>
              </a:rPr>
            </a:br>
            <a:endParaRPr lang="en-US" sz="2800" dirty="0">
              <a:latin typeface="+mn-lt"/>
            </a:endParaRPr>
          </a:p>
        </p:txBody>
      </p:sp>
      <p:sp>
        <p:nvSpPr>
          <p:cNvPr id="3" name="Content Placeholder 2"/>
          <p:cNvSpPr>
            <a:spLocks noGrp="1"/>
          </p:cNvSpPr>
          <p:nvPr>
            <p:ph idx="1"/>
          </p:nvPr>
        </p:nvSpPr>
        <p:spPr>
          <a:xfrm>
            <a:off x="467544" y="1412776"/>
            <a:ext cx="8229600" cy="5001419"/>
          </a:xfrm>
        </p:spPr>
        <p:txBody>
          <a:bodyPr/>
          <a:lstStyle/>
          <a:p>
            <a:pPr lvl="0">
              <a:spcBef>
                <a:spcPts val="600"/>
              </a:spcBef>
              <a:spcAft>
                <a:spcPts val="600"/>
              </a:spcAft>
              <a:buFont typeface="Arial" pitchFamily="34" charset="0"/>
              <a:buChar char="•"/>
            </a:pPr>
            <a:endParaRPr lang="en-GB" sz="2400" dirty="0" smtClean="0"/>
          </a:p>
          <a:p>
            <a:pPr marL="457200">
              <a:spcBef>
                <a:spcPts val="600"/>
              </a:spcBef>
              <a:spcAft>
                <a:spcPts val="600"/>
              </a:spcAft>
              <a:buFont typeface="Arial" pitchFamily="34" charset="0"/>
              <a:buChar char="•"/>
            </a:pPr>
            <a:r>
              <a:rPr lang="en-GB" sz="2400" dirty="0" smtClean="0"/>
              <a:t>Government  Public Service Reform (public services and efficiency)</a:t>
            </a:r>
          </a:p>
          <a:p>
            <a:pPr marL="857250" lvl="1">
              <a:spcBef>
                <a:spcPts val="600"/>
              </a:spcBef>
              <a:spcAft>
                <a:spcPts val="600"/>
              </a:spcAft>
              <a:buFont typeface="Arial" pitchFamily="34" charset="0"/>
              <a:buChar char="•"/>
            </a:pPr>
            <a:r>
              <a:rPr lang="en-GB" sz="2000" dirty="0" smtClean="0"/>
              <a:t>Recognised role of good quality information</a:t>
            </a:r>
          </a:p>
          <a:p>
            <a:pPr marL="857250" lvl="1">
              <a:spcBef>
                <a:spcPts val="600"/>
              </a:spcBef>
              <a:spcAft>
                <a:spcPts val="600"/>
              </a:spcAft>
              <a:buFont typeface="Arial" pitchFamily="34" charset="0"/>
              <a:buChar char="•"/>
            </a:pPr>
            <a:r>
              <a:rPr lang="en-GB" sz="2000" dirty="0" smtClean="0"/>
              <a:t>Initiative 2.10(i) - Development of a codes of practice and standards for the gathering and use of data for statistical purposes in the Public Service</a:t>
            </a:r>
          </a:p>
          <a:p>
            <a:pPr marL="857250" lvl="1">
              <a:spcBef>
                <a:spcPts val="600"/>
              </a:spcBef>
              <a:spcAft>
                <a:spcPts val="600"/>
              </a:spcAft>
              <a:buFont typeface="Arial" pitchFamily="34" charset="0"/>
              <a:buChar char="•"/>
            </a:pPr>
            <a:r>
              <a:rPr lang="en-GB" sz="2000" dirty="0" smtClean="0"/>
              <a:t>Helps to align national practices with European norms</a:t>
            </a:r>
          </a:p>
          <a:p>
            <a:pPr marL="457200">
              <a:spcBef>
                <a:spcPts val="600"/>
              </a:spcBef>
              <a:spcAft>
                <a:spcPts val="600"/>
              </a:spcAft>
              <a:buFont typeface="Arial" pitchFamily="34" charset="0"/>
              <a:buChar char="•"/>
            </a:pPr>
            <a:endParaRPr lang="en-GB" sz="2400" dirty="0" smtClean="0"/>
          </a:p>
          <a:p>
            <a:pPr marL="457200">
              <a:spcBef>
                <a:spcPts val="600"/>
              </a:spcBef>
              <a:spcAft>
                <a:spcPts val="600"/>
              </a:spcAft>
              <a:buFont typeface="Arial" pitchFamily="34" charset="0"/>
              <a:buChar char="•"/>
            </a:pPr>
            <a:r>
              <a:rPr lang="en-GB" sz="2400" dirty="0" smtClean="0"/>
              <a:t>ISS CoP is another step towards systematic realisation of NSB vision</a:t>
            </a:r>
          </a:p>
          <a:p>
            <a:pPr marL="457200">
              <a:spcBef>
                <a:spcPts val="600"/>
              </a:spcBef>
              <a:spcAft>
                <a:spcPts val="600"/>
              </a:spcAft>
              <a:buFont typeface="Arial" pitchFamily="34" charset="0"/>
              <a:buChar char="•"/>
            </a:pPr>
            <a:endParaRPr lang="en-GB" sz="2400" dirty="0"/>
          </a:p>
          <a:p>
            <a:pPr marL="457200">
              <a:spcBef>
                <a:spcPts val="600"/>
              </a:spcBef>
              <a:spcAft>
                <a:spcPts val="600"/>
              </a:spcAft>
              <a:buFont typeface="Arial" pitchFamily="34" charset="0"/>
              <a:buChar char="•"/>
            </a:pPr>
            <a:endParaRPr lang="en-GB" sz="2400" dirty="0" smtClean="0"/>
          </a:p>
        </p:txBody>
      </p:sp>
    </p:spTree>
    <p:extLst>
      <p:ext uri="{BB962C8B-B14F-4D97-AF65-F5344CB8AC3E}">
        <p14:creationId xmlns:p14="http://schemas.microsoft.com/office/powerpoint/2010/main" val="1413009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796950"/>
          </a:xfrm>
        </p:spPr>
        <p:txBody>
          <a:bodyPr/>
          <a:lstStyle/>
          <a:p>
            <a:pPr algn="l"/>
            <a:r>
              <a:rPr lang="en-IE" sz="2800" b="1" dirty="0" smtClean="0"/>
              <a:t>What is the Irish Statistical System?</a:t>
            </a:r>
            <a:endParaRPr lang="en-IE" sz="2800" b="1" dirty="0"/>
          </a:p>
        </p:txBody>
      </p:sp>
      <p:sp>
        <p:nvSpPr>
          <p:cNvPr id="3" name="Content Placeholder 2"/>
          <p:cNvSpPr>
            <a:spLocks noGrp="1"/>
          </p:cNvSpPr>
          <p:nvPr>
            <p:ph idx="1"/>
          </p:nvPr>
        </p:nvSpPr>
        <p:spPr/>
        <p:txBody>
          <a:bodyPr/>
          <a:lstStyle/>
          <a:p>
            <a:pPr>
              <a:spcBef>
                <a:spcPts val="1200"/>
              </a:spcBef>
              <a:spcAft>
                <a:spcPts val="1200"/>
              </a:spcAft>
              <a:buFont typeface="Arial" pitchFamily="34" charset="0"/>
              <a:buChar char="•"/>
            </a:pPr>
            <a:endParaRPr lang="en-GB" sz="2400" dirty="0" smtClean="0"/>
          </a:p>
          <a:p>
            <a:pPr>
              <a:spcBef>
                <a:spcPts val="1200"/>
              </a:spcBef>
              <a:spcAft>
                <a:spcPts val="1200"/>
              </a:spcAft>
              <a:buFont typeface="Arial" pitchFamily="34" charset="0"/>
              <a:buChar char="•"/>
            </a:pPr>
            <a:r>
              <a:rPr lang="en-GB" sz="2400" dirty="0" smtClean="0"/>
              <a:t>Much broader than the Central Statistics Office</a:t>
            </a:r>
            <a:endParaRPr lang="en-IE" sz="2400" dirty="0" smtClean="0"/>
          </a:p>
          <a:p>
            <a:pPr>
              <a:spcBef>
                <a:spcPts val="1200"/>
              </a:spcBef>
              <a:spcAft>
                <a:spcPts val="1200"/>
              </a:spcAft>
              <a:buFont typeface="Arial" pitchFamily="34" charset="0"/>
              <a:buChar char="•"/>
            </a:pPr>
            <a:r>
              <a:rPr lang="en-IE" sz="2400" dirty="0" smtClean="0"/>
              <a:t>Also includes those parts of the Public Sector involved in the collection, processing, compilation or dissemination of official statistics</a:t>
            </a:r>
          </a:p>
        </p:txBody>
      </p:sp>
    </p:spTree>
    <p:extLst>
      <p:ext uri="{BB962C8B-B14F-4D97-AF65-F5344CB8AC3E}">
        <p14:creationId xmlns:p14="http://schemas.microsoft.com/office/powerpoint/2010/main" val="4215772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796950"/>
          </a:xfrm>
        </p:spPr>
        <p:txBody>
          <a:bodyPr/>
          <a:lstStyle/>
          <a:p>
            <a:pPr algn="l"/>
            <a:r>
              <a:rPr lang="en-IE" sz="2800" b="1" dirty="0" smtClean="0"/>
              <a:t>What is the Irish Statistical System?</a:t>
            </a:r>
            <a:endParaRPr lang="en-IE" sz="2800" b="1" dirty="0"/>
          </a:p>
        </p:txBody>
      </p:sp>
      <p:sp>
        <p:nvSpPr>
          <p:cNvPr id="3" name="Content Placeholder 2"/>
          <p:cNvSpPr>
            <a:spLocks noGrp="1"/>
          </p:cNvSpPr>
          <p:nvPr>
            <p:ph idx="1"/>
          </p:nvPr>
        </p:nvSpPr>
        <p:spPr>
          <a:xfrm>
            <a:off x="539552" y="1628800"/>
            <a:ext cx="8229600" cy="4525963"/>
          </a:xfrm>
        </p:spPr>
        <p:txBody>
          <a:bodyPr/>
          <a:lstStyle/>
          <a:p>
            <a:pPr>
              <a:buFont typeface="Arial" pitchFamily="34" charset="0"/>
              <a:buChar char="•"/>
            </a:pPr>
            <a:r>
              <a:rPr lang="en-IE" sz="2400" dirty="0" smtClean="0"/>
              <a:t>CSO </a:t>
            </a:r>
            <a:r>
              <a:rPr lang="en-IE" sz="2400" dirty="0"/>
              <a:t>has formal coordination role </a:t>
            </a:r>
            <a:endParaRPr lang="en-IE" sz="2400" dirty="0" smtClean="0"/>
          </a:p>
          <a:p>
            <a:pPr>
              <a:buFont typeface="Arial" pitchFamily="34" charset="0"/>
              <a:buChar char="•"/>
            </a:pPr>
            <a:endParaRPr lang="en-IE" sz="2200" dirty="0"/>
          </a:p>
          <a:p>
            <a:pPr lvl="1">
              <a:buFont typeface="Arial" pitchFamily="34" charset="0"/>
              <a:buChar char="•"/>
            </a:pPr>
            <a:r>
              <a:rPr lang="en-IE" sz="2200" dirty="0"/>
              <a:t>National level  - across the public service</a:t>
            </a:r>
          </a:p>
          <a:p>
            <a:pPr lvl="2">
              <a:buFont typeface="Arial" pitchFamily="34" charset="0"/>
              <a:buChar char="•"/>
            </a:pPr>
            <a:r>
              <a:rPr lang="en-IE" sz="1800" dirty="0"/>
              <a:t>Set in legal context – Statistics Act 1993, section 11, </a:t>
            </a:r>
            <a:r>
              <a:rPr lang="en-IE" sz="1800" dirty="0" smtClean="0"/>
              <a:t> </a:t>
            </a:r>
            <a:r>
              <a:rPr lang="en-IE" sz="1800" dirty="0"/>
              <a:t>30 and </a:t>
            </a:r>
            <a:r>
              <a:rPr lang="en-IE" sz="1800" dirty="0" smtClean="0"/>
              <a:t>31</a:t>
            </a:r>
            <a:endParaRPr lang="en-IE" sz="1800" dirty="0"/>
          </a:p>
          <a:p>
            <a:pPr lvl="1">
              <a:buFont typeface="Arial" pitchFamily="34" charset="0"/>
              <a:buChar char="•"/>
            </a:pPr>
            <a:r>
              <a:rPr lang="en-IE" sz="2200" dirty="0"/>
              <a:t>European level</a:t>
            </a:r>
          </a:p>
          <a:p>
            <a:pPr lvl="2">
              <a:buFont typeface="Arial" pitchFamily="34" charset="0"/>
              <a:buChar char="•"/>
            </a:pPr>
            <a:r>
              <a:rPr lang="en-IE" sz="1800" dirty="0"/>
              <a:t>Article 5(1) of Regulation (EC) No 223/2009 on European </a:t>
            </a:r>
            <a:r>
              <a:rPr lang="en-IE" sz="1800" dirty="0" smtClean="0"/>
              <a:t>Statistics</a:t>
            </a:r>
          </a:p>
          <a:p>
            <a:pPr lvl="2">
              <a:buFont typeface="Arial" pitchFamily="34" charset="0"/>
              <a:buChar char="•"/>
            </a:pPr>
            <a:endParaRPr lang="en-IE" sz="1800" dirty="0" smtClean="0"/>
          </a:p>
          <a:p>
            <a:pPr>
              <a:buFont typeface="Arial" pitchFamily="34" charset="0"/>
              <a:buChar char="•"/>
            </a:pPr>
            <a:r>
              <a:rPr lang="en-IE" sz="2200" dirty="0"/>
              <a:t>Designed to ensure consistency and best practice regardless of the identity of the compiler</a:t>
            </a:r>
          </a:p>
          <a:p>
            <a:pPr lvl="2">
              <a:buFont typeface="Arial" pitchFamily="34" charset="0"/>
              <a:buChar char="•"/>
            </a:pPr>
            <a:endParaRPr lang="en-IE" sz="1800" dirty="0"/>
          </a:p>
          <a:p>
            <a:pPr marL="914400" lvl="2" indent="0">
              <a:buNone/>
            </a:pPr>
            <a:endParaRPr lang="en-IE" sz="1800" dirty="0"/>
          </a:p>
        </p:txBody>
      </p:sp>
    </p:spTree>
    <p:extLst>
      <p:ext uri="{BB962C8B-B14F-4D97-AF65-F5344CB8AC3E}">
        <p14:creationId xmlns:p14="http://schemas.microsoft.com/office/powerpoint/2010/main" val="1923883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772400" cy="648072"/>
          </a:xfrm>
        </p:spPr>
        <p:txBody>
          <a:bodyPr/>
          <a:lstStyle/>
          <a:p>
            <a:pPr algn="l"/>
            <a:r>
              <a:rPr lang="en-IE" sz="2800" b="1" dirty="0" smtClean="0"/>
              <a:t>Why we need a Code of Practice</a:t>
            </a:r>
            <a:endParaRPr lang="en-US" sz="2800" b="1" dirty="0"/>
          </a:p>
        </p:txBody>
      </p:sp>
      <p:sp>
        <p:nvSpPr>
          <p:cNvPr id="5" name="Subtitle 4"/>
          <p:cNvSpPr>
            <a:spLocks noGrp="1"/>
          </p:cNvSpPr>
          <p:nvPr>
            <p:ph type="subTitle" idx="1"/>
          </p:nvPr>
        </p:nvSpPr>
        <p:spPr>
          <a:xfrm>
            <a:off x="683568" y="1412776"/>
            <a:ext cx="7488832" cy="3937992"/>
          </a:xfrm>
        </p:spPr>
        <p:txBody>
          <a:bodyPr/>
          <a:lstStyle/>
          <a:p>
            <a:pPr marL="342900" indent="-342900" algn="l">
              <a:spcAft>
                <a:spcPts val="600"/>
              </a:spcAft>
              <a:buFont typeface="Arial" pitchFamily="34" charset="0"/>
              <a:buChar char="•"/>
            </a:pPr>
            <a:r>
              <a:rPr lang="en-GB" sz="2400" dirty="0" smtClean="0"/>
              <a:t>Integral part of any developed democratic society</a:t>
            </a:r>
            <a:endParaRPr lang="en-IE" sz="2400" dirty="0" smtClean="0"/>
          </a:p>
          <a:p>
            <a:pPr marL="342900" indent="-342900" algn="l">
              <a:spcAft>
                <a:spcPts val="600"/>
              </a:spcAft>
              <a:buFont typeface="Arial" pitchFamily="34" charset="0"/>
              <a:buChar char="•"/>
            </a:pPr>
            <a:r>
              <a:rPr lang="en-IE" sz="2400" dirty="0" smtClean="0"/>
              <a:t>Value of statistics </a:t>
            </a:r>
          </a:p>
          <a:p>
            <a:pPr marL="800100" lvl="1" indent="-342900" algn="l">
              <a:spcAft>
                <a:spcPts val="600"/>
              </a:spcAft>
              <a:buFont typeface="Arial" pitchFamily="34" charset="0"/>
              <a:buChar char="•"/>
            </a:pPr>
            <a:r>
              <a:rPr lang="en-IE" sz="2000" dirty="0" smtClean="0"/>
              <a:t>Must be produced in an </a:t>
            </a:r>
            <a:r>
              <a:rPr lang="en-IE" sz="2000" b="1" dirty="0" smtClean="0"/>
              <a:t>independent</a:t>
            </a:r>
            <a:r>
              <a:rPr lang="en-IE" sz="2000" dirty="0" smtClean="0"/>
              <a:t> and </a:t>
            </a:r>
            <a:r>
              <a:rPr lang="en-IE" sz="2000" b="1" dirty="0" smtClean="0"/>
              <a:t>objective</a:t>
            </a:r>
            <a:r>
              <a:rPr lang="en-IE" sz="2000" dirty="0" smtClean="0"/>
              <a:t> manner</a:t>
            </a:r>
          </a:p>
          <a:p>
            <a:pPr marL="800100" lvl="1" indent="-342900" algn="l">
              <a:spcAft>
                <a:spcPts val="600"/>
              </a:spcAft>
              <a:buFont typeface="Arial" pitchFamily="34" charset="0"/>
              <a:buChar char="•"/>
            </a:pPr>
            <a:r>
              <a:rPr lang="en-IE" sz="2000" dirty="0" smtClean="0"/>
              <a:t>Maximise public trust in the numbers published</a:t>
            </a:r>
          </a:p>
          <a:p>
            <a:pPr marL="800100" lvl="1" indent="-342900" algn="l">
              <a:spcAft>
                <a:spcPts val="600"/>
              </a:spcAft>
              <a:buFont typeface="Arial" pitchFamily="34" charset="0"/>
              <a:buChar char="•"/>
            </a:pPr>
            <a:r>
              <a:rPr lang="en-IE" sz="2000" dirty="0" smtClean="0"/>
              <a:t>Robust and trusted evidence to inform decision making</a:t>
            </a:r>
          </a:p>
          <a:p>
            <a:pPr marL="800100" lvl="1" indent="-342900" algn="l">
              <a:spcAft>
                <a:spcPts val="600"/>
              </a:spcAft>
              <a:buFont typeface="Arial" pitchFamily="34" charset="0"/>
              <a:buChar char="•"/>
            </a:pPr>
            <a:r>
              <a:rPr lang="en-IE" sz="2000" dirty="0" smtClean="0"/>
              <a:t>Support policy formulation and evaluation</a:t>
            </a:r>
          </a:p>
          <a:p>
            <a:pPr marL="342900" indent="-342900" algn="l">
              <a:spcAft>
                <a:spcPts val="600"/>
              </a:spcAft>
              <a:buFont typeface="Arial" pitchFamily="34" charset="0"/>
              <a:buChar char="•"/>
            </a:pPr>
            <a:r>
              <a:rPr lang="en-GB" sz="2400" dirty="0" smtClean="0"/>
              <a:t>Without independence and objectivity what do we have?</a:t>
            </a:r>
            <a:endParaRPr lang="en-IE" sz="2400" dirty="0" smtClean="0"/>
          </a:p>
          <a:p>
            <a:pPr marL="342900" indent="-342900" algn="l">
              <a:spcAft>
                <a:spcPts val="600"/>
              </a:spcAft>
              <a:buFont typeface="Arial" pitchFamily="34" charset="0"/>
              <a:buChar char="•"/>
            </a:pPr>
            <a:r>
              <a:rPr lang="en-IE" sz="2400" dirty="0" smtClean="0"/>
              <a:t>Internationally, National Statistical Institutes (NSIs)</a:t>
            </a:r>
          </a:p>
          <a:p>
            <a:pPr marL="800100" lvl="1" indent="-342900" algn="l">
              <a:spcAft>
                <a:spcPts val="600"/>
              </a:spcAft>
              <a:buFont typeface="Arial" pitchFamily="34" charset="0"/>
              <a:buChar char="•"/>
            </a:pPr>
            <a:r>
              <a:rPr lang="en-IE" sz="2000" dirty="0" smtClean="0"/>
              <a:t>Adhere to UN Fundamental Principles of Official Statistics</a:t>
            </a:r>
          </a:p>
          <a:p>
            <a:pPr marL="800100" lvl="1" indent="-342900" algn="l">
              <a:spcAft>
                <a:spcPts val="600"/>
              </a:spcAft>
              <a:buFont typeface="Arial" pitchFamily="34" charset="0"/>
              <a:buChar char="•"/>
            </a:pPr>
            <a:r>
              <a:rPr lang="en-IE" sz="2000" dirty="0" smtClean="0"/>
              <a:t>European Statistics Code of Practice (ES CoP)</a:t>
            </a:r>
          </a:p>
          <a:p>
            <a:pPr marL="342900" indent="-342900" algn="l">
              <a:buFont typeface="Arial" pitchFamily="34" charset="0"/>
              <a:buChar char="•"/>
            </a:pPr>
            <a:endParaRPr lang="en-IE" sz="2000" dirty="0"/>
          </a:p>
        </p:txBody>
      </p:sp>
    </p:spTree>
    <p:extLst>
      <p:ext uri="{BB962C8B-B14F-4D97-AF65-F5344CB8AC3E}">
        <p14:creationId xmlns:p14="http://schemas.microsoft.com/office/powerpoint/2010/main" val="3536128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772400" cy="648072"/>
          </a:xfrm>
        </p:spPr>
        <p:txBody>
          <a:bodyPr/>
          <a:lstStyle/>
          <a:p>
            <a:pPr algn="l"/>
            <a:r>
              <a:rPr lang="en-IE" sz="2800" b="1" dirty="0" smtClean="0"/>
              <a:t>Why we need a Code of Practice</a:t>
            </a:r>
            <a:endParaRPr lang="en-US" sz="2800" b="1" dirty="0"/>
          </a:p>
        </p:txBody>
      </p:sp>
      <p:sp>
        <p:nvSpPr>
          <p:cNvPr id="5" name="Subtitle 4"/>
          <p:cNvSpPr>
            <a:spLocks noGrp="1"/>
          </p:cNvSpPr>
          <p:nvPr>
            <p:ph type="subTitle" idx="1"/>
          </p:nvPr>
        </p:nvSpPr>
        <p:spPr>
          <a:xfrm>
            <a:off x="683568" y="1700808"/>
            <a:ext cx="7488832" cy="4248472"/>
          </a:xfrm>
        </p:spPr>
        <p:txBody>
          <a:bodyPr/>
          <a:lstStyle/>
          <a:p>
            <a:pPr marL="342900" indent="-342900" algn="l">
              <a:spcBef>
                <a:spcPts val="600"/>
              </a:spcBef>
              <a:spcAft>
                <a:spcPts val="600"/>
              </a:spcAft>
              <a:buFont typeface="Arial" pitchFamily="34" charset="0"/>
              <a:buChar char="•"/>
            </a:pPr>
            <a:r>
              <a:rPr lang="en-GB" sz="2400" dirty="0" smtClean="0"/>
              <a:t>Increased focus on official statistics</a:t>
            </a:r>
            <a:endParaRPr lang="en-IE" sz="2400" dirty="0" smtClean="0"/>
          </a:p>
          <a:p>
            <a:pPr marL="342900" indent="-342900" algn="l">
              <a:spcBef>
                <a:spcPts val="600"/>
              </a:spcBef>
              <a:spcAft>
                <a:spcPts val="600"/>
              </a:spcAft>
              <a:buFont typeface="Arial" pitchFamily="34" charset="0"/>
              <a:buChar char="•"/>
            </a:pPr>
            <a:r>
              <a:rPr lang="en-IE" sz="2400" dirty="0"/>
              <a:t>A</a:t>
            </a:r>
            <a:r>
              <a:rPr lang="en-IE" sz="2400" dirty="0" smtClean="0"/>
              <a:t>lways </a:t>
            </a:r>
            <a:r>
              <a:rPr lang="en-IE" sz="2400" dirty="0"/>
              <a:t>been used to inform policy but increasingly now for monitoring </a:t>
            </a:r>
            <a:r>
              <a:rPr lang="en-IE" sz="2400" dirty="0" smtClean="0"/>
              <a:t>purposes (e.g. MIP)</a:t>
            </a:r>
          </a:p>
          <a:p>
            <a:pPr marL="342900" indent="-342900" algn="l">
              <a:spcBef>
                <a:spcPts val="600"/>
              </a:spcBef>
              <a:spcAft>
                <a:spcPts val="600"/>
              </a:spcAft>
              <a:buFont typeface="Arial" pitchFamily="34" charset="0"/>
              <a:buChar char="•"/>
            </a:pPr>
            <a:r>
              <a:rPr lang="en-IE" sz="2400" dirty="0" smtClean="0"/>
              <a:t>Always been informal scrutiny but…… </a:t>
            </a:r>
          </a:p>
          <a:p>
            <a:pPr marL="342900" indent="-342900" algn="l">
              <a:spcBef>
                <a:spcPts val="600"/>
              </a:spcBef>
              <a:spcAft>
                <a:spcPts val="600"/>
              </a:spcAft>
              <a:buFont typeface="Arial" pitchFamily="34" charset="0"/>
              <a:buChar char="•"/>
            </a:pPr>
            <a:r>
              <a:rPr lang="en-US" sz="2400" dirty="0" smtClean="0"/>
              <a:t>Increased formal scrutiny </a:t>
            </a:r>
            <a:r>
              <a:rPr lang="en-US" sz="2400" dirty="0"/>
              <a:t>EU, </a:t>
            </a:r>
            <a:r>
              <a:rPr lang="en-US" sz="2400" dirty="0" smtClean="0"/>
              <a:t>ECB, </a:t>
            </a:r>
            <a:r>
              <a:rPr lang="en-US" sz="2400" dirty="0"/>
              <a:t>IMF</a:t>
            </a:r>
          </a:p>
          <a:p>
            <a:pPr marL="342900" indent="-342900" algn="l">
              <a:spcBef>
                <a:spcPts val="600"/>
              </a:spcBef>
              <a:spcAft>
                <a:spcPts val="600"/>
              </a:spcAft>
              <a:buFont typeface="Arial" pitchFamily="34" charset="0"/>
              <a:buChar char="•"/>
            </a:pPr>
            <a:r>
              <a:rPr lang="en-GB" sz="2400" dirty="0" smtClean="0"/>
              <a:t>These institutions making decisions about Ireland based on the statistics compiled by the ISS – systemic importance and reputational risk</a:t>
            </a:r>
            <a:endParaRPr lang="en-IE" sz="2400" dirty="0"/>
          </a:p>
          <a:p>
            <a:pPr marL="342900" indent="-342900" algn="l">
              <a:buFont typeface="Arial" pitchFamily="34" charset="0"/>
              <a:buChar char="•"/>
            </a:pPr>
            <a:endParaRPr lang="en-IE"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condDraft.pot">
  <a:themeElements>
    <a:clrScheme name="SecondDraft.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econdDraft.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econdDraft.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econdDraft.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ondDraft.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ondDraft.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ondDraft.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ondDraft.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ondDraft.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Settings\ohanlonn\Desktop\SecondDraft.pot</Template>
  <TotalTime>3740</TotalTime>
  <Words>1349</Words>
  <Application>Microsoft Office PowerPoint</Application>
  <PresentationFormat>On-screen Show (4:3)</PresentationFormat>
  <Paragraphs>192</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SecondDraft.pot</vt:lpstr>
      <vt:lpstr>PowerPoint Presentation</vt:lpstr>
      <vt:lpstr>Structure of presentation </vt:lpstr>
      <vt:lpstr>Development of the Irish Statistical System </vt:lpstr>
      <vt:lpstr>Development of the Irish Statistical System </vt:lpstr>
      <vt:lpstr>Development of the Irish Statistical System </vt:lpstr>
      <vt:lpstr>What is the Irish Statistical System?</vt:lpstr>
      <vt:lpstr>What is the Irish Statistical System?</vt:lpstr>
      <vt:lpstr>Why we need a Code of Practice</vt:lpstr>
      <vt:lpstr>Why we need a Code of Practice</vt:lpstr>
      <vt:lpstr> Why we need a Code of Practice</vt:lpstr>
      <vt:lpstr>What are Official Statistics ?</vt:lpstr>
      <vt:lpstr>What are official statistics?</vt:lpstr>
      <vt:lpstr>Building on international experience</vt:lpstr>
      <vt:lpstr>ISS – Code of Practice (ISS COP)</vt:lpstr>
      <vt:lpstr>ISS – Code of Practice (ISS COP)</vt:lpstr>
      <vt:lpstr>ISS – Code of Practice (ISS COP)</vt:lpstr>
      <vt:lpstr>ISS – Code of Practice (ISS COP)</vt:lpstr>
      <vt:lpstr>Looking to the future</vt:lpstr>
      <vt:lpstr>Looking to the future</vt:lpstr>
      <vt:lpstr>Conclusions</vt:lpstr>
      <vt:lpstr>PowerPoint Presentation</vt:lpstr>
    </vt:vector>
  </TitlesOfParts>
  <Company>Central Statistics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Exploiting administrative data to enhance Tourism  Statistics</dc:title>
  <dc:creator>ohanlonn</dc:creator>
  <cp:lastModifiedBy>moorek</cp:lastModifiedBy>
  <cp:revision>273</cp:revision>
  <cp:lastPrinted>2014-05-28T10:13:04Z</cp:lastPrinted>
  <dcterms:created xsi:type="dcterms:W3CDTF">2007-08-23T15:43:30Z</dcterms:created>
  <dcterms:modified xsi:type="dcterms:W3CDTF">2014-05-30T14:26:37Z</dcterms:modified>
</cp:coreProperties>
</file>