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overhead"/>
  <p:notesSz cx="6805613" cy="9944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F8F8F8"/>
    <a:srgbClr val="EEEEEE"/>
    <a:srgbClr val="F4F4F4"/>
    <a:srgbClr val="E4E4E4"/>
    <a:srgbClr val="333399"/>
    <a:srgbClr val="000000"/>
    <a:srgbClr val="E0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134" d="100"/>
          <a:sy n="134" d="100"/>
        </p:scale>
        <p:origin x="-16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349779" y="9537700"/>
            <a:ext cx="393052" cy="30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4917" rIns="91438" bIns="44917" anchor="ctr">
            <a:spAutoFit/>
          </a:bodyPr>
          <a:lstStyle/>
          <a:p>
            <a:pPr algn="r" defTabSz="924209"/>
            <a:fld id="{584B3760-284A-4155-AA5A-08EE208DCA54}" type="slidenum">
              <a:rPr lang="nb-NO" sz="1400">
                <a:solidFill>
                  <a:schemeClr val="tx1"/>
                </a:solidFill>
                <a:latin typeface="Times New Roman" pitchFamily="18" charset="0"/>
              </a:rPr>
              <a:pPr algn="r" defTabSz="924209"/>
              <a:t>‹#›</a:t>
            </a:fld>
            <a:endParaRPr lang="nb-NO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974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869950"/>
            <a:ext cx="4641850" cy="3481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102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206" y="4728169"/>
            <a:ext cx="4991201" cy="418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4917" rIns="91438" bIns="44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notatmalstiler i delmalen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2052" name="Rectangle 1028"/>
          <p:cNvSpPr>
            <a:spLocks noChangeArrowheads="1"/>
          </p:cNvSpPr>
          <p:nvPr/>
        </p:nvSpPr>
        <p:spPr bwMode="auto">
          <a:xfrm>
            <a:off x="6349779" y="9537700"/>
            <a:ext cx="393052" cy="306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8" tIns="44917" rIns="91438" bIns="44917" anchor="ctr">
            <a:spAutoFit/>
          </a:bodyPr>
          <a:lstStyle/>
          <a:p>
            <a:pPr algn="r" defTabSz="924209"/>
            <a:fld id="{935EAA5B-F051-494F-9E65-6D064D703B87}" type="slidenum">
              <a:rPr lang="nb-NO" sz="1400">
                <a:solidFill>
                  <a:schemeClr val="tx1"/>
                </a:solidFill>
                <a:latin typeface="Times New Roman" pitchFamily="18" charset="0"/>
              </a:rPr>
              <a:pPr algn="r" defTabSz="924209"/>
              <a:t>‹#›</a:t>
            </a:fld>
            <a:endParaRPr lang="nb-NO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6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842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2263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483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21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259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996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7188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71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0161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547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4578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479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717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7239000" y="6477000"/>
            <a:ext cx="1143000" cy="304800"/>
          </a:xfrm>
        </p:spPr>
        <p:txBody>
          <a:bodyPr/>
          <a:lstStyle>
            <a:lvl1pPr>
              <a:defRPr/>
            </a:lvl1pPr>
          </a:lstStyle>
          <a:p>
            <a:fld id="{FE92C062-EE14-44B2-A8C6-3B1621BCFADE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4267200" y="6477000"/>
            <a:ext cx="2819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447800" y="1828800"/>
            <a:ext cx="7162800" cy="1295400"/>
          </a:xfrm>
        </p:spPr>
        <p:txBody>
          <a:bodyPr/>
          <a:lstStyle>
            <a:lvl1pPr>
              <a:defRPr sz="3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  <a:endParaRPr lang="en-GB" noProof="0" smtClean="0"/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162800" cy="2438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en-GB" noProof="0" smtClean="0"/>
          </a:p>
        </p:txBody>
      </p:sp>
      <p:sp>
        <p:nvSpPr>
          <p:cNvPr id="44059" name="Rectangle 27"/>
          <p:cNvSpPr>
            <a:spLocks noChangeArrowheads="1"/>
          </p:cNvSpPr>
          <p:nvPr/>
        </p:nvSpPr>
        <p:spPr bwMode="auto">
          <a:xfrm>
            <a:off x="8305800" y="762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fld id="{1369E551-B1D9-4A9A-9901-434B2B364AB4}" type="slidenum">
              <a:rPr lang="en-GB" sz="1400" b="1">
                <a:solidFill>
                  <a:schemeClr val="bg1"/>
                </a:solidFill>
              </a:rPr>
              <a:pPr algn="r"/>
              <a:t>‹#›</a:t>
            </a:fld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44069" name="Rectangle 3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534400" y="6477000"/>
            <a:ext cx="393700" cy="304800"/>
          </a:xfrm>
        </p:spPr>
        <p:txBody>
          <a:bodyPr/>
          <a:lstStyle>
            <a:lvl1pPr>
              <a:defRPr/>
            </a:lvl1pPr>
          </a:lstStyle>
          <a:p>
            <a:fld id="{15B61F97-9C5B-4FF2-A5F2-98CBC8833DBD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4074" name="Picture 42" descr="X:\502\Avd730\MALER\PPT\nydesign2005\Illustrasjoner\PowerpointTopp_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80D90-2843-4ECC-B217-ED1F06EE08CD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5F82F-2CC5-4EE8-871D-96A53C30130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0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19900" y="762000"/>
            <a:ext cx="2095500" cy="5638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533400" y="762000"/>
            <a:ext cx="6134100" cy="56388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56BA77-B76F-490C-A91E-8BA33859C850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93CF9-C58C-4A50-BFBF-3301A3594A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1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50A9F-B944-43BD-9FFB-8190730FBC17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3B9E7-177F-4D5B-848A-428884D1B19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9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C64121-80A6-4148-9BDB-7BEB20C2EA5A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BE8B9-D65D-477F-B5AD-6286B5579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23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95AE7-CB14-4F66-9788-A35373509877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BB125-8ADF-43ED-B658-93F2A9339D1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3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4ECA78-61E8-40F9-80BD-90A63BCE0A2A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96EF9-2E8E-44F8-80BE-6D2439C9BA0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7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684F98-A30F-43D9-BF0C-D26D5440C8D3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04C22-5133-4E9D-B34D-22FED270B0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2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D674BB-00D7-44BB-B88C-9A9FDD4833CC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C9D8B2-5E00-4F14-AF2A-2DF4ACE97A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137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40B08-1040-4A46-94A7-2FDCC99803B0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90217-6BB2-496D-8780-522A5D6656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94C60E-3F14-469F-840F-94D2DE63AC3D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0FD93-56F6-4310-A005-E320F6AB2F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68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62000"/>
            <a:ext cx="8382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tittelstilen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Klikk for å redigere tekststilene i delmalen</a:t>
            </a:r>
          </a:p>
          <a:p>
            <a:pPr lvl="1"/>
            <a:r>
              <a:rPr lang="en-GB" smtClean="0"/>
              <a:t>Andre nivå</a:t>
            </a:r>
          </a:p>
          <a:p>
            <a:pPr lvl="2"/>
            <a:r>
              <a:rPr lang="en-GB" smtClean="0"/>
              <a:t>Tredje nivå</a:t>
            </a:r>
          </a:p>
          <a:p>
            <a:pPr lvl="3"/>
            <a:r>
              <a:rPr lang="en-GB" smtClean="0"/>
              <a:t>Fjerde nivå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0" y="6516688"/>
            <a:ext cx="990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BDF4163-64DB-4247-BE99-9F4C7D5B393A}" type="datetime1">
              <a:rPr lang="en-GB"/>
              <a:pPr/>
              <a:t>28/05/2014</a:t>
            </a:fld>
            <a:endParaRPr lang="en-GB"/>
          </a:p>
        </p:txBody>
      </p:sp>
      <p:sp>
        <p:nvSpPr>
          <p:cNvPr id="4302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516688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GB"/>
              <a:t>Fordrag et eller annet sted</a:t>
            </a:r>
          </a:p>
        </p:txBody>
      </p:sp>
      <p:sp>
        <p:nvSpPr>
          <p:cNvPr id="4302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05575"/>
            <a:ext cx="469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fld id="{3DDA7E79-A621-4B88-9626-AE734374AAB8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3059" name="Picture 51" descr="X:\502\Avd730\MALER\PPT\nydesign2005\Illustrasjoner\PowerpointTopp_EN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246063" indent="-246063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13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663575" indent="-2270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000000"/>
          </a:solidFill>
          <a:latin typeface="+mn-lt"/>
        </a:defRPr>
      </a:lvl2pPr>
      <a:lvl3pPr marL="1049338" indent="-195263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Font typeface="Wingdings" pitchFamily="2" charset="2"/>
        <a:buChar char="w"/>
        <a:defRPr>
          <a:solidFill>
            <a:srgbClr val="000000"/>
          </a:solidFill>
          <a:latin typeface="+mn-lt"/>
        </a:defRPr>
      </a:lvl3pPr>
      <a:lvl4pPr marL="1616075" indent="-282575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buChar char="–"/>
        <a:defRPr sz="1600">
          <a:solidFill>
            <a:srgbClr val="000000"/>
          </a:solidFill>
          <a:latin typeface="+mn-lt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is@ssb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ugr@ssb.n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nb-NO" dirty="0"/>
              <a:t>IMPROVING THE QUALITY OF ADMINISTRATIVE REGISTERS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47800" y="3429000"/>
            <a:ext cx="7156648" cy="2880320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endParaRPr lang="en-US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tx1"/>
                </a:solidFill>
              </a:rPr>
              <a:t>BETTER </a:t>
            </a:r>
            <a:r>
              <a:rPr lang="en-US" b="1" dirty="0">
                <a:solidFill>
                  <a:schemeClr val="tx1"/>
                </a:solidFill>
              </a:rPr>
              <a:t>SOCIAL WELFARE STATISTICS?</a:t>
            </a:r>
          </a:p>
          <a:p>
            <a:pPr algn="ctr">
              <a:lnSpc>
                <a:spcPct val="90000"/>
              </a:lnSpc>
              <a:defRPr/>
            </a:pPr>
            <a:endParaRPr lang="en-US" b="1" dirty="0"/>
          </a:p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Vibeke Sky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>
                <a:solidFill>
                  <a:schemeClr val="tx1"/>
                </a:solidFill>
                <a:hlinkClick r:id="rId3"/>
              </a:rPr>
              <a:t>vis@ssb.no</a:t>
            </a:r>
            <a:r>
              <a:rPr lang="en-US" sz="1800" b="1" dirty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/>
              <a:t>                  </a:t>
            </a:r>
            <a:r>
              <a:rPr lang="en-US" sz="2000" b="1" dirty="0">
                <a:solidFill>
                  <a:schemeClr val="tx1"/>
                </a:solidFill>
              </a:rPr>
              <a:t>Unni </a:t>
            </a:r>
            <a:r>
              <a:rPr lang="en-US" sz="2000" b="1" dirty="0" err="1">
                <a:solidFill>
                  <a:schemeClr val="tx1"/>
                </a:solidFill>
              </a:rPr>
              <a:t>Beate</a:t>
            </a:r>
            <a:r>
              <a:rPr lang="en-US" sz="2000" b="1" dirty="0">
                <a:solidFill>
                  <a:schemeClr val="tx1"/>
                </a:solidFill>
              </a:rPr>
              <a:t> Grebstad </a:t>
            </a: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>
                <a:solidFill>
                  <a:schemeClr val="tx1"/>
                </a:solidFill>
                <a:hlinkClick r:id="rId4"/>
              </a:rPr>
              <a:t>ugr@ssb.no</a:t>
            </a:r>
            <a:r>
              <a:rPr lang="en-US" sz="1800" b="1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Division </a:t>
            </a:r>
            <a:r>
              <a:rPr lang="en-US" sz="2000" b="1" dirty="0">
                <a:solidFill>
                  <a:schemeClr val="tx1"/>
                </a:solidFill>
              </a:rPr>
              <a:t>for Social </a:t>
            </a:r>
            <a:r>
              <a:rPr lang="en-US" sz="2000" b="1" dirty="0" smtClean="0">
                <a:solidFill>
                  <a:schemeClr val="tx1"/>
                </a:solidFill>
              </a:rPr>
              <a:t>Welfare </a:t>
            </a:r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</a:rPr>
              <a:t>tatistics </a:t>
            </a:r>
            <a:endParaRPr lang="en-US" sz="2000" b="1" dirty="0">
              <a:solidFill>
                <a:schemeClr val="tx1"/>
              </a:solidFill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61F97-9C5B-4FF2-A5F2-98CBC8833DB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dirty="0"/>
              <a:t>Results - Child Welfare</a:t>
            </a:r>
            <a:r>
              <a:rPr lang="nb-NO" altLang="nb-NO" dirty="0"/>
              <a:t> Services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sz="2800" dirty="0"/>
              <a:t>A database </a:t>
            </a:r>
            <a:r>
              <a:rPr lang="nb-NO" altLang="nb-NO" sz="2800" dirty="0" err="1"/>
              <a:t>summarizing</a:t>
            </a:r>
            <a:r>
              <a:rPr lang="nb-NO" altLang="nb-NO" sz="2800" dirty="0"/>
              <a:t> </a:t>
            </a:r>
            <a:r>
              <a:rPr lang="nb-NO" altLang="nb-NO" sz="2800" dirty="0" err="1" smtClean="0"/>
              <a:t>monthly</a:t>
            </a:r>
            <a:r>
              <a:rPr lang="nb-NO" altLang="nb-NO" sz="2800" dirty="0" smtClean="0"/>
              <a:t> </a:t>
            </a:r>
            <a:r>
              <a:rPr lang="nb-NO" altLang="nb-NO" sz="2800" dirty="0"/>
              <a:t>register </a:t>
            </a:r>
            <a:r>
              <a:rPr lang="nb-NO" altLang="nb-NO" sz="2800" dirty="0" smtClean="0"/>
              <a:t>status </a:t>
            </a:r>
          </a:p>
          <a:p>
            <a:pPr marL="0" indent="0">
              <a:buNone/>
            </a:pPr>
            <a:endParaRPr lang="nb-NO" altLang="nb-NO" sz="2800" dirty="0" smtClean="0"/>
          </a:p>
          <a:p>
            <a:r>
              <a:rPr lang="en-GB" altLang="nb-NO" sz="2800" dirty="0"/>
              <a:t>E</a:t>
            </a:r>
            <a:r>
              <a:rPr lang="en-GB" altLang="nb-NO" sz="2800" dirty="0" smtClean="0"/>
              <a:t>ventually </a:t>
            </a:r>
            <a:r>
              <a:rPr lang="en-GB" altLang="nb-NO" sz="2800" dirty="0"/>
              <a:t>model a new and plausible event history database </a:t>
            </a:r>
            <a:endParaRPr lang="en-GB" altLang="nb-NO" sz="2800" dirty="0" smtClean="0"/>
          </a:p>
          <a:p>
            <a:pPr marL="0" indent="0">
              <a:buNone/>
            </a:pPr>
            <a:endParaRPr lang="en-GB" altLang="nb-NO" sz="2800" dirty="0"/>
          </a:p>
          <a:p>
            <a:r>
              <a:rPr lang="en-GB" altLang="nb-NO" sz="2800" dirty="0"/>
              <a:t>The services themselves </a:t>
            </a:r>
            <a:r>
              <a:rPr lang="en-GB" altLang="nb-NO" sz="2800" dirty="0" smtClean="0"/>
              <a:t>will </a:t>
            </a:r>
            <a:r>
              <a:rPr lang="en-GB" altLang="nb-NO" sz="2800" dirty="0"/>
              <a:t>revise </a:t>
            </a:r>
            <a:r>
              <a:rPr lang="en-GB" altLang="nb-NO" sz="2800" dirty="0" smtClean="0"/>
              <a:t>the errors</a:t>
            </a:r>
            <a:endParaRPr lang="en-GB" altLang="nb-NO" sz="2800" dirty="0"/>
          </a:p>
          <a:p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856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Better </a:t>
            </a:r>
            <a:r>
              <a:rPr lang="en-GB" altLang="nb-NO" dirty="0"/>
              <a:t>quality in Child Welfare Data</a:t>
            </a:r>
            <a:r>
              <a:rPr lang="nb-NO" altLang="nb-NO" dirty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800" dirty="0"/>
              <a:t>We will publish some new and more relevant variables </a:t>
            </a:r>
            <a:r>
              <a:rPr lang="en-US" altLang="nb-NO" sz="2800" dirty="0" smtClean="0"/>
              <a:t>(</a:t>
            </a:r>
            <a:r>
              <a:rPr lang="en-US" altLang="nb-NO" sz="2800" dirty="0" err="1" smtClean="0"/>
              <a:t>e.g.notifications</a:t>
            </a:r>
            <a:r>
              <a:rPr lang="en-US" altLang="nb-NO" sz="2800" dirty="0" smtClean="0"/>
              <a:t>, measures involving other services)</a:t>
            </a:r>
            <a:endParaRPr lang="en-US" altLang="nb-NO" sz="2800" dirty="0"/>
          </a:p>
          <a:p>
            <a:pPr marL="0" indent="0">
              <a:buNone/>
            </a:pPr>
            <a:endParaRPr lang="en-US" altLang="nb-NO" sz="2800" dirty="0"/>
          </a:p>
          <a:p>
            <a:r>
              <a:rPr lang="en-US" altLang="nb-NO" sz="2800" dirty="0"/>
              <a:t>Better opportunities for analysis through more dynamic data for researchers</a:t>
            </a:r>
          </a:p>
          <a:p>
            <a:endParaRPr lang="en-US" altLang="nb-NO" sz="2800" dirty="0"/>
          </a:p>
          <a:p>
            <a:r>
              <a:rPr lang="en-US" altLang="nb-NO" sz="2800" dirty="0"/>
              <a:t>New and updated </a:t>
            </a:r>
            <a:r>
              <a:rPr lang="en-US" altLang="nb-NO" sz="2800" dirty="0" smtClean="0"/>
              <a:t>statistics</a:t>
            </a:r>
            <a:endParaRPr lang="en-US" altLang="nb-NO" sz="2800" dirty="0"/>
          </a:p>
          <a:p>
            <a:endParaRPr lang="en-GB" altLang="nb-NO" sz="2800" dirty="0"/>
          </a:p>
          <a:p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71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7494984" cy="1154832"/>
          </a:xfrm>
        </p:spPr>
        <p:txBody>
          <a:bodyPr/>
          <a:lstStyle/>
          <a:p>
            <a:r>
              <a:rPr lang="nb-NO" altLang="nb-NO" dirty="0"/>
              <a:t>Better </a:t>
            </a:r>
            <a:r>
              <a:rPr lang="nb-NO" altLang="nb-NO" dirty="0" err="1"/>
              <a:t>q</a:t>
            </a:r>
            <a:r>
              <a:rPr lang="nb-NO" altLang="nb-NO" dirty="0" err="1" smtClean="0"/>
              <a:t>uality</a:t>
            </a:r>
            <a:r>
              <a:rPr lang="nb-NO" altLang="nb-NO" dirty="0" smtClean="0"/>
              <a:t> </a:t>
            </a:r>
            <a:r>
              <a:rPr lang="nb-NO" altLang="nb-NO" dirty="0" err="1" smtClean="0"/>
              <a:t>of</a:t>
            </a:r>
            <a:r>
              <a:rPr lang="nb-NO" altLang="nb-NO" dirty="0" smtClean="0"/>
              <a:t> </a:t>
            </a:r>
            <a:r>
              <a:rPr lang="en-US" altLang="nb-NO" dirty="0"/>
              <a:t>s</a:t>
            </a:r>
            <a:r>
              <a:rPr lang="en-US" altLang="nb-NO" dirty="0" smtClean="0"/>
              <a:t>tatistics </a:t>
            </a:r>
            <a:r>
              <a:rPr lang="en-US" altLang="nb-NO" dirty="0"/>
              <a:t>on </a:t>
            </a:r>
            <a:r>
              <a:rPr lang="en-US" altLang="nb-NO" dirty="0" smtClean="0"/>
              <a:t>family </a:t>
            </a:r>
            <a:r>
              <a:rPr lang="en-US" altLang="nb-NO" dirty="0"/>
              <a:t>c</a:t>
            </a:r>
            <a:r>
              <a:rPr lang="en-US" altLang="nb-NO" dirty="0" smtClean="0"/>
              <a:t>ounselling </a:t>
            </a:r>
            <a:r>
              <a:rPr lang="en-US" altLang="nb-NO" dirty="0"/>
              <a:t>s</a:t>
            </a:r>
            <a:r>
              <a:rPr lang="en-US" altLang="nb-NO" dirty="0" smtClean="0"/>
              <a:t>ervices </a:t>
            </a:r>
            <a:r>
              <a:rPr lang="en-US" altLang="nb-NO" dirty="0"/>
              <a:t>and mediations?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nb-NO" sz="2800" dirty="0" smtClean="0"/>
          </a:p>
          <a:p>
            <a:r>
              <a:rPr lang="en-US" altLang="nb-NO" sz="2800" dirty="0" smtClean="0"/>
              <a:t>A </a:t>
            </a:r>
            <a:r>
              <a:rPr lang="en-US" altLang="nb-NO" sz="2800" dirty="0"/>
              <a:t>more updated statistical picture of </a:t>
            </a:r>
            <a:r>
              <a:rPr lang="en-US" altLang="nb-NO" sz="2800" dirty="0" smtClean="0"/>
              <a:t>the services</a:t>
            </a:r>
            <a:endParaRPr lang="en-US" altLang="nb-NO" sz="2800" dirty="0"/>
          </a:p>
          <a:p>
            <a:pPr marL="0" indent="0">
              <a:buNone/>
            </a:pPr>
            <a:endParaRPr lang="en-US" altLang="nb-NO" sz="2800" dirty="0"/>
          </a:p>
          <a:p>
            <a:r>
              <a:rPr lang="en-US" altLang="nb-NO" sz="2800" dirty="0"/>
              <a:t>Increased focus on </a:t>
            </a:r>
            <a:r>
              <a:rPr lang="en-US" altLang="nb-NO" sz="2800" dirty="0" smtClean="0"/>
              <a:t>children and group therapy</a:t>
            </a:r>
          </a:p>
          <a:p>
            <a:pPr marL="0" indent="0">
              <a:buNone/>
            </a:pPr>
            <a:endParaRPr lang="en-US" altLang="nb-NO" sz="2800" dirty="0"/>
          </a:p>
          <a:p>
            <a:r>
              <a:rPr lang="en-US" altLang="nb-NO" sz="2800" dirty="0"/>
              <a:t>More stable and thus more reliable data capture of man-years from register</a:t>
            </a:r>
            <a:endParaRPr lang="nb-NO" altLang="nb-NO" sz="2800" dirty="0"/>
          </a:p>
          <a:p>
            <a:endParaRPr lang="en-GB" altLang="nb-NO" sz="28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676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Conclusions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3400" y="1628800"/>
            <a:ext cx="8359080" cy="4896544"/>
          </a:xfrm>
        </p:spPr>
        <p:txBody>
          <a:bodyPr/>
          <a:lstStyle/>
          <a:p>
            <a:r>
              <a:rPr lang="nb-NO" dirty="0" smtClean="0"/>
              <a:t>Evaluation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readjustments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endParaRPr lang="nb-NO" dirty="0"/>
          </a:p>
          <a:p>
            <a:pPr marL="0" indent="0">
              <a:buNone/>
            </a:pPr>
            <a:r>
              <a:rPr lang="nb-NO" dirty="0" smtClean="0"/>
              <a:t>   </a:t>
            </a:r>
            <a:r>
              <a:rPr lang="nb-NO" dirty="0" err="1" smtClean="0"/>
              <a:t>regard</a:t>
            </a:r>
            <a:r>
              <a:rPr lang="nb-NO" dirty="0" smtClean="0"/>
              <a:t>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well-known</a:t>
            </a:r>
            <a:endParaRPr lang="nb-NO" dirty="0" smtClean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«European </a:t>
            </a:r>
            <a:r>
              <a:rPr lang="nb-NO" dirty="0" err="1"/>
              <a:t>S</a:t>
            </a:r>
            <a:r>
              <a:rPr lang="nb-NO" dirty="0" err="1" smtClean="0"/>
              <a:t>tatistics</a:t>
            </a:r>
            <a:r>
              <a:rPr lang="nb-NO" dirty="0" smtClean="0"/>
              <a:t> Code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/>
              <a:t>P</a:t>
            </a:r>
            <a:r>
              <a:rPr lang="nb-NO" dirty="0" err="1" smtClean="0"/>
              <a:t>ractice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Point 12.3: «</a:t>
            </a:r>
            <a:r>
              <a:rPr lang="nb-NO" dirty="0" err="1" smtClean="0"/>
              <a:t>Revisions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regularly</a:t>
            </a:r>
            <a:r>
              <a:rPr lang="nb-NO" dirty="0" smtClean="0"/>
              <a:t>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dirty="0" err="1" smtClean="0"/>
              <a:t>analyzed</a:t>
            </a:r>
            <a:r>
              <a:rPr lang="nb-NO" dirty="0" smtClean="0"/>
              <a:t> in order to </a:t>
            </a:r>
            <a:r>
              <a:rPr lang="nb-NO" dirty="0" err="1" smtClean="0"/>
              <a:t>improve</a:t>
            </a:r>
            <a:r>
              <a:rPr lang="nb-NO" dirty="0" smtClean="0"/>
              <a:t> 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dirty="0" smtClean="0"/>
              <a:t>  </a:t>
            </a:r>
            <a:r>
              <a:rPr lang="nb-NO" dirty="0" err="1" smtClean="0"/>
              <a:t>statistical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»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Our </a:t>
            </a:r>
            <a:r>
              <a:rPr lang="nb-NO" dirty="0" err="1" smtClean="0"/>
              <a:t>paper</a:t>
            </a:r>
            <a:r>
              <a:rPr lang="nb-NO" dirty="0" smtClean="0"/>
              <a:t> is a first </a:t>
            </a:r>
            <a:r>
              <a:rPr lang="nb-NO" dirty="0" err="1" smtClean="0"/>
              <a:t>step</a:t>
            </a:r>
            <a:r>
              <a:rPr lang="nb-NO" dirty="0" smtClean="0"/>
              <a:t> </a:t>
            </a:r>
            <a:r>
              <a:rPr lang="nb-NO" dirty="0" err="1" smtClean="0"/>
              <a:t>towards</a:t>
            </a:r>
            <a:r>
              <a:rPr lang="nb-NO" dirty="0" smtClean="0"/>
              <a:t> </a:t>
            </a:r>
            <a:r>
              <a:rPr lang="nb-NO" dirty="0" err="1" smtClean="0"/>
              <a:t>analyzing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revision</a:t>
            </a:r>
            <a:r>
              <a:rPr lang="nb-NO" dirty="0" smtClean="0"/>
              <a:t> </a:t>
            </a:r>
            <a:r>
              <a:rPr lang="nb-NO" dirty="0" err="1" smtClean="0"/>
              <a:t>process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89333"/>
              </p:ext>
            </p:extLst>
          </p:nvPr>
        </p:nvGraphicFramePr>
        <p:xfrm>
          <a:off x="6084168" y="1628800"/>
          <a:ext cx="2592288" cy="3671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4" imgW="3780000" imgH="5355000" progId="AcroExch.Document.7">
                  <p:embed/>
                </p:oleObj>
              </mc:Choice>
              <mc:Fallback>
                <p:oleObj name="Acrobat Document" r:id="rId4" imgW="3780000" imgH="5355000" progId="AcroExch.Document.7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628800"/>
                        <a:ext cx="2592288" cy="3671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068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dirty="0"/>
              <a:t>Reasons for </a:t>
            </a:r>
            <a:r>
              <a:rPr lang="en-GB" altLang="nb-NO" dirty="0" smtClean="0"/>
              <a:t>adjustments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nb-NO" sz="2800" dirty="0"/>
              <a:t>Changes in the </a:t>
            </a:r>
            <a:r>
              <a:rPr lang="en-US" altLang="nb-NO" sz="2800" dirty="0" smtClean="0"/>
              <a:t>Social Welfare Services</a:t>
            </a:r>
          </a:p>
          <a:p>
            <a:pPr>
              <a:defRPr/>
            </a:pPr>
            <a:endParaRPr lang="en-US" altLang="nb-NO" sz="2800" dirty="0"/>
          </a:p>
          <a:p>
            <a:pPr>
              <a:defRPr/>
            </a:pPr>
            <a:r>
              <a:rPr lang="en-US" altLang="nb-NO" sz="2800" dirty="0" smtClean="0"/>
              <a:t>To provide </a:t>
            </a:r>
            <a:r>
              <a:rPr lang="en-US" altLang="nb-NO" sz="2800" dirty="0"/>
              <a:t>the Public Administration with relevant, complete as well as accurate statistics </a:t>
            </a:r>
            <a:endParaRPr lang="en-US" altLang="nb-NO" sz="2800" dirty="0" smtClean="0"/>
          </a:p>
          <a:p>
            <a:pPr>
              <a:defRPr/>
            </a:pPr>
            <a:endParaRPr lang="en-US" altLang="nb-NO" sz="2800" dirty="0" smtClean="0"/>
          </a:p>
          <a:p>
            <a:pPr>
              <a:defRPr/>
            </a:pPr>
            <a:r>
              <a:rPr lang="en-US" altLang="nb-NO" sz="2800" dirty="0" smtClean="0"/>
              <a:t>Political </a:t>
            </a:r>
            <a:r>
              <a:rPr lang="en-US" altLang="nb-NO" sz="2800" dirty="0"/>
              <a:t>decision-making in regard to social policy; dependent on good </a:t>
            </a:r>
            <a:r>
              <a:rPr lang="en-US" altLang="nb-NO" sz="2800" dirty="0" smtClean="0"/>
              <a:t>statistics</a:t>
            </a:r>
          </a:p>
          <a:p>
            <a:pPr marL="0" indent="0">
              <a:buNone/>
              <a:defRPr/>
            </a:pPr>
            <a:endParaRPr lang="en-US" altLang="nb-NO" sz="2800" dirty="0"/>
          </a:p>
          <a:p>
            <a:pPr>
              <a:defRPr/>
            </a:pPr>
            <a:r>
              <a:rPr lang="en-US" altLang="nb-NO" sz="2800" dirty="0" smtClean="0"/>
              <a:t>Adjustments are </a:t>
            </a:r>
            <a:r>
              <a:rPr lang="en-US" altLang="nb-NO" sz="2800" dirty="0"/>
              <a:t>usually necessary every </a:t>
            </a:r>
            <a:r>
              <a:rPr lang="en-US" altLang="nb-NO" sz="2800" dirty="0" smtClean="0"/>
              <a:t>5th year</a:t>
            </a:r>
          </a:p>
          <a:p>
            <a:pPr marL="0" indent="0">
              <a:buNone/>
              <a:defRPr/>
            </a:pPr>
            <a:endParaRPr lang="nb-NO" altLang="nb-NO" sz="2800" dirty="0"/>
          </a:p>
          <a:p>
            <a:pPr marL="0" indent="0">
              <a:buNone/>
            </a:pP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43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modification processes of the two statistics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8313" y="1700808"/>
            <a:ext cx="8447087" cy="4699992"/>
          </a:xfrm>
        </p:spPr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en-US" dirty="0"/>
              <a:t>Changes in these areas follows a three-years run</a:t>
            </a:r>
            <a:r>
              <a:rPr lang="en-US" dirty="0" smtClean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kstSylinder 4"/>
          <p:cNvSpPr txBox="1"/>
          <p:nvPr/>
        </p:nvSpPr>
        <p:spPr>
          <a:xfrm>
            <a:off x="468313" y="3363913"/>
            <a:ext cx="1439391" cy="8302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2012:</a:t>
            </a:r>
            <a:endParaRPr lang="en-US" dirty="0"/>
          </a:p>
          <a:p>
            <a:pPr>
              <a:defRPr/>
            </a:pPr>
            <a:r>
              <a:rPr lang="en-US" dirty="0"/>
              <a:t>Planning </a:t>
            </a:r>
            <a:endParaRPr lang="nb-NO" dirty="0"/>
          </a:p>
        </p:txBody>
      </p:sp>
      <p:sp>
        <p:nvSpPr>
          <p:cNvPr id="6" name="Pil høyre 5"/>
          <p:cNvSpPr/>
          <p:nvPr/>
        </p:nvSpPr>
        <p:spPr>
          <a:xfrm>
            <a:off x="1979712" y="3452373"/>
            <a:ext cx="719137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2915816" y="2879427"/>
            <a:ext cx="1872208" cy="18732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dirty="0"/>
              <a:t>2013: Registration</a:t>
            </a:r>
          </a:p>
        </p:txBody>
      </p:sp>
      <p:sp>
        <p:nvSpPr>
          <p:cNvPr id="8" name="Pil høyre 7"/>
          <p:cNvSpPr/>
          <p:nvPr/>
        </p:nvSpPr>
        <p:spPr>
          <a:xfrm>
            <a:off x="4860032" y="3452374"/>
            <a:ext cx="720725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5724129" y="2879427"/>
            <a:ext cx="2808312" cy="2027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nb-NO" dirty="0" smtClean="0"/>
              <a:t>2014: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Data Collection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Processing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 smtClean="0"/>
              <a:t>Publishing</a:t>
            </a:r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648394" y="5301209"/>
            <a:ext cx="3419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b-NO" sz="1400" dirty="0"/>
              <a:t>Family counselling services and Child  Welfare Services</a:t>
            </a:r>
            <a:endParaRPr lang="nb-NO" altLang="nb-NO" sz="1400" dirty="0"/>
          </a:p>
        </p:txBody>
      </p:sp>
    </p:spTree>
    <p:extLst>
      <p:ext uri="{BB962C8B-B14F-4D97-AF65-F5344CB8AC3E}">
        <p14:creationId xmlns:p14="http://schemas.microsoft.com/office/powerpoint/2010/main" val="270492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938808"/>
          </a:xfrm>
        </p:spPr>
        <p:txBody>
          <a:bodyPr/>
          <a:lstStyle/>
          <a:p>
            <a:r>
              <a:rPr lang="en-US" altLang="nb-NO" dirty="0" smtClean="0"/>
              <a:t>Family counselling services and Mediation for parents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nb-NO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nb-NO" sz="2800" dirty="0" smtClean="0">
                <a:solidFill>
                  <a:schemeClr val="tx1"/>
                </a:solidFill>
              </a:rPr>
              <a:t>The </a:t>
            </a:r>
            <a:r>
              <a:rPr lang="en-US" altLang="nb-NO" sz="2800" dirty="0">
                <a:solidFill>
                  <a:schemeClr val="tx1"/>
                </a:solidFill>
              </a:rPr>
              <a:t>purpose of the alteration</a:t>
            </a:r>
            <a:r>
              <a:rPr lang="en-US" altLang="nb-NO" sz="2800" dirty="0" smtClean="0">
                <a:solidFill>
                  <a:schemeClr val="tx1"/>
                </a:solidFill>
              </a:rPr>
              <a:t>:</a:t>
            </a:r>
            <a:endParaRPr lang="en-US" altLang="nb-NO" sz="2800" dirty="0"/>
          </a:p>
          <a:p>
            <a:r>
              <a:rPr lang="en-US" altLang="nb-NO" sz="2800" dirty="0"/>
              <a:t>R</a:t>
            </a:r>
            <a:r>
              <a:rPr lang="en-US" altLang="nb-NO" sz="2800" dirty="0" smtClean="0"/>
              <a:t>elevance </a:t>
            </a:r>
          </a:p>
          <a:p>
            <a:r>
              <a:rPr lang="en-US" altLang="nb-NO" sz="2800" dirty="0"/>
              <a:t>Q</a:t>
            </a:r>
            <a:r>
              <a:rPr lang="en-US" altLang="nb-NO" sz="2800" dirty="0" smtClean="0"/>
              <a:t>uality </a:t>
            </a:r>
            <a:endParaRPr lang="en-US" altLang="nb-NO" sz="2800" dirty="0"/>
          </a:p>
          <a:p>
            <a:r>
              <a:rPr lang="en-US" altLang="nb-NO" sz="2800" dirty="0"/>
              <a:t>P</a:t>
            </a:r>
            <a:r>
              <a:rPr lang="en-US" altLang="nb-NO" sz="2800" dirty="0" smtClean="0"/>
              <a:t>repare </a:t>
            </a:r>
            <a:r>
              <a:rPr lang="en-US" altLang="nb-NO" sz="2800" dirty="0"/>
              <a:t>automatically </a:t>
            </a:r>
            <a:r>
              <a:rPr lang="en-US" altLang="nb-NO" sz="2800" dirty="0" smtClean="0"/>
              <a:t>extraction of man-years </a:t>
            </a:r>
            <a:r>
              <a:rPr lang="en-US" altLang="nb-NO" sz="2800" dirty="0"/>
              <a:t>from </a:t>
            </a:r>
            <a:r>
              <a:rPr lang="en-US" altLang="nb-NO" sz="2800" dirty="0" smtClean="0"/>
              <a:t>registers</a:t>
            </a:r>
          </a:p>
          <a:p>
            <a:r>
              <a:rPr lang="en-US" altLang="nb-NO" sz="2800" dirty="0"/>
              <a:t>C</a:t>
            </a:r>
            <a:r>
              <a:rPr lang="en-US" altLang="nb-NO" sz="2800" dirty="0" smtClean="0"/>
              <a:t>ost effectiveness</a:t>
            </a:r>
          </a:p>
          <a:p>
            <a:r>
              <a:rPr lang="en-US" altLang="nb-NO" sz="2800" dirty="0"/>
              <a:t>N</a:t>
            </a:r>
            <a:r>
              <a:rPr lang="en-US" altLang="nb-NO" sz="2800" dirty="0" smtClean="0"/>
              <a:t>on-excessive reporting burden</a:t>
            </a:r>
          </a:p>
          <a:p>
            <a:pPr marL="0" indent="0">
              <a:buNone/>
            </a:pPr>
            <a:endParaRPr lang="en-US" altLang="nb-NO" sz="2800" dirty="0" smtClean="0"/>
          </a:p>
          <a:p>
            <a:pPr>
              <a:buFontTx/>
              <a:buNone/>
            </a:pPr>
            <a:endParaRPr lang="en-US" altLang="nb-NO" sz="2800" dirty="0"/>
          </a:p>
          <a:p>
            <a:pPr>
              <a:buFontTx/>
              <a:buNone/>
            </a:pPr>
            <a:endParaRPr lang="nb-NO" altLang="nb-NO" sz="28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56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Child Welfare Services statistics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nb-NO" sz="2800" dirty="0">
                <a:solidFill>
                  <a:schemeClr val="tx1"/>
                </a:solidFill>
              </a:rPr>
              <a:t>Why alteration</a:t>
            </a:r>
            <a:r>
              <a:rPr lang="en-US" altLang="nb-NO" sz="2800" dirty="0" smtClean="0">
                <a:solidFill>
                  <a:schemeClr val="tx1"/>
                </a:solidFill>
              </a:rPr>
              <a:t>?</a:t>
            </a:r>
            <a:endParaRPr lang="en-US" altLang="nb-NO" dirty="0"/>
          </a:p>
          <a:p>
            <a:pPr>
              <a:defRPr/>
            </a:pPr>
            <a:r>
              <a:rPr lang="en-US" altLang="nb-NO" sz="2800" dirty="0"/>
              <a:t>New categories of measures the last 5 years</a:t>
            </a:r>
          </a:p>
          <a:p>
            <a:pPr>
              <a:defRPr/>
            </a:pPr>
            <a:r>
              <a:rPr lang="en-US" altLang="nb-NO" sz="2800" dirty="0"/>
              <a:t>Need for good time-series must be held against the need for </a:t>
            </a:r>
            <a:r>
              <a:rPr lang="en-US" altLang="nb-NO" sz="2800" dirty="0" smtClean="0"/>
              <a:t>change</a:t>
            </a:r>
          </a:p>
          <a:p>
            <a:pPr>
              <a:defRPr/>
            </a:pPr>
            <a:r>
              <a:rPr lang="en-US" altLang="nb-NO" sz="2800" dirty="0"/>
              <a:t>C</a:t>
            </a:r>
            <a:r>
              <a:rPr lang="en-US" altLang="nb-NO" sz="2800" dirty="0" smtClean="0"/>
              <a:t>oherence and comparability</a:t>
            </a:r>
            <a:endParaRPr lang="en-US" altLang="nb-NO" sz="2800" dirty="0"/>
          </a:p>
          <a:p>
            <a:pPr>
              <a:defRPr/>
            </a:pPr>
            <a:r>
              <a:rPr lang="en-US" altLang="nb-NO" sz="2800" dirty="0"/>
              <a:t>L</a:t>
            </a:r>
            <a:r>
              <a:rPr lang="en-US" altLang="nb-NO" sz="2800" dirty="0" smtClean="0"/>
              <a:t>ongitudinal </a:t>
            </a:r>
            <a:r>
              <a:rPr lang="en-US" altLang="nb-NO" sz="2800" dirty="0"/>
              <a:t>data </a:t>
            </a:r>
            <a:r>
              <a:rPr lang="en-US" altLang="nb-NO" sz="2800" dirty="0" smtClean="0"/>
              <a:t>for </a:t>
            </a:r>
            <a:r>
              <a:rPr lang="en-US" altLang="nb-NO" sz="2800" dirty="0"/>
              <a:t>researchers  </a:t>
            </a:r>
          </a:p>
          <a:p>
            <a:pPr>
              <a:defRPr/>
            </a:pPr>
            <a:r>
              <a:rPr lang="en-US" altLang="nb-NO" sz="2800" dirty="0"/>
              <a:t>Easing the task </a:t>
            </a:r>
            <a:r>
              <a:rPr lang="en-US" altLang="nb-NO" sz="2800" dirty="0" smtClean="0"/>
              <a:t>burden</a:t>
            </a:r>
            <a:endParaRPr lang="en-US" altLang="nb-NO" sz="2800" dirty="0"/>
          </a:p>
          <a:p>
            <a:pPr>
              <a:lnSpc>
                <a:spcPct val="90000"/>
              </a:lnSpc>
              <a:defRPr/>
            </a:pPr>
            <a:endParaRPr lang="nb-NO" altLang="nb-NO" sz="2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50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Statistics Norway and the </a:t>
            </a:r>
            <a:r>
              <a:rPr lang="en-US" altLang="nb-NO" dirty="0" smtClean="0"/>
              <a:t>readjusting </a:t>
            </a:r>
            <a:r>
              <a:rPr lang="en-US" altLang="nb-NO" dirty="0"/>
              <a:t>processes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File </a:t>
            </a:r>
            <a:r>
              <a:rPr lang="en-US" sz="2800" dirty="0"/>
              <a:t>description/electronic </a:t>
            </a:r>
            <a:r>
              <a:rPr lang="en-US" sz="2800" dirty="0" smtClean="0"/>
              <a:t>forms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C</a:t>
            </a:r>
            <a:r>
              <a:rPr lang="en-US" sz="2800" dirty="0" smtClean="0"/>
              <a:t>hecking </a:t>
            </a:r>
            <a:r>
              <a:rPr lang="en-US" sz="2800" dirty="0"/>
              <a:t>program</a:t>
            </a:r>
          </a:p>
          <a:p>
            <a:pPr>
              <a:defRPr/>
            </a:pPr>
            <a:r>
              <a:rPr lang="en-US" sz="2800" dirty="0"/>
              <a:t>I</a:t>
            </a:r>
            <a:r>
              <a:rPr lang="en-US" sz="2800" dirty="0" smtClean="0"/>
              <a:t>nternal editing </a:t>
            </a:r>
            <a:r>
              <a:rPr lang="en-US" sz="2800" dirty="0"/>
              <a:t>system ( e.g. ISEE)</a:t>
            </a:r>
          </a:p>
          <a:p>
            <a:pPr>
              <a:defRPr/>
            </a:pPr>
            <a:r>
              <a:rPr lang="en-US" sz="2800" dirty="0"/>
              <a:t>F</a:t>
            </a:r>
            <a:r>
              <a:rPr lang="en-US" sz="2800" dirty="0" smtClean="0"/>
              <a:t>igures </a:t>
            </a:r>
            <a:endParaRPr lang="en-US" sz="2800" dirty="0"/>
          </a:p>
          <a:p>
            <a:pPr>
              <a:defRPr/>
            </a:pPr>
            <a:r>
              <a:rPr lang="en-US" sz="2800" dirty="0"/>
              <a:t>R</a:t>
            </a:r>
            <a:r>
              <a:rPr lang="en-US" sz="2800" dirty="0" smtClean="0"/>
              <a:t>eporting guidelines/instructions </a:t>
            </a:r>
            <a:endParaRPr lang="nb-NO" sz="2800" dirty="0"/>
          </a:p>
          <a:p>
            <a:pPr marL="0" indent="0">
              <a:buNone/>
            </a:pP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80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b-NO" dirty="0"/>
              <a:t>Challenges; Family counselling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800" dirty="0"/>
              <a:t>R</a:t>
            </a:r>
            <a:r>
              <a:rPr lang="en-US" altLang="nb-NO" sz="2800" dirty="0" smtClean="0"/>
              <a:t>elevant legislation</a:t>
            </a:r>
          </a:p>
          <a:p>
            <a:pPr marL="0" indent="0">
              <a:buNone/>
            </a:pPr>
            <a:endParaRPr lang="en-US" altLang="nb-NO" sz="2800" dirty="0"/>
          </a:p>
          <a:p>
            <a:r>
              <a:rPr lang="en-US" altLang="nb-NO" sz="2800" dirty="0" smtClean="0"/>
              <a:t>Users needs (Directorate for Children, Youth and Family Affairs)</a:t>
            </a:r>
          </a:p>
          <a:p>
            <a:pPr marL="0" indent="0">
              <a:buNone/>
            </a:pPr>
            <a:endParaRPr lang="en-US" altLang="nb-NO" sz="2800" dirty="0"/>
          </a:p>
          <a:p>
            <a:r>
              <a:rPr lang="en-US" altLang="nb-NO" sz="2800" dirty="0"/>
              <a:t>T</a:t>
            </a:r>
            <a:r>
              <a:rPr lang="en-US" altLang="nb-NO" sz="2800" dirty="0" smtClean="0"/>
              <a:t>ime </a:t>
            </a:r>
            <a:r>
              <a:rPr lang="en-US" altLang="nb-NO" sz="2800" dirty="0"/>
              <a:t>series </a:t>
            </a:r>
            <a:r>
              <a:rPr lang="en-US" altLang="nb-NO" sz="2800" dirty="0" smtClean="0"/>
              <a:t>vs. change</a:t>
            </a:r>
          </a:p>
          <a:p>
            <a:pPr marL="0" indent="0">
              <a:buNone/>
            </a:pPr>
            <a:endParaRPr lang="en-US" altLang="nb-NO" sz="2800" dirty="0"/>
          </a:p>
          <a:p>
            <a:r>
              <a:rPr lang="en-US" altLang="nb-NO" sz="2800" dirty="0"/>
              <a:t>Extracting man-years from registers</a:t>
            </a:r>
            <a:endParaRPr lang="nb-NO" altLang="nb-NO" sz="2800" dirty="0"/>
          </a:p>
          <a:p>
            <a:pPr marL="0" indent="0">
              <a:buNone/>
            </a:pPr>
            <a:endParaRPr 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1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 err="1"/>
              <a:t>Results</a:t>
            </a:r>
            <a:r>
              <a:rPr lang="nb-NO" altLang="nb-NO" dirty="0"/>
              <a:t>: Family </a:t>
            </a:r>
            <a:r>
              <a:rPr lang="nb-NO" altLang="nb-NO" dirty="0" err="1"/>
              <a:t>counselling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b-NO" sz="2800" dirty="0"/>
              <a:t>Increasing the r</a:t>
            </a:r>
            <a:r>
              <a:rPr lang="en-US" altLang="nb-NO" sz="2800" dirty="0" smtClean="0"/>
              <a:t>elevance </a:t>
            </a:r>
            <a:r>
              <a:rPr lang="en-US" altLang="nb-NO" sz="2800" dirty="0"/>
              <a:t>of the </a:t>
            </a:r>
            <a:r>
              <a:rPr lang="en-US" altLang="nb-NO" sz="2800" dirty="0" smtClean="0"/>
              <a:t>statistics (e.g. statistics on groups, children's participation)</a:t>
            </a:r>
            <a:endParaRPr lang="en-US" altLang="nb-NO" sz="2800" dirty="0"/>
          </a:p>
          <a:p>
            <a:endParaRPr lang="en-US" altLang="nb-NO" sz="2800" dirty="0" smtClean="0"/>
          </a:p>
          <a:p>
            <a:r>
              <a:rPr lang="en-US" altLang="nb-NO" sz="2800" dirty="0" smtClean="0"/>
              <a:t>Increase </a:t>
            </a:r>
            <a:r>
              <a:rPr lang="en-US" altLang="nb-NO" sz="2800" dirty="0"/>
              <a:t>the quality of statistics on </a:t>
            </a:r>
            <a:r>
              <a:rPr lang="en-US" altLang="nb-NO" sz="2800" dirty="0" smtClean="0"/>
              <a:t>man-years*</a:t>
            </a:r>
            <a:endParaRPr lang="en-US" altLang="nb-NO" sz="2800" dirty="0"/>
          </a:p>
          <a:p>
            <a:endParaRPr lang="en-US" altLang="nb-NO" sz="2800" dirty="0" smtClean="0"/>
          </a:p>
          <a:p>
            <a:r>
              <a:rPr lang="en-US" altLang="nb-NO" sz="2800" dirty="0" smtClean="0"/>
              <a:t>More </a:t>
            </a:r>
            <a:r>
              <a:rPr lang="en-US" altLang="nb-NO" sz="2800" dirty="0"/>
              <a:t>effective and less resource-draining data collection and processing of </a:t>
            </a:r>
            <a:r>
              <a:rPr lang="en-US" altLang="nb-NO" sz="2800" dirty="0" smtClean="0"/>
              <a:t>data</a:t>
            </a:r>
          </a:p>
          <a:p>
            <a:pPr marL="0" indent="0">
              <a:buNone/>
            </a:pPr>
            <a:r>
              <a:rPr lang="en-US" altLang="nb-NO" sz="2800" dirty="0" smtClean="0"/>
              <a:t>	</a:t>
            </a:r>
            <a:endParaRPr lang="en-US" altLang="nb-NO" sz="2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755576" y="5949280"/>
            <a:ext cx="8064896" cy="796008"/>
          </a:xfrm>
        </p:spPr>
        <p:txBody>
          <a:bodyPr/>
          <a:lstStyle/>
          <a:p>
            <a:r>
              <a:rPr lang="en-US" sz="1800" dirty="0" smtClean="0"/>
              <a:t>*Contracted </a:t>
            </a:r>
            <a:r>
              <a:rPr lang="en-US" sz="1800" dirty="0"/>
              <a:t>man-years adjusted for long term leaves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41403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/>
              <a:t>Challenges – Child </a:t>
            </a:r>
            <a:r>
              <a:rPr lang="nb-NO" altLang="nb-NO" dirty="0" err="1"/>
              <a:t>Welfare</a:t>
            </a:r>
            <a:r>
              <a:rPr lang="nb-NO" altLang="nb-NO" dirty="0"/>
              <a:t> Services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b-NO" sz="2800" dirty="0"/>
              <a:t>O</a:t>
            </a:r>
            <a:r>
              <a:rPr lang="en-GB" altLang="nb-NO" sz="2800" dirty="0" smtClean="0"/>
              <a:t>ld </a:t>
            </a:r>
            <a:r>
              <a:rPr lang="en-GB" altLang="nb-NO" sz="2800" dirty="0"/>
              <a:t>categories of measures </a:t>
            </a:r>
            <a:endParaRPr lang="en-GB" altLang="nb-NO" sz="2800" dirty="0" smtClean="0"/>
          </a:p>
          <a:p>
            <a:endParaRPr lang="en-GB" altLang="nb-NO" sz="2800" dirty="0"/>
          </a:p>
          <a:p>
            <a:r>
              <a:rPr lang="en-GB" altLang="nb-NO" sz="2800" dirty="0"/>
              <a:t>The Norwegian letters «ÆØÅ» </a:t>
            </a:r>
            <a:endParaRPr lang="en-GB" altLang="nb-NO" sz="2800" dirty="0" smtClean="0"/>
          </a:p>
          <a:p>
            <a:endParaRPr lang="en-GB" altLang="nb-NO" sz="2800" dirty="0" smtClean="0"/>
          </a:p>
          <a:p>
            <a:r>
              <a:rPr lang="en-GB" altLang="nb-NO" sz="2800" dirty="0" smtClean="0"/>
              <a:t>ISEE (editing </a:t>
            </a:r>
            <a:r>
              <a:rPr lang="en-GB" altLang="nb-NO" sz="2800" dirty="0"/>
              <a:t>system) had to cope with a hierarchical file </a:t>
            </a:r>
            <a:r>
              <a:rPr lang="en-GB" altLang="nb-NO" sz="2800" dirty="0" smtClean="0"/>
              <a:t>structure</a:t>
            </a:r>
            <a:endParaRPr lang="en-GB" altLang="nb-NO" sz="28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B9E7-177F-4D5B-848A-428884D1B19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09303"/>
      </p:ext>
    </p:extLst>
  </p:cSld>
  <p:clrMapOvr>
    <a:masterClrMapping/>
  </p:clrMapOvr>
</p:sld>
</file>

<file path=ppt/theme/theme1.xml><?xml version="1.0" encoding="utf-8"?>
<a:theme xmlns:a="http://schemas.openxmlformats.org/drawingml/2006/main" name="SSB-engelsk">
  <a:themeElements>
    <a:clrScheme name="Standard utforming 9">
      <a:dk1>
        <a:srgbClr val="003399"/>
      </a:dk1>
      <a:lt1>
        <a:srgbClr val="FFFFFF"/>
      </a:lt1>
      <a:dk2>
        <a:srgbClr val="000000"/>
      </a:dk2>
      <a:lt2>
        <a:srgbClr val="B2B2B2"/>
      </a:lt2>
      <a:accent1>
        <a:srgbClr val="003399"/>
      </a:accent1>
      <a:accent2>
        <a:srgbClr val="008080"/>
      </a:accent2>
      <a:accent3>
        <a:srgbClr val="FFFFFF"/>
      </a:accent3>
      <a:accent4>
        <a:srgbClr val="002A82"/>
      </a:accent4>
      <a:accent5>
        <a:srgbClr val="AAADCA"/>
      </a:accent5>
      <a:accent6>
        <a:srgbClr val="007373"/>
      </a:accent6>
      <a:hlink>
        <a:srgbClr val="CC0000"/>
      </a:hlink>
      <a:folHlink>
        <a:srgbClr val="FF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0099"/>
        </a:dk1>
        <a:lt1>
          <a:srgbClr val="FFFFFF"/>
        </a:lt1>
        <a:dk2>
          <a:srgbClr val="000000"/>
        </a:dk2>
        <a:lt2>
          <a:srgbClr val="B2B2B2"/>
        </a:lt2>
        <a:accent1>
          <a:srgbClr val="FF9900"/>
        </a:accent1>
        <a:accent2>
          <a:srgbClr val="008080"/>
        </a:accent2>
        <a:accent3>
          <a:srgbClr val="FFFFFF"/>
        </a:accent3>
        <a:accent4>
          <a:srgbClr val="000082"/>
        </a:accent4>
        <a:accent5>
          <a:srgbClr val="FFCAAA"/>
        </a:accent5>
        <a:accent6>
          <a:srgbClr val="007373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003399"/>
        </a:dk1>
        <a:lt1>
          <a:srgbClr val="FFFFFF"/>
        </a:lt1>
        <a:dk2>
          <a:srgbClr val="000000"/>
        </a:dk2>
        <a:lt2>
          <a:srgbClr val="B2B2B2"/>
        </a:lt2>
        <a:accent1>
          <a:srgbClr val="003399"/>
        </a:accent1>
        <a:accent2>
          <a:srgbClr val="008080"/>
        </a:accent2>
        <a:accent3>
          <a:srgbClr val="FFFFFF"/>
        </a:accent3>
        <a:accent4>
          <a:srgbClr val="002A82"/>
        </a:accent4>
        <a:accent5>
          <a:srgbClr val="AAADCA"/>
        </a:accent5>
        <a:accent6>
          <a:srgbClr val="00737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SSB-engelsk</Template>
  <TotalTime>530</TotalTime>
  <Pages>1</Pages>
  <Words>458</Words>
  <Application>Microsoft Office PowerPoint</Application>
  <PresentationFormat>Transparent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5" baseType="lpstr">
      <vt:lpstr>SSB-engelsk</vt:lpstr>
      <vt:lpstr>Acrobat Document</vt:lpstr>
      <vt:lpstr>IMPROVING THE QUALITY OF ADMINISTRATIVE REGISTERS</vt:lpstr>
      <vt:lpstr>Reasons for adjustments</vt:lpstr>
      <vt:lpstr>The modification processes of the two statistics </vt:lpstr>
      <vt:lpstr>Family counselling services and Mediation for parents</vt:lpstr>
      <vt:lpstr>Child Welfare Services statistics</vt:lpstr>
      <vt:lpstr>Statistics Norway and the readjusting processes</vt:lpstr>
      <vt:lpstr>Challenges; Family counselling </vt:lpstr>
      <vt:lpstr>Results: Family counselling</vt:lpstr>
      <vt:lpstr>Challenges – Child Welfare Services</vt:lpstr>
      <vt:lpstr>Results - Child Welfare Services</vt:lpstr>
      <vt:lpstr>Better quality in Child Welfare Data?</vt:lpstr>
      <vt:lpstr>Better quality of statistics on family counselling services and mediations?</vt:lpstr>
      <vt:lpstr>Conclusions about quality</vt:lpstr>
    </vt:vector>
  </TitlesOfParts>
  <Company>SSB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Grebstad, Unni</dc:creator>
  <cp:lastModifiedBy>Grebstad, Unni</cp:lastModifiedBy>
  <cp:revision>52</cp:revision>
  <cp:lastPrinted>2014-05-28T14:40:53Z</cp:lastPrinted>
  <dcterms:created xsi:type="dcterms:W3CDTF">2014-05-13T12:21:26Z</dcterms:created>
  <dcterms:modified xsi:type="dcterms:W3CDTF">2014-05-28T14:45:36Z</dcterms:modified>
</cp:coreProperties>
</file>