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cb004220af0346c9" Type="http://schemas.microsoft.com/office/2006/relationships/ui/extensibility" Target="customUI/customUI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1" r:id="rId4"/>
    <p:sldId id="262" r:id="rId5"/>
    <p:sldId id="264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D4"/>
    <a:srgbClr val="75B6E5"/>
    <a:srgbClr val="26A3DD"/>
    <a:srgbClr val="A3CCEE"/>
    <a:srgbClr val="102D69"/>
    <a:srgbClr val="CFE2F6"/>
    <a:srgbClr val="0F78C8"/>
    <a:srgbClr val="2585B8"/>
    <a:srgbClr val="4BA6DD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492"/>
      </p:cViewPr>
      <p:guideLst>
        <p:guide orient="horz" pos="4060"/>
        <p:guide pos="3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058" y="-84"/>
      </p:cViewPr>
      <p:guideLst>
        <p:guide orient="horz" pos="5193"/>
        <p:guide pos="238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77E02-92A6-4B9C-BBA2-74867274E378}" type="slidenum">
              <a:rPr lang="da-DK" smtClean="0"/>
              <a:t>‹nr.›</a:t>
            </a:fld>
            <a:endParaRPr lang="da-DK"/>
          </a:p>
        </p:txBody>
      </p:sp>
      <p:pic>
        <p:nvPicPr>
          <p:cNvPr id="4098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8532000"/>
            <a:ext cx="914400" cy="48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402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20EA3-EEEC-4EE3-8111-65C8C600CA44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8532000"/>
            <a:ext cx="914400" cy="48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26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4213" y="323850"/>
            <a:ext cx="5470525" cy="41036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4000" y="4680000"/>
            <a:ext cx="5472000" cy="3600000"/>
          </a:xfrm>
        </p:spPr>
        <p:txBody>
          <a:bodyPr/>
          <a:lstStyle/>
          <a:p>
            <a:endParaRPr lang="da-DK" dirty="0">
              <a:latin typeface="Lucida San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227461" y="8676456"/>
            <a:ext cx="403077" cy="321941"/>
          </a:xfrm>
        </p:spPr>
        <p:txBody>
          <a:bodyPr/>
          <a:lstStyle/>
          <a:p>
            <a:pPr algn="ctr"/>
            <a:fld id="{DC720EA3-EEEC-4EE3-8111-65C8C600CA44}" type="slidenum">
              <a:rPr lang="da-DK" smtClean="0">
                <a:latin typeface="Lucida Sans"/>
              </a:rPr>
              <a:pPr algn="ctr"/>
              <a:t>1</a:t>
            </a:fld>
            <a:endParaRPr lang="da-DK"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74704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323528" y="332656"/>
            <a:ext cx="8352928" cy="3456384"/>
          </a:xfrm>
          <a:prstGeom prst="rect">
            <a:avLst/>
          </a:prstGeom>
          <a:solidFill>
            <a:srgbClr val="26A3D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264696" cy="1467594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6264696" cy="1554857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4" name="Rektangel 3"/>
          <p:cNvSpPr/>
          <p:nvPr userDrawn="1"/>
        </p:nvSpPr>
        <p:spPr>
          <a:xfrm rot="16200000" flipH="1">
            <a:off x="7997456" y="6575711"/>
            <a:ext cx="461401" cy="108450"/>
          </a:xfrm>
          <a:prstGeom prst="rect">
            <a:avLst/>
          </a:prstGeom>
          <a:solidFill>
            <a:srgbClr val="75B6E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 userDrawn="1"/>
        </p:nvSpPr>
        <p:spPr>
          <a:xfrm rot="16200000" flipH="1">
            <a:off x="7928875" y="6375773"/>
            <a:ext cx="861282" cy="108450"/>
          </a:xfrm>
          <a:prstGeom prst="rect">
            <a:avLst/>
          </a:prstGeom>
          <a:solidFill>
            <a:srgbClr val="26A3D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 userDrawn="1"/>
        </p:nvSpPr>
        <p:spPr>
          <a:xfrm rot="16200000" flipH="1">
            <a:off x="8106372" y="6421910"/>
            <a:ext cx="769002" cy="108450"/>
          </a:xfrm>
          <a:prstGeom prst="rect">
            <a:avLst/>
          </a:prstGeom>
          <a:solidFill>
            <a:srgbClr val="A3CCE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 userDrawn="1"/>
        </p:nvSpPr>
        <p:spPr>
          <a:xfrm rot="16200000" flipH="1">
            <a:off x="8322321" y="6506501"/>
            <a:ext cx="599821" cy="108450"/>
          </a:xfrm>
          <a:prstGeom prst="rect">
            <a:avLst/>
          </a:prstGeom>
          <a:solidFill>
            <a:srgbClr val="0091D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0" y="5947200"/>
            <a:ext cx="931500" cy="496800"/>
          </a:xfrm>
          <a:prstGeom prst="rect">
            <a:avLst/>
          </a:prstGeom>
          <a:noFill/>
          <a:effectLst>
            <a:outerShdw blurRad="12700" dist="127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535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>
            <a:lvl1pPr marL="268288" indent="-268288"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0091D4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0091D4"/>
              </a:buClr>
              <a:buSzPct val="100000"/>
              <a:buFontTx/>
              <a:buChar char="-"/>
              <a:defRPr sz="1800" baseline="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8" name="Rektangel 7"/>
          <p:cNvSpPr/>
          <p:nvPr userDrawn="1"/>
        </p:nvSpPr>
        <p:spPr>
          <a:xfrm>
            <a:off x="-7169" y="6165304"/>
            <a:ext cx="9151169" cy="692696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4" name="Gruppe 13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5" name="Rektangel 14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4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272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 userDrawn="1"/>
        </p:nvSpPr>
        <p:spPr>
          <a:xfrm>
            <a:off x="-7169" y="6165304"/>
            <a:ext cx="9151169" cy="692696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5472608" cy="4525963"/>
          </a:xfrm>
        </p:spPr>
        <p:txBody>
          <a:bodyPr/>
          <a:lstStyle>
            <a:lvl1pPr marL="268288" indent="-268288"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0091D4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0091D4"/>
              </a:buClr>
              <a:buSzPct val="100000"/>
              <a:buFontTx/>
              <a:buChar char="-"/>
              <a:defRPr sz="1800" baseline="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91D4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3" name="Gruppe 12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4" name="Rektangel 13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22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25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/>
          <p:cNvSpPr/>
          <p:nvPr userDrawn="1"/>
        </p:nvSpPr>
        <p:spPr>
          <a:xfrm>
            <a:off x="0" y="6165304"/>
            <a:ext cx="9144001" cy="695743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91D4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38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 dirty="0"/>
          </a:p>
        </p:txBody>
      </p:sp>
      <p:grpSp>
        <p:nvGrpSpPr>
          <p:cNvPr id="14" name="Gruppe 13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5" name="Rektangel 14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9" name="Rektangel 18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653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Klik for at redigere i master</a:t>
            </a:r>
            <a:endParaRPr lang="en-GB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Klik for at redigere i master</a:t>
            </a:r>
          </a:p>
          <a:p>
            <a:pPr lvl="1"/>
            <a:r>
              <a:rPr lang="en-GB" noProof="0" smtClean="0"/>
              <a:t>Andet niveau</a:t>
            </a:r>
          </a:p>
          <a:p>
            <a:pPr lvl="2"/>
            <a:r>
              <a:rPr lang="en-GB" noProof="0" smtClean="0"/>
              <a:t>Tredje niveau</a:t>
            </a:r>
          </a:p>
          <a:p>
            <a:pPr lvl="3"/>
            <a:r>
              <a:rPr lang="en-GB" noProof="0" smtClean="0"/>
              <a:t>Fjerde niveau</a:t>
            </a:r>
          </a:p>
          <a:p>
            <a:pPr lvl="4"/>
            <a:r>
              <a:rPr lang="en-GB" noProof="0" smtClean="0"/>
              <a:t>Femte niveau</a:t>
            </a:r>
            <a:endParaRPr lang="en-GB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Lucida Sans"/>
              </a:defRPr>
            </a:lvl1pPr>
          </a:lstStyle>
          <a:p>
            <a:fld id="{BE0DDEB0-2A7A-4824-9558-A361FF9FC87C}" type="datetime4">
              <a:rPr lang="en-US" smtClean="0"/>
              <a:t>May 15, 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9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How to maintain high quality in times of diminishing resources</a:t>
            </a:r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7776864" cy="1554857"/>
          </a:xfrm>
        </p:spPr>
        <p:txBody>
          <a:bodyPr>
            <a:normAutofit/>
          </a:bodyPr>
          <a:lstStyle/>
          <a:p>
            <a:r>
              <a:rPr lang="en-US" sz="1800" dirty="0"/>
              <a:t>Anette Hertz, Head of section, Statistics </a:t>
            </a:r>
            <a:r>
              <a:rPr lang="en-US" sz="1800" dirty="0" smtClean="0"/>
              <a:t>Denmark (ahz@dst.dk)</a:t>
            </a:r>
            <a:endParaRPr lang="da-DK" sz="1800" dirty="0"/>
          </a:p>
          <a:p>
            <a:r>
              <a:rPr lang="en-US" sz="1800" dirty="0"/>
              <a:t>Karin Blix, Chief adviser, Statistics </a:t>
            </a:r>
            <a:r>
              <a:rPr lang="en-US" sz="1800" dirty="0" smtClean="0"/>
              <a:t>Denmark (kwb@dst.dk)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194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Drafted a Quality Policy for the division of External Economy</a:t>
            </a:r>
          </a:p>
          <a:p>
            <a:r>
              <a:rPr lang="en-GB" dirty="0"/>
              <a:t>Focus is </a:t>
            </a:r>
            <a:r>
              <a:rPr lang="en-GB" dirty="0" smtClean="0"/>
              <a:t>on </a:t>
            </a:r>
            <a:r>
              <a:rPr lang="en-GB" dirty="0"/>
              <a:t>fulfilling our users </a:t>
            </a:r>
            <a:r>
              <a:rPr lang="en-GB" dirty="0" smtClean="0"/>
              <a:t>needs</a:t>
            </a:r>
          </a:p>
          <a:p>
            <a:r>
              <a:rPr lang="en-GB" dirty="0" smtClean="0"/>
              <a:t>The Quality Policy consists of 10 principles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Quality</a:t>
            </a:r>
            <a:r>
              <a:rPr lang="da-DK" dirty="0" smtClean="0"/>
              <a:t> management </a:t>
            </a:r>
            <a:r>
              <a:rPr lang="da-DK" dirty="0" err="1" smtClean="0"/>
              <a:t>function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791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58018"/>
          </a:xfrm>
        </p:spPr>
        <p:txBody>
          <a:bodyPr>
            <a:normAutofit fontScale="90000"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3</a:t>
            </a:fld>
            <a:endParaRPr lang="da-DK" dirty="0"/>
          </a:p>
        </p:txBody>
      </p:sp>
      <p:pic>
        <p:nvPicPr>
          <p:cNvPr id="6" name="Pladsholder til indhold 5"/>
          <p:cNvPicPr>
            <a:picLocks noGrp="1"/>
          </p:cNvPicPr>
          <p:nvPr>
            <p:ph idx="1"/>
          </p:nvPr>
        </p:nvPicPr>
        <p:blipFill rotWithShape="1">
          <a:blip r:embed="rId2"/>
          <a:srcRect l="6251" r="56356"/>
          <a:stretch/>
        </p:blipFill>
        <p:spPr bwMode="auto">
          <a:xfrm>
            <a:off x="1008429" y="765175"/>
            <a:ext cx="7163971" cy="5256113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759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GSBPM – as a frame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4</a:t>
            </a:fld>
            <a:endParaRPr lang="da-DK" dirty="0"/>
          </a:p>
        </p:txBody>
      </p:sp>
      <p:pic>
        <p:nvPicPr>
          <p:cNvPr id="5" name="Pladsholder til indhold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83" y="1511478"/>
            <a:ext cx="6804001" cy="4581818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4604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Who</a:t>
            </a:r>
            <a:r>
              <a:rPr lang="da-DK" dirty="0" smtClean="0"/>
              <a:t> is </a:t>
            </a:r>
            <a:r>
              <a:rPr lang="da-DK" dirty="0" err="1" smtClean="0"/>
              <a:t>responsible</a:t>
            </a:r>
            <a:r>
              <a:rPr lang="da-DK" dirty="0" smtClean="0"/>
              <a:t> for </a:t>
            </a:r>
            <a:r>
              <a:rPr lang="da-DK" dirty="0" err="1" smtClean="0"/>
              <a:t>this</a:t>
            </a:r>
            <a:r>
              <a:rPr lang="da-DK" dirty="0" smtClean="0"/>
              <a:t> </a:t>
            </a:r>
            <a:r>
              <a:rPr lang="da-DK" dirty="0" err="1" smtClean="0"/>
              <a:t>process</a:t>
            </a:r>
            <a:endParaRPr lang="da-DK" dirty="0" smtClean="0"/>
          </a:p>
          <a:p>
            <a:pPr lvl="0"/>
            <a:r>
              <a:rPr lang="en-GB" dirty="0"/>
              <a:t>When is this process running </a:t>
            </a:r>
            <a:endParaRPr lang="en-GB" dirty="0" smtClean="0"/>
          </a:p>
          <a:p>
            <a:pPr lvl="0"/>
            <a:r>
              <a:rPr lang="en-GB" dirty="0" smtClean="0"/>
              <a:t>How </a:t>
            </a:r>
            <a:r>
              <a:rPr lang="en-GB" dirty="0"/>
              <a:t>do we ensure that the input data are the data needed – how are the data updated? </a:t>
            </a:r>
            <a:endParaRPr lang="da-DK" dirty="0"/>
          </a:p>
          <a:p>
            <a:pPr lvl="0"/>
            <a:r>
              <a:rPr lang="en-GB" dirty="0"/>
              <a:t>How do we update changes in rules e.g. EU regulations</a:t>
            </a:r>
            <a:endParaRPr lang="da-DK" dirty="0"/>
          </a:p>
          <a:p>
            <a:pPr lvl="0"/>
            <a:r>
              <a:rPr lang="en-GB" dirty="0"/>
              <a:t>What starts/initiates the process</a:t>
            </a:r>
            <a:endParaRPr lang="da-DK" dirty="0"/>
          </a:p>
          <a:p>
            <a:pPr lvl="0"/>
            <a:r>
              <a:rPr lang="en-GB" dirty="0"/>
              <a:t>What is the process – which value does the process give?</a:t>
            </a:r>
            <a:endParaRPr lang="da-DK" dirty="0"/>
          </a:p>
          <a:p>
            <a:pPr lvl="0"/>
            <a:r>
              <a:rPr lang="en-GB" dirty="0"/>
              <a:t>What comes out of the process </a:t>
            </a:r>
            <a:r>
              <a:rPr lang="en-GB" dirty="0" smtClean="0"/>
              <a:t>– what </a:t>
            </a:r>
            <a:r>
              <a:rPr lang="en-GB" dirty="0"/>
              <a:t>is done to ensure that this process has been “successful”?</a:t>
            </a:r>
            <a:endParaRPr lang="da-DK" dirty="0"/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GSBPM – as a frame </a:t>
            </a:r>
            <a:r>
              <a:rPr lang="da-DK" dirty="0" err="1" smtClean="0"/>
              <a:t>continued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0711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35.000 Danish companies report to ITGS (Intrastat account for around 8.000)</a:t>
            </a:r>
          </a:p>
          <a:p>
            <a:r>
              <a:rPr lang="en-US" dirty="0" smtClean="0"/>
              <a:t>On nearly 9.400 different commodity codes</a:t>
            </a:r>
          </a:p>
          <a:p>
            <a:r>
              <a:rPr lang="en-US" dirty="0" smtClean="0"/>
              <a:t>This trade is distributed across 250 countries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result is nearly 36 million transactions reported each year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International </a:t>
            </a:r>
            <a:r>
              <a:rPr lang="en-US" dirty="0" smtClean="0"/>
              <a:t>trade</a:t>
            </a:r>
            <a:r>
              <a:rPr lang="da-DK" dirty="0" smtClean="0"/>
              <a:t> in goods statistics – the </a:t>
            </a:r>
            <a:r>
              <a:rPr lang="da-DK" dirty="0" err="1" smtClean="0"/>
              <a:t>big</a:t>
            </a:r>
            <a:r>
              <a:rPr lang="da-DK" dirty="0" smtClean="0"/>
              <a:t> </a:t>
            </a:r>
            <a:r>
              <a:rPr lang="da-DK" dirty="0" err="1" smtClean="0"/>
              <a:t>picture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1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     and amount of incoming data  	</a:t>
            </a:r>
          </a:p>
          <a:p>
            <a:r>
              <a:rPr lang="en-US" dirty="0" smtClean="0"/>
              <a:t>In 2007 we implemented a score based model</a:t>
            </a:r>
          </a:p>
          <a:p>
            <a:r>
              <a:rPr lang="en-US" dirty="0" smtClean="0"/>
              <a:t>Based on </a:t>
            </a:r>
            <a:r>
              <a:rPr lang="en-US" dirty="0" smtClean="0"/>
              <a:t>standard unit </a:t>
            </a:r>
            <a:r>
              <a:rPr lang="en-US" dirty="0" smtClean="0"/>
              <a:t>values the records are given a score, this is influences by how suspicious the record is and what impact the record has on the published figures</a:t>
            </a:r>
          </a:p>
          <a:p>
            <a:r>
              <a:rPr lang="en-US" dirty="0" smtClean="0"/>
              <a:t>Less than 1% of the highest scored records are sent out for validation 		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Error</a:t>
            </a:r>
            <a:r>
              <a:rPr lang="da-DK" dirty="0" smtClean="0"/>
              <a:t> </a:t>
            </a:r>
            <a:r>
              <a:rPr lang="da-DK" dirty="0" err="1" smtClean="0"/>
              <a:t>detection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5" name="Nedadgående pil 4"/>
          <p:cNvSpPr/>
          <p:nvPr/>
        </p:nvSpPr>
        <p:spPr>
          <a:xfrm>
            <a:off x="2555776" y="1673375"/>
            <a:ext cx="180000" cy="4320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6" name="Nedadgående pil 5"/>
          <p:cNvSpPr/>
          <p:nvPr/>
        </p:nvSpPr>
        <p:spPr>
          <a:xfrm flipV="1">
            <a:off x="7236296" y="1673375"/>
            <a:ext cx="180000" cy="4320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6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unit </a:t>
            </a:r>
            <a:r>
              <a:rPr lang="en-US" dirty="0" smtClean="0"/>
              <a:t>values are at the base for contacting companies to validate</a:t>
            </a:r>
          </a:p>
          <a:p>
            <a:r>
              <a:rPr lang="en-US" dirty="0" smtClean="0"/>
              <a:t>The more accurate </a:t>
            </a:r>
            <a:r>
              <a:rPr lang="en-US" dirty="0" smtClean="0"/>
              <a:t>the standard </a:t>
            </a:r>
            <a:r>
              <a:rPr lang="en-US" dirty="0" smtClean="0"/>
              <a:t>unit values are the more likely it is that it is the right probable errors our system detects</a:t>
            </a:r>
          </a:p>
          <a:p>
            <a:r>
              <a:rPr lang="en-US" dirty="0" smtClean="0"/>
              <a:t>Since we validate less than 1% it is important that find the right probable errors </a:t>
            </a:r>
          </a:p>
          <a:p>
            <a:r>
              <a:rPr lang="en-US" dirty="0" smtClean="0"/>
              <a:t>Unfortunately the accuracy of the model has decreased over the years because the unit values gradually has become distorted </a:t>
            </a:r>
          </a:p>
          <a:p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importance of </a:t>
            </a:r>
            <a:r>
              <a:rPr lang="en-US" dirty="0" smtClean="0"/>
              <a:t>unit</a:t>
            </a:r>
            <a:r>
              <a:rPr lang="da-DK" dirty="0" smtClean="0"/>
              <a:t> values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66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implemented several supplementary measures to improve the </a:t>
            </a:r>
            <a:r>
              <a:rPr lang="en-US" dirty="0" smtClean="0"/>
              <a:t>standard unit </a:t>
            </a:r>
            <a:r>
              <a:rPr lang="en-US" dirty="0" smtClean="0"/>
              <a:t>values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standard </a:t>
            </a:r>
            <a:r>
              <a:rPr lang="en-US" dirty="0" smtClean="0"/>
              <a:t>unit </a:t>
            </a:r>
            <a:r>
              <a:rPr lang="en-US" dirty="0" smtClean="0"/>
              <a:t>values must be continually validated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Quality management function has secured </a:t>
            </a:r>
          </a:p>
          <a:p>
            <a:pPr marL="0" indent="0">
              <a:buNone/>
            </a:pPr>
            <a:r>
              <a:rPr lang="en-US" dirty="0" smtClean="0"/>
              <a:t>	- that responsibility for validation of </a:t>
            </a:r>
            <a:r>
              <a:rPr lang="en-US" dirty="0" smtClean="0"/>
              <a:t>the standard 	  unit values </a:t>
            </a:r>
            <a:r>
              <a:rPr lang="en-US" dirty="0" smtClean="0"/>
              <a:t>is assigned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that the hit rate is continually monitored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to do?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4019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tBlue">
  <a:themeElements>
    <a:clrScheme name="Ds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BA6DD"/>
      </a:accent1>
      <a:accent2>
        <a:srgbClr val="2585B8"/>
      </a:accent2>
      <a:accent3>
        <a:srgbClr val="A0B24F"/>
      </a:accent3>
      <a:accent4>
        <a:srgbClr val="6AB24F"/>
      </a:accent4>
      <a:accent5>
        <a:srgbClr val="D73858"/>
      </a:accent5>
      <a:accent6>
        <a:srgbClr val="F79646"/>
      </a:accent6>
      <a:hlink>
        <a:srgbClr val="0000FF"/>
      </a:hlink>
      <a:folHlink>
        <a:srgbClr val="800080"/>
      </a:folHlink>
    </a:clrScheme>
    <a:fontScheme name="DS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s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BA6DD"/>
    </a:accent1>
    <a:accent2>
      <a:srgbClr val="2585B8"/>
    </a:accent2>
    <a:accent3>
      <a:srgbClr val="A0B24F"/>
    </a:accent3>
    <a:accent4>
      <a:srgbClr val="6AB24F"/>
    </a:accent4>
    <a:accent5>
      <a:srgbClr val="D73858"/>
    </a:accent5>
    <a:accent6>
      <a:srgbClr val="F79646"/>
    </a:accent6>
    <a:hlink>
      <a:srgbClr val="0000FF"/>
    </a:hlink>
    <a:folHlink>
      <a:srgbClr val="800080"/>
    </a:folHlink>
  </a:clrScheme>
</a:themeOverride>
</file>

<file path=customUI/customUI.xml>
</file>

<file path=docProps/app.xml><?xml version="1.0" encoding="utf-8"?>
<Properties xmlns="http://schemas.openxmlformats.org/officeDocument/2006/extended-properties" xmlns:vt="http://schemas.openxmlformats.org/officeDocument/2006/docPropsVTypes">
  <Template>DstBlue</Template>
  <TotalTime>408</TotalTime>
  <Words>315</Words>
  <Application>Microsoft Office PowerPoint</Application>
  <PresentationFormat>Skærmshow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DstBlue</vt:lpstr>
      <vt:lpstr>How to maintain high quality in times of diminishing resources</vt:lpstr>
      <vt:lpstr>Quality management function</vt:lpstr>
      <vt:lpstr>PowerPoint-præsentation</vt:lpstr>
      <vt:lpstr>GSBPM – as a frame</vt:lpstr>
      <vt:lpstr>GSBPM – as a frame continued</vt:lpstr>
      <vt:lpstr>International trade in goods statistics – the big picture</vt:lpstr>
      <vt:lpstr>Error detection</vt:lpstr>
      <vt:lpstr>The importance of unit values</vt:lpstr>
      <vt:lpstr>What to do?</vt:lpstr>
    </vt:vector>
  </TitlesOfParts>
  <Company>Danmarks Statistik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maintain high quality in times of diminishing resources</dc:title>
  <dc:creator>Karin Wenche Schytte Blix</dc:creator>
  <cp:lastModifiedBy>Karin Wenche Schytte Blix</cp:lastModifiedBy>
  <cp:revision>9</cp:revision>
  <dcterms:created xsi:type="dcterms:W3CDTF">2014-05-14T08:38:40Z</dcterms:created>
  <dcterms:modified xsi:type="dcterms:W3CDTF">2014-05-15T13:33:54Z</dcterms:modified>
</cp:coreProperties>
</file>