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99" r:id="rId3"/>
    <p:sldId id="262" r:id="rId4"/>
    <p:sldId id="305" r:id="rId5"/>
    <p:sldId id="308" r:id="rId6"/>
    <p:sldId id="309" r:id="rId7"/>
    <p:sldId id="310" r:id="rId8"/>
    <p:sldId id="311" r:id="rId9"/>
    <p:sldId id="312" r:id="rId10"/>
    <p:sldId id="314" r:id="rId11"/>
    <p:sldId id="317" r:id="rId12"/>
    <p:sldId id="318" r:id="rId13"/>
    <p:sldId id="319" r:id="rId14"/>
    <p:sldId id="320" r:id="rId1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MetaNormalLF-Roman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MetaNormalLF-Roman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MetaNormalLF-Roman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MetaNormalLF-Roman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MetaNormalLF-Roman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MetaNormalLF-Roman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MetaNormalLF-Roman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MetaNormalLF-Roman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MetaNormalLF-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9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11" autoAdjust="0"/>
    <p:restoredTop sz="54945" autoAdjust="0"/>
  </p:normalViewPr>
  <p:slideViewPr>
    <p:cSldViewPr>
      <p:cViewPr varScale="1">
        <p:scale>
          <a:sx n="109" d="100"/>
          <a:sy n="109" d="100"/>
        </p:scale>
        <p:origin x="234" y="78"/>
      </p:cViewPr>
      <p:guideLst>
        <p:guide orient="horz" pos="1389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E64DF9E-D8D7-487E-A8C9-1251C559D0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190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BC414-10D5-4D87-A0CE-1AF0DAAF7437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</p:spPr>
        <p:txBody>
          <a:bodyPr/>
          <a:lstStyle/>
          <a:p>
            <a:pPr>
              <a:buFontTx/>
              <a:buChar char="•"/>
            </a:pPr>
            <a:r>
              <a:rPr lang="de-DE"/>
              <a:t>I thank you for your attention. The floor is open for your questions.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647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1338" y="6351588"/>
            <a:ext cx="5756275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377108" anchor="b"/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altLang="de-DE" sz="1100" b="1" dirty="0" smtClean="0">
                <a:latin typeface="+mj-lt"/>
              </a:rPr>
              <a:t>© Federal Statistical Office Germany, Department B</a:t>
            </a:r>
            <a:endParaRPr lang="de-DE" altLang="de-DE" sz="1100" dirty="0" smtClean="0"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0"/>
            <a:ext cx="9142413" cy="812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5" tIns="47893" rIns="95785" bIns="47893"/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altLang="de-DE" sz="2200" smtClean="0">
              <a:latin typeface="MetaNormalLF-Roman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4570413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58000" tIns="0" rIns="0" bIns="75421" anchor="b"/>
          <a:lstStyle/>
          <a:p>
            <a:pPr defTabSz="957263"/>
            <a:endParaRPr lang="de-DE" altLang="en-US" sz="190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0"/>
            <a:ext cx="212883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38" y="1403350"/>
            <a:ext cx="8277225" cy="1878013"/>
          </a:xfrm>
        </p:spPr>
        <p:txBody>
          <a:bodyPr anchor="b"/>
          <a:lstStyle>
            <a:lvl1pPr>
              <a:defRPr sz="5000">
                <a:latin typeface="Agfa Rotis Semisans Ex Bold" pitchFamily="34" charset="0"/>
              </a:defRPr>
            </a:lvl1pPr>
          </a:lstStyle>
          <a:p>
            <a:pPr lvl="0"/>
            <a:r>
              <a:rPr lang="de-DE" altLang="en-US" noProof="0" smtClean="0"/>
              <a:t>FORMAT </a:t>
            </a:r>
            <a:br>
              <a:rPr lang="de-DE" altLang="en-US" noProof="0" smtClean="0"/>
            </a:br>
            <a:r>
              <a:rPr lang="de-DE" altLang="en-US" noProof="0" smtClean="0"/>
              <a:t>DES </a:t>
            </a:r>
            <a:br>
              <a:rPr lang="de-DE" altLang="en-US" noProof="0" smtClean="0"/>
            </a:br>
            <a:r>
              <a:rPr lang="de-DE" altLang="en-US" noProof="0" smtClean="0"/>
              <a:t>TITELS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338" y="3429000"/>
            <a:ext cx="8277225" cy="2536825"/>
          </a:xfrm>
        </p:spPr>
        <p:txBody>
          <a:bodyPr/>
          <a:lstStyle>
            <a:lvl1pPr>
              <a:lnSpc>
                <a:spcPct val="120000"/>
              </a:lnSpc>
              <a:spcBef>
                <a:spcPct val="0"/>
              </a:spcBef>
              <a:defRPr/>
            </a:lvl1pPr>
          </a:lstStyle>
          <a:p>
            <a:pPr lvl="0"/>
            <a:r>
              <a:rPr lang="de-DE" altLang="en-US" noProof="0" smtClean="0"/>
              <a:t>Format des Untertitels</a:t>
            </a:r>
          </a:p>
        </p:txBody>
      </p:sp>
    </p:spTree>
    <p:extLst>
      <p:ext uri="{BB962C8B-B14F-4D97-AF65-F5344CB8AC3E}">
        <p14:creationId xmlns:p14="http://schemas.microsoft.com/office/powerpoint/2010/main" val="68873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2589D-C1F4-4623-A23C-4C7E985ED347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4083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8463" y="1133475"/>
            <a:ext cx="2070100" cy="5118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1133475"/>
            <a:ext cx="6062663" cy="5118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5F16-1B9B-4D2C-9E2C-ABA6AB79327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067413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1133475"/>
            <a:ext cx="8277225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062413" cy="4498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48213" y="1752600"/>
            <a:ext cx="4064000" cy="2173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748213" y="4078288"/>
            <a:ext cx="4064000" cy="21732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59ACB-D4B0-4DD4-8279-CE121F599D6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482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1133475"/>
            <a:ext cx="8277225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4062413" cy="4498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48213" y="1752600"/>
            <a:ext cx="4064000" cy="4498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1D031-4146-42A0-BB57-9B27DD4E7EA2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31280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38CA0-C6CE-45F8-ADC3-F04512018180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1872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AA1F-B64D-47AC-9700-A2463C2B1899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0938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06241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48213" y="1752600"/>
            <a:ext cx="40640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C8F1B-D81D-4FCD-9506-7F7AB643848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83291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09E44-E7DE-494D-ABD5-2C68133C1D7B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6781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E681B-AB27-4EF8-81B6-8C33C119743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5123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0739-4AF6-46BD-89D0-01A42CB7A330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86485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53D38-57A5-4585-85BC-AF4F8F568A7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5400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1241-3ADE-4A09-848F-7202EE2587B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98136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2413" cy="812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5" tIns="47893" rIns="95785" bIns="47893"/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altLang="de-DE" sz="2200" smtClean="0">
              <a:latin typeface="MetaNormalLF-Roman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1133475"/>
            <a:ext cx="827722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 um 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278813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7108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klicken, um Master-Textformat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8338" y="6400800"/>
            <a:ext cx="1077912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7710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500" smtClean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02613" y="6400800"/>
            <a:ext cx="704850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7710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100" smtClean="0"/>
            </a:lvl1pPr>
          </a:lstStyle>
          <a:p>
            <a:pPr>
              <a:defRPr/>
            </a:pPr>
            <a:fld id="{CF99561D-9FFA-4171-895E-93E235DE7F6E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57213" y="6351588"/>
            <a:ext cx="61214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77108" anchor="b"/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altLang="de-DE" sz="1500" smtClean="0">
              <a:latin typeface="MetaNormalLF-Roman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41338" y="6351588"/>
            <a:ext cx="359092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5" tIns="47893" rIns="95785" bIns="47893">
            <a:spAutoFit/>
          </a:bodyPr>
          <a:lstStyle/>
          <a:p>
            <a:pPr defTabSz="957263"/>
            <a:r>
              <a:rPr lang="de-DE" altLang="de-DE" sz="1100" b="1" dirty="0">
                <a:latin typeface="Arial" charset="0"/>
              </a:rPr>
              <a:t>© Federal Statistical Office Germany, Department B</a:t>
            </a:r>
            <a:endParaRPr lang="de-DE" sz="1100" b="1" dirty="0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4570413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58000" tIns="0" rIns="0" bIns="75421" anchor="b"/>
          <a:lstStyle/>
          <a:p>
            <a:pPr defTabSz="957263"/>
            <a:endParaRPr lang="de-DE" altLang="en-US" sz="190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0"/>
            <a:ext cx="212883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57263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893763" indent="-298450" algn="l" defTabSz="9572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1900" b="1">
          <a:solidFill>
            <a:schemeClr val="tx1"/>
          </a:solidFill>
          <a:latin typeface="+mn-lt"/>
        </a:defRPr>
      </a:lvl2pPr>
      <a:lvl3pPr marL="1333500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1900" b="1">
          <a:solidFill>
            <a:schemeClr val="tx1"/>
          </a:solidFill>
          <a:latin typeface="+mn-lt"/>
        </a:defRPr>
      </a:lvl3pPr>
      <a:lvl4pPr marL="1773238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900" b="1">
          <a:solidFill>
            <a:schemeClr val="tx1"/>
          </a:solidFill>
          <a:latin typeface="+mn-lt"/>
        </a:defRPr>
      </a:lvl4pPr>
      <a:lvl5pPr marL="221138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5pPr>
      <a:lvl6pPr marL="266858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6pPr>
      <a:lvl7pPr marL="312578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7pPr>
      <a:lvl8pPr marL="358298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8pPr>
      <a:lvl9pPr marL="404018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hyperlink" Target="http://images.google.de/imgres?imgurl=http://open-site.org/img/fema/baden-w_smallcrest.jpg&amp;imgrefurl=http://open-site.org/International/Deutsch/Regional/Europa/Deutschland/Baden-W%C3%BCrttemberg/Staat_und_Politik/Hoheitszeichen&amp;usg=__icOHr9unhTyHHTEMA5J-FDtXLMQ=&amp;h=231&amp;w=180&amp;sz=11&amp;hl=de&amp;start=31&amp;um=1&amp;tbnid=SVy51XwGEMGdTM:&amp;tbnh=108&amp;tbnw=84&amp;prev=/images?q%3DWappen%2BBaden%2BW%C3%BCrttemberg%26ndsp%3D18%26hl%3Dde%26rls%3DGGLD,GGLD:2004-38,GGLD:de%26sa%3DN%26start%3D18%26um%3D1" TargetMode="External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3.jpe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52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51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 smtClean="0">
                <a:latin typeface="+mj-lt"/>
              </a:rPr>
              <a:t>Bringing DESAP self-assessments back into use</a:t>
            </a:r>
            <a:endParaRPr lang="de-DE" sz="4600" dirty="0" smtClean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29000"/>
            <a:ext cx="8494713" cy="2536825"/>
          </a:xfrm>
        </p:spPr>
        <p:txBody>
          <a:bodyPr/>
          <a:lstStyle/>
          <a:p>
            <a:pPr marL="0" indent="0"/>
            <a:endParaRPr lang="de-DE" dirty="0" smtClean="0">
              <a:latin typeface="+mj-lt"/>
            </a:endParaRPr>
          </a:p>
          <a:p>
            <a:pPr marL="0" indent="0"/>
            <a:endParaRPr lang="de-DE" dirty="0" smtClean="0">
              <a:latin typeface="+mj-lt"/>
            </a:endParaRPr>
          </a:p>
          <a:p>
            <a:pPr marL="0" indent="0"/>
            <a:endParaRPr lang="de-DE" dirty="0" smtClean="0">
              <a:latin typeface="+mj-lt"/>
            </a:endParaRPr>
          </a:p>
          <a:p>
            <a:pPr marL="0" indent="0"/>
            <a:endParaRPr lang="de-DE" dirty="0" smtClean="0">
              <a:latin typeface="+mj-lt"/>
            </a:endParaRPr>
          </a:p>
          <a:p>
            <a:pPr marL="0" indent="0"/>
            <a:r>
              <a:rPr lang="de-DE" dirty="0" smtClean="0">
                <a:latin typeface="+mj-lt"/>
              </a:rPr>
              <a:t>Mirko Herzner</a:t>
            </a:r>
          </a:p>
          <a:p>
            <a:pPr marL="0" indent="0"/>
            <a:r>
              <a:rPr lang="de-DE" dirty="0" smtClean="0">
                <a:latin typeface="+mj-lt"/>
              </a:rPr>
              <a:t>Federal Statistical Office, Germany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A79AFB73-8C2F-42D7-8EC3-33AE9E8470BB}" type="slidenum">
              <a:rPr lang="en-US" altLang="en-US" sz="1100"/>
              <a:pPr/>
              <a:t>10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116632"/>
            <a:ext cx="8277225" cy="900113"/>
          </a:xfrm>
        </p:spPr>
        <p:txBody>
          <a:bodyPr/>
          <a:lstStyle/>
          <a:p>
            <a:r>
              <a:rPr lang="en-US" sz="3200" dirty="0" smtClean="0"/>
              <a:t>Conversion to GSBPM 4.0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9109075" cy="4498975"/>
          </a:xfrm>
        </p:spPr>
        <p:txBody>
          <a:bodyPr/>
          <a:lstStyle/>
          <a:p>
            <a:pPr lvl="1">
              <a:defRPr/>
            </a:pPr>
            <a:endParaRPr lang="en-US" sz="1800" dirty="0" smtClean="0">
              <a:latin typeface="MetaNormalLF-Roman" pitchFamily="34" charset="0"/>
            </a:endParaRPr>
          </a:p>
          <a:p>
            <a:pPr marL="595313" lvl="1" indent="0">
              <a:buFont typeface="Wingdings" pitchFamily="2" charset="2"/>
              <a:buNone/>
              <a:defRPr/>
            </a:pPr>
            <a:endParaRPr lang="en-US" dirty="0" smtClean="0">
              <a:latin typeface="MetaNormalLF-Roman" pitchFamily="34" charset="0"/>
            </a:endParaRPr>
          </a:p>
          <a:p>
            <a:pPr lvl="1">
              <a:defRPr/>
            </a:pPr>
            <a:endParaRPr lang="en-US" dirty="0" smtClean="0">
              <a:latin typeface="MetaNormalLF-Roman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86235"/>
            <a:ext cx="3158006" cy="569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745" y="686234"/>
            <a:ext cx="3836695" cy="569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7" name="Gerade Verbindung mit Pfeil 66"/>
          <p:cNvCxnSpPr/>
          <p:nvPr/>
        </p:nvCxnSpPr>
        <p:spPr bwMode="auto">
          <a:xfrm>
            <a:off x="3762375" y="1909763"/>
            <a:ext cx="1243013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 flipV="1">
            <a:off x="2566988" y="1495425"/>
            <a:ext cx="2452687" cy="9144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2566988" y="3284984"/>
            <a:ext cx="2433637" cy="1011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mit Pfeil 74"/>
          <p:cNvCxnSpPr/>
          <p:nvPr/>
        </p:nvCxnSpPr>
        <p:spPr bwMode="auto">
          <a:xfrm flipV="1">
            <a:off x="2562225" y="900113"/>
            <a:ext cx="2457450" cy="3162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2609850" y="4310064"/>
            <a:ext cx="2352675" cy="9334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>
            <a:off x="2586038" y="5553076"/>
            <a:ext cx="2366962" cy="1523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1013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A79AFB73-8C2F-42D7-8EC3-33AE9E8470BB}" type="slidenum">
              <a:rPr lang="en-US" altLang="en-US" sz="1100"/>
              <a:pPr/>
              <a:t>11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 of DESAP in Germany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1412875"/>
            <a:ext cx="8964487" cy="4498975"/>
          </a:xfrm>
        </p:spPr>
        <p:txBody>
          <a:bodyPr/>
          <a:lstStyle/>
          <a:p>
            <a:pPr lvl="1">
              <a:defRPr/>
            </a:pPr>
            <a:endParaRPr lang="en-US" sz="1800" dirty="0" smtClean="0">
              <a:latin typeface="MetaNormalLF-Roman" pitchFamily="34" charset="0"/>
            </a:endParaRPr>
          </a:p>
          <a:p>
            <a:pPr marL="595313" lvl="1" indent="0">
              <a:buNone/>
              <a:defRPr/>
            </a:pPr>
            <a:endParaRPr lang="en-US" dirty="0">
              <a:latin typeface="MetaNormalLF-Roman" pitchFamily="34" charset="0"/>
            </a:endParaRPr>
          </a:p>
          <a:p>
            <a:pPr lvl="1">
              <a:defRPr/>
            </a:pPr>
            <a:endParaRPr lang="en-US" dirty="0" smtClean="0">
              <a:latin typeface="MetaNormalLF-Roman" pitchFamily="34" charset="0"/>
            </a:endParaRPr>
          </a:p>
          <a:p>
            <a:pPr lvl="1">
              <a:defRPr/>
            </a:pPr>
            <a:endParaRPr lang="en-US" dirty="0" smtClean="0">
              <a:latin typeface="MetaNormalLF-Roman" pitchFamily="34" charset="0"/>
            </a:endParaRPr>
          </a:p>
          <a:p>
            <a:pPr lvl="1">
              <a:defRPr/>
            </a:pPr>
            <a:endParaRPr lang="en-US" sz="1800" dirty="0" smtClean="0">
              <a:latin typeface="+mj-lt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</a:rPr>
              <a:t>Workshops involving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at </a:t>
            </a:r>
            <a:r>
              <a:rPr lang="en-US" sz="1800" dirty="0">
                <a:latin typeface="+mj-lt"/>
              </a:rPr>
              <a:t>least Land Statistical Office of the sponsor state + </a:t>
            </a:r>
            <a:r>
              <a:rPr lang="en-US" sz="1800" dirty="0" smtClean="0">
                <a:latin typeface="+mj-lt"/>
              </a:rPr>
              <a:t>Destatis for </a:t>
            </a:r>
            <a:r>
              <a:rPr lang="en-US" sz="1800" dirty="0" err="1" smtClean="0">
                <a:latin typeface="+mj-lt"/>
              </a:rPr>
              <a:t>decentralised</a:t>
            </a:r>
            <a:r>
              <a:rPr lang="en-US" sz="1800" dirty="0" smtClean="0">
                <a:latin typeface="+mj-lt"/>
              </a:rPr>
              <a:t> surveys (participation </a:t>
            </a:r>
            <a:r>
              <a:rPr lang="en-US" sz="1800" dirty="0">
                <a:latin typeface="+mj-lt"/>
              </a:rPr>
              <a:t>of three additional Land Statistical Offices </a:t>
            </a:r>
            <a:r>
              <a:rPr lang="en-US" sz="1800" dirty="0" smtClean="0">
                <a:latin typeface="+mj-lt"/>
              </a:rPr>
              <a:t>recommended)</a:t>
            </a:r>
            <a:endParaRPr lang="en-US" sz="1800" dirty="0">
              <a:latin typeface="+mj-lt"/>
            </a:endParaRP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team consisting of </a:t>
            </a:r>
            <a:r>
              <a:rPr lang="en-US" sz="1800" dirty="0">
                <a:latin typeface="+mj-lt"/>
              </a:rPr>
              <a:t>3-5 </a:t>
            </a:r>
            <a:r>
              <a:rPr lang="en-US" sz="1800" dirty="0" smtClean="0">
                <a:latin typeface="+mj-lt"/>
              </a:rPr>
              <a:t>people for </a:t>
            </a:r>
            <a:r>
              <a:rPr lang="en-US" sz="1800" dirty="0" err="1" smtClean="0">
                <a:latin typeface="+mj-lt"/>
              </a:rPr>
              <a:t>centralised</a:t>
            </a:r>
            <a:r>
              <a:rPr lang="en-US" sz="1800" dirty="0" smtClean="0">
                <a:latin typeface="+mj-lt"/>
              </a:rPr>
              <a:t> surveys</a:t>
            </a:r>
            <a:endParaRPr lang="en-US" sz="1800" dirty="0">
              <a:latin typeface="+mj-lt"/>
            </a:endParaRPr>
          </a:p>
          <a:p>
            <a:pPr lvl="1">
              <a:defRPr/>
            </a:pPr>
            <a:endParaRPr lang="en-US" sz="1800" dirty="0" smtClean="0">
              <a:latin typeface="+mj-lt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</a:rPr>
              <a:t>Independent </a:t>
            </a:r>
            <a:r>
              <a:rPr lang="en-US" sz="1800" dirty="0">
                <a:latin typeface="+mj-lt"/>
              </a:rPr>
              <a:t>conduct of self-assessments</a:t>
            </a:r>
          </a:p>
          <a:p>
            <a:pPr lvl="1">
              <a:defRPr/>
            </a:pPr>
            <a:r>
              <a:rPr lang="en-US" sz="1800" dirty="0">
                <a:latin typeface="+mj-lt"/>
              </a:rPr>
              <a:t>Support by quality managers on demand</a:t>
            </a:r>
          </a:p>
        </p:txBody>
      </p:sp>
      <p:pic>
        <p:nvPicPr>
          <p:cNvPr id="6" name="Picture 9" descr="CMYK (60er) A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39" r="15546" b="33134"/>
          <a:stretch>
            <a:fillRect/>
          </a:stretch>
        </p:blipFill>
        <p:spPr bwMode="auto">
          <a:xfrm>
            <a:off x="5823482" y="1694944"/>
            <a:ext cx="1844862" cy="41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4932040" y="2178943"/>
            <a:ext cx="3538537" cy="962025"/>
            <a:chOff x="295" y="3087"/>
            <a:chExt cx="4290" cy="899"/>
          </a:xfrm>
        </p:grpSpPr>
        <p:pic>
          <p:nvPicPr>
            <p:cNvPr id="8" name="Picture 45" descr="baden-w_smallcrest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3677"/>
              <a:ext cx="189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4" descr="250px-Bremen_Wappen(Mittel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" y="3670"/>
              <a:ext cx="208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3" descr="wappen%20hambur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3" y="3700"/>
              <a:ext cx="18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2" descr="wappen_hess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3186" y="3669"/>
              <a:ext cx="229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1" descr="Wappen_Mecklenburg-Vorpommer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5" y="3708"/>
              <a:ext cx="22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0" descr="Wappen_Niedersachse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" y="3708"/>
              <a:ext cx="21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9" descr="Wappen_Bayern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" y="3677"/>
              <a:ext cx="18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8" descr="Wappen_Berlin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" y="3669"/>
              <a:ext cx="178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7" descr="Wappen_Brandenbur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" y="3716"/>
              <a:ext cx="17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6" descr="Wappen_Nordrhein-Westfalen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8" y="3709"/>
              <a:ext cx="207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5" descr="Wappen_Rheinland-Pfalz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" y="3700"/>
              <a:ext cx="19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34" descr="Wappen_Saarland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8" y="3700"/>
              <a:ext cx="20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33" descr="Wappen_Sachsen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0" y="3709"/>
              <a:ext cx="215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32" descr="Wappen_Sachsen-Anhalt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2" y="3709"/>
              <a:ext cx="200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31" descr="Wappen_Schleswig-Holstein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5" y="3709"/>
              <a:ext cx="20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30" descr="Wappen_Thüringen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7" y="3709"/>
              <a:ext cx="20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AutoShape 27"/>
            <p:cNvCxnSpPr>
              <a:cxnSpLocks noChangeShapeType="1"/>
            </p:cNvCxnSpPr>
            <p:nvPr/>
          </p:nvCxnSpPr>
          <p:spPr bwMode="auto">
            <a:xfrm flipH="1">
              <a:off x="417" y="3087"/>
              <a:ext cx="2042" cy="5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6"/>
            <p:cNvCxnSpPr>
              <a:cxnSpLocks noChangeShapeType="1"/>
            </p:cNvCxnSpPr>
            <p:nvPr/>
          </p:nvCxnSpPr>
          <p:spPr bwMode="auto">
            <a:xfrm flipH="1">
              <a:off x="623" y="3087"/>
              <a:ext cx="1836" cy="5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5"/>
            <p:cNvCxnSpPr>
              <a:cxnSpLocks noChangeShapeType="1"/>
            </p:cNvCxnSpPr>
            <p:nvPr/>
          </p:nvCxnSpPr>
          <p:spPr bwMode="auto">
            <a:xfrm flipH="1">
              <a:off x="972" y="3087"/>
              <a:ext cx="1487" cy="5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24"/>
            <p:cNvCxnSpPr>
              <a:cxnSpLocks noChangeShapeType="1"/>
            </p:cNvCxnSpPr>
            <p:nvPr/>
          </p:nvCxnSpPr>
          <p:spPr bwMode="auto">
            <a:xfrm flipH="1">
              <a:off x="1328" y="3087"/>
              <a:ext cx="1131" cy="5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23"/>
            <p:cNvCxnSpPr>
              <a:cxnSpLocks noChangeShapeType="1"/>
            </p:cNvCxnSpPr>
            <p:nvPr/>
          </p:nvCxnSpPr>
          <p:spPr bwMode="auto">
            <a:xfrm>
              <a:off x="2459" y="3087"/>
              <a:ext cx="841" cy="5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22"/>
            <p:cNvCxnSpPr>
              <a:cxnSpLocks noChangeShapeType="1"/>
            </p:cNvCxnSpPr>
            <p:nvPr/>
          </p:nvCxnSpPr>
          <p:spPr bwMode="auto">
            <a:xfrm flipH="1">
              <a:off x="2168" y="3087"/>
              <a:ext cx="291" cy="5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>
              <a:off x="2459" y="3087"/>
              <a:ext cx="1" cy="5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Line 20"/>
            <p:cNvSpPr>
              <a:spLocks noChangeShapeType="1"/>
            </p:cNvSpPr>
            <p:nvPr/>
          </p:nvSpPr>
          <p:spPr bwMode="auto">
            <a:xfrm>
              <a:off x="2459" y="3087"/>
              <a:ext cx="277" cy="5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>
              <a:off x="2459" y="3087"/>
              <a:ext cx="553" cy="5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2459" y="3087"/>
              <a:ext cx="1141" cy="5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>
              <a:off x="2459" y="3087"/>
              <a:ext cx="1419" cy="5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2459" y="3087"/>
              <a:ext cx="1730" cy="5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2459" y="3087"/>
              <a:ext cx="2042" cy="5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 flipH="1">
              <a:off x="1698" y="3087"/>
              <a:ext cx="761" cy="5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6355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A79AFB73-8C2F-42D7-8EC3-33AE9E8470BB}" type="slidenum">
              <a:rPr lang="en-US" altLang="en-US" sz="1100"/>
              <a:pPr/>
              <a:t>12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Deployment based on pre-defined occasions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1412875"/>
            <a:ext cx="8964487" cy="4498975"/>
          </a:xfrm>
        </p:spPr>
        <p:txBody>
          <a:bodyPr/>
          <a:lstStyle/>
          <a:p>
            <a:pPr lvl="1">
              <a:defRPr/>
            </a:pPr>
            <a:endParaRPr lang="en-US" sz="1800" dirty="0" smtClean="0">
              <a:latin typeface="MetaNormalLF-Roman" pitchFamily="34" charset="0"/>
            </a:endParaRPr>
          </a:p>
          <a:p>
            <a:pPr marL="595313" lvl="1" indent="0">
              <a:buNone/>
              <a:defRPr/>
            </a:pPr>
            <a:endParaRPr lang="en-US" dirty="0" smtClean="0">
              <a:latin typeface="MetaNormalLF-Roman" pitchFamily="34" charset="0"/>
            </a:endParaRPr>
          </a:p>
          <a:p>
            <a:pPr lvl="1">
              <a:defRPr/>
            </a:pPr>
            <a:endParaRPr lang="en-US" dirty="0" smtClean="0">
              <a:latin typeface="MetaNormalLF-Roman" pitchFamily="34" charset="0"/>
            </a:endParaRPr>
          </a:p>
          <a:p>
            <a:pPr marL="957263" lvl="1" indent="-361950"/>
            <a:endParaRPr lang="en-US" dirty="0" smtClean="0">
              <a:solidFill>
                <a:schemeClr val="hlink"/>
              </a:solidFill>
              <a:latin typeface="MetaNormalLF-Roman" panose="020B0500000000000000" pitchFamily="34" charset="0"/>
            </a:endParaRPr>
          </a:p>
          <a:p>
            <a:pPr marL="957263" lvl="1" indent="-361950"/>
            <a:r>
              <a:rPr lang="en-US" sz="1800" dirty="0" smtClean="0">
                <a:solidFill>
                  <a:schemeClr val="hlink"/>
                </a:solidFill>
                <a:latin typeface="+mj-lt"/>
              </a:rPr>
              <a:t>Before</a:t>
            </a:r>
            <a:r>
              <a:rPr lang="en-US" sz="1800" dirty="0" smtClean="0">
                <a:latin typeface="+mj-lt"/>
              </a:rPr>
              <a:t>/after </a:t>
            </a:r>
            <a:r>
              <a:rPr lang="en-US" sz="1800" dirty="0" smtClean="0">
                <a:solidFill>
                  <a:schemeClr val="hlink"/>
                </a:solidFill>
                <a:latin typeface="+mj-lt"/>
              </a:rPr>
              <a:t>fundamental redevelopment or revision (reprogramming) of production systems *</a:t>
            </a:r>
          </a:p>
          <a:p>
            <a:pPr marL="957263" lvl="1" indent="-361950"/>
            <a:r>
              <a:rPr lang="en-US" sz="1800" dirty="0" smtClean="0">
                <a:solidFill>
                  <a:schemeClr val="hlink"/>
                </a:solidFill>
                <a:latin typeface="+mj-lt"/>
              </a:rPr>
              <a:t>Request by high-level board *</a:t>
            </a:r>
          </a:p>
          <a:p>
            <a:pPr marL="957263" lvl="1" indent="-361950"/>
            <a:r>
              <a:rPr lang="en-US" sz="1800" dirty="0" smtClean="0">
                <a:latin typeface="+mj-lt"/>
              </a:rPr>
              <a:t>Before Compliance Visits without specific questionnaire</a:t>
            </a:r>
          </a:p>
          <a:p>
            <a:pPr marL="957263" lvl="1" indent="-361950"/>
            <a:r>
              <a:rPr lang="en-US" sz="1800" dirty="0" smtClean="0">
                <a:latin typeface="+mj-lt"/>
              </a:rPr>
              <a:t>Before/after substantial employee turnover</a:t>
            </a:r>
          </a:p>
          <a:p>
            <a:pPr marL="957263" lvl="1" indent="-361950"/>
            <a:r>
              <a:rPr lang="en-US" sz="1800" dirty="0" smtClean="0">
                <a:latin typeface="+mj-lt"/>
              </a:rPr>
              <a:t>On the initiative of the statistics‘ expert meeting</a:t>
            </a:r>
          </a:p>
          <a:p>
            <a:pPr marL="957263" lvl="1" indent="-361950"/>
            <a:endParaRPr lang="en-US" sz="1800" dirty="0" smtClean="0">
              <a:latin typeface="+mj-lt"/>
            </a:endParaRPr>
          </a:p>
          <a:p>
            <a:pPr marL="957263" lvl="1" indent="-361950" algn="r">
              <a:buNone/>
            </a:pPr>
            <a:r>
              <a:rPr lang="en-US" sz="1800" dirty="0" smtClean="0">
                <a:solidFill>
                  <a:schemeClr val="hlink"/>
                </a:solidFill>
                <a:latin typeface="+mj-lt"/>
              </a:rPr>
              <a:t>* Mandatory self-assessment</a:t>
            </a:r>
          </a:p>
        </p:txBody>
      </p:sp>
    </p:spTree>
    <p:extLst>
      <p:ext uri="{BB962C8B-B14F-4D97-AF65-F5344CB8AC3E}">
        <p14:creationId xmlns:p14="http://schemas.microsoft.com/office/powerpoint/2010/main" val="35416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A79AFB73-8C2F-42D7-8EC3-33AE9E8470BB}" type="slidenum">
              <a:rPr lang="en-US" altLang="en-US" sz="1100"/>
              <a:pPr/>
              <a:t>13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</a:t>
            </a:r>
            <a:r>
              <a:rPr lang="en-US" sz="3200" dirty="0" smtClean="0"/>
              <a:t>utlook and further development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1412875"/>
            <a:ext cx="8964487" cy="4498975"/>
          </a:xfrm>
        </p:spPr>
        <p:txBody>
          <a:bodyPr/>
          <a:lstStyle/>
          <a:p>
            <a:pPr lvl="1">
              <a:defRPr/>
            </a:pPr>
            <a:endParaRPr lang="en-US" sz="1800" dirty="0" smtClean="0">
              <a:latin typeface="MetaNormalLF-Roman" pitchFamily="34" charset="0"/>
            </a:endParaRPr>
          </a:p>
          <a:p>
            <a:pPr marL="595313" lvl="1" indent="0">
              <a:buNone/>
              <a:defRPr/>
            </a:pPr>
            <a:endParaRPr lang="en-US" dirty="0">
              <a:latin typeface="MetaNormalLF-Roman" pitchFamily="34" charset="0"/>
            </a:endParaRPr>
          </a:p>
          <a:p>
            <a:pPr lvl="1">
              <a:defRPr/>
            </a:pPr>
            <a:endParaRPr lang="en-US" dirty="0" smtClean="0">
              <a:latin typeface="MetaNormalLF-Roman" pitchFamily="34" charset="0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</a:rPr>
              <a:t>Current version of the questionnaire not to be considered final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Further </a:t>
            </a:r>
            <a:r>
              <a:rPr lang="en-US" sz="1800" dirty="0">
                <a:latin typeface="+mj-lt"/>
              </a:rPr>
              <a:t>improvements of the questionnaire based on the findings from actual statistical </a:t>
            </a:r>
            <a:r>
              <a:rPr lang="en-US" sz="1800" dirty="0" smtClean="0">
                <a:latin typeface="+mj-lt"/>
              </a:rPr>
              <a:t>practice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GSBPM 5.0</a:t>
            </a:r>
          </a:p>
          <a:p>
            <a:pPr lvl="2">
              <a:defRPr/>
            </a:pPr>
            <a:endParaRPr lang="en-US" sz="1800" dirty="0">
              <a:latin typeface="+mj-lt"/>
            </a:endParaRPr>
          </a:p>
          <a:p>
            <a:pPr lvl="1">
              <a:defRPr/>
            </a:pPr>
            <a:endParaRPr lang="en-US" sz="1800" dirty="0" smtClean="0">
              <a:latin typeface="+mj-lt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</a:rPr>
              <a:t>DESAP might be a valuable starting point also for quality audits</a:t>
            </a:r>
          </a:p>
          <a:p>
            <a:pPr lvl="1">
              <a:defRPr/>
            </a:pPr>
            <a:endParaRPr lang="en-US" sz="1800" dirty="0">
              <a:latin typeface="+mj-lt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</a:rPr>
              <a:t>Combining self-assessments and other more objective instruments like quality indicators?</a:t>
            </a:r>
            <a:endParaRPr lang="en-US" sz="18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27564"/>
            <a:ext cx="7128792" cy="347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3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38" y="1479550"/>
            <a:ext cx="8277225" cy="1878013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Many thanks for your attention!</a:t>
            </a:r>
            <a:r>
              <a:rPr lang="de-DE" sz="4600" dirty="0">
                <a:latin typeface="+mj-lt"/>
              </a:rPr>
              <a:t/>
            </a:r>
            <a:br>
              <a:rPr lang="de-DE" sz="4600" dirty="0">
                <a:latin typeface="+mj-lt"/>
              </a:rPr>
            </a:br>
            <a:endParaRPr lang="de-DE" sz="4600" dirty="0">
              <a:latin typeface="+mj-lt"/>
            </a:endParaRP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 dirty="0"/>
          </a:p>
          <a:p>
            <a:endParaRPr lang="de-DE" altLang="de-DE" dirty="0"/>
          </a:p>
          <a:p>
            <a:endParaRPr lang="de-DE" altLang="de-DE" dirty="0"/>
          </a:p>
          <a:p>
            <a:endParaRPr lang="de-DE" altLang="de-DE" dirty="0" smtClean="0">
              <a:latin typeface="MetaNormalLF-Roman" panose="020B0500000000000000" pitchFamily="34" charset="0"/>
            </a:endParaRPr>
          </a:p>
          <a:p>
            <a:r>
              <a:rPr lang="de-DE" altLang="de-DE" dirty="0" smtClean="0">
                <a:latin typeface="+mj-lt"/>
              </a:rPr>
              <a:t>Mirko </a:t>
            </a:r>
            <a:r>
              <a:rPr lang="de-DE" altLang="de-DE" dirty="0">
                <a:latin typeface="+mj-lt"/>
              </a:rPr>
              <a:t>Herzner </a:t>
            </a:r>
          </a:p>
          <a:p>
            <a:r>
              <a:rPr lang="de-DE" altLang="de-DE" dirty="0">
                <a:latin typeface="+mj-lt"/>
              </a:rPr>
              <a:t>Federal Statistical Office Germany, Wiesbaden</a:t>
            </a:r>
            <a:endParaRPr lang="de-DE" dirty="0">
              <a:latin typeface="+mj-lt"/>
            </a:endParaRPr>
          </a:p>
        </p:txBody>
      </p:sp>
      <p:pic>
        <p:nvPicPr>
          <p:cNvPr id="632836" name="Picture 4" descr="22_energie_RGB_80x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788" y="4991100"/>
            <a:ext cx="452437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37" name="Picture 5" descr="01_bevoelkerung_RGB_80x8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63" y="333533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38" name="Picture 6" descr="02_Unternehmen_RGB_80x8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33533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39" name="Picture 7" descr="03_Landwirtschaft_RGB_80x8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63" y="333533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40" name="Picture 8" descr="04_Produzierendes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333533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41" name="Picture 9" descr="05_Wohnen_RGB_80x8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279558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42" name="Picture 10" descr="06_Binnenhandel_RGB_80x8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279558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43" name="Picture 11" descr="07_Aussenhandel_RGB_80x8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3897313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44" name="Picture 12" descr="08_Verkehr_RGB_80x8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333533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45" name="Picture 13" descr="09_dienstleist_RGB_80x8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3897313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46" name="Picture 14" descr="10_Rechtspfl_RGB_80x8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4437063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47" name="Picture 15" descr="11_Bildung_RGB80x8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437063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48" name="Picture 16" descr="12_Gesundheit_RGB_80x8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3897313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49" name="Picture 17" descr="13_sozialleistung_RGB_80x80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4437063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50" name="Picture 18" descr="14_steuern_RGB_80x8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333533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51" name="Picture 19" descr="15_wirtschaftsr_RGB_80x8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333533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52" name="Picture 20" descr="16_Verdienste_RGB_80x80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279558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53" name="Picture 21" descr="17_Preise_RGB_80x8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4437063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54" name="Picture 22" descr="18_volkswirtschaftl_RGB_80x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4991100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55" name="Picture 23" descr="19_Umwelt_RGB_80x80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3335338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56" name="Picture 24" descr="20_arbeitsmarkt_RGB_80x80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4991100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2857" name="Picture 25" descr="21_information_RGB_80x80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3897313"/>
            <a:ext cx="45402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8741">
            <a:off x="1346926" y="2861556"/>
            <a:ext cx="1645728" cy="2003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8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B0018D21-59C0-45FA-B1F3-45DB9220A2D1}" type="slidenum">
              <a:rPr lang="de-DE" altLang="en-US" sz="1100"/>
              <a:pPr/>
              <a:t>2</a:t>
            </a:fld>
            <a:endParaRPr lang="de-DE" altLang="en-US" sz="1100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107950" y="1593850"/>
            <a:ext cx="5694363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108" tIns="0" rIns="0" bIns="0"/>
          <a:lstStyle/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de-DE" sz="1900" b="1" dirty="0"/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de-DE" sz="1900" b="1" dirty="0"/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1800" b="1" dirty="0">
                <a:latin typeface="+mj-lt"/>
              </a:rPr>
              <a:t>Self-assessments are an essential part of important quality management systems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de-DE" sz="1800" b="1" dirty="0">
              <a:latin typeface="+mj-lt"/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de-DE" sz="1800" b="1" dirty="0">
                <a:latin typeface="+mj-lt"/>
              </a:rPr>
              <a:t>DESAP = </a:t>
            </a:r>
            <a:r>
              <a:rPr lang="en-US" sz="1800" b="1" dirty="0">
                <a:latin typeface="+mj-lt"/>
              </a:rPr>
              <a:t>Checklist for the systematic quality assessment of statistics</a:t>
            </a:r>
          </a:p>
          <a:p>
            <a:pPr marL="1200150" lvl="2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1800" b="1" dirty="0">
                <a:latin typeface="+mj-lt"/>
              </a:rPr>
              <a:t>Quality criteria of the ESS</a:t>
            </a:r>
          </a:p>
          <a:p>
            <a:pPr marL="1200150" lvl="2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1800" b="1" dirty="0">
                <a:latin typeface="+mj-lt"/>
                <a:sym typeface="Symbol" pitchFamily="18" charset="2"/>
              </a:rPr>
              <a:t>Process-oriented</a:t>
            </a:r>
            <a:endParaRPr lang="en-US" sz="1800" b="1" dirty="0">
              <a:latin typeface="+mj-lt"/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1800" b="1" dirty="0">
                <a:latin typeface="+mj-lt"/>
              </a:rPr>
              <a:t>Developed in 2002/03 for statistics that are compiled based on micro data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1800" b="1" dirty="0">
                <a:latin typeface="+mj-lt"/>
              </a:rPr>
              <a:t>All important ways of data collection are covered (paper questionnaire, online surveys and the use of administrative data)</a:t>
            </a:r>
          </a:p>
          <a:p>
            <a:pPr marL="1200150" lvl="2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en-US" sz="1900" b="1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DESAP </a:t>
            </a:r>
            <a:r>
              <a:rPr lang="de-DE" sz="3200" dirty="0" err="1" smtClean="0"/>
              <a:t>self-assessments</a:t>
            </a:r>
            <a:endParaRPr lang="de-DE" sz="3200" dirty="0" smtClean="0"/>
          </a:p>
        </p:txBody>
      </p:sp>
      <p:pic>
        <p:nvPicPr>
          <p:cNvPr id="4101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2236788"/>
            <a:ext cx="28130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8DD63BFE-8C4D-4910-B3AD-01F4A2FB2CCA}" type="slidenum">
              <a:rPr lang="en-US" altLang="en-US" sz="1100"/>
              <a:pPr/>
              <a:t>3</a:t>
            </a:fld>
            <a:endParaRPr lang="en-US" altLang="en-US" sz="11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Pilot project in Germany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08400" y="1412875"/>
            <a:ext cx="5400675" cy="4498975"/>
          </a:xfrm>
        </p:spPr>
        <p:txBody>
          <a:bodyPr/>
          <a:lstStyle/>
          <a:p>
            <a:pPr lvl="1">
              <a:defRPr/>
            </a:pPr>
            <a:endParaRPr lang="en-US" sz="1800" dirty="0" smtClean="0">
              <a:latin typeface="MetaNormalLF-Roman" pitchFamily="34" charset="0"/>
            </a:endParaRPr>
          </a:p>
          <a:p>
            <a:pPr marL="595313" lvl="1" indent="0">
              <a:buFont typeface="Wingdings" pitchFamily="2" charset="2"/>
              <a:buNone/>
              <a:defRPr/>
            </a:pPr>
            <a:endParaRPr lang="en-US" dirty="0" smtClean="0">
              <a:latin typeface="MetaNormalLF-Roman" pitchFamily="34" charset="0"/>
            </a:endParaRPr>
          </a:p>
          <a:p>
            <a:pPr lvl="1">
              <a:defRPr/>
            </a:pPr>
            <a:endParaRPr lang="en-US" dirty="0" smtClean="0">
              <a:latin typeface="MetaNormalLF-Roman" pitchFamily="34" charset="0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</a:rPr>
              <a:t>DESAP tested for three surveys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Joint workshops of the FSO and State Statistical Offices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Two-step evaluation</a:t>
            </a:r>
          </a:p>
          <a:p>
            <a:pPr lvl="2">
              <a:defRPr/>
            </a:pPr>
            <a:endParaRPr lang="en-US" sz="1800" dirty="0" smtClean="0">
              <a:latin typeface="+mj-lt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</a:rPr>
              <a:t>DESAP positively assessed for systematic evaluation of quality, but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Not all relevant aspects covered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Very time consuming</a:t>
            </a:r>
          </a:p>
          <a:p>
            <a:pPr lvl="2">
              <a:defRPr/>
            </a:pPr>
            <a:endParaRPr lang="en-US" dirty="0" smtClean="0">
              <a:latin typeface="MetaNormalLF-Roman" pitchFamily="34" charset="0"/>
            </a:endParaRPr>
          </a:p>
        </p:txBody>
      </p:sp>
      <p:pic>
        <p:nvPicPr>
          <p:cNvPr id="5125" name="Picture 28" descr="L:\G-B2\Daten\_E_MethodenVerfahren\21 200 030 Qualitaet\01 Qualitätsberichte und -indikatoren\02_Qualitätsberichte\Datenbank\1_Echtbetrieb\Piktogramme\17_Prei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88" y="2927350"/>
            <a:ext cx="187007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9" descr="L:\G-B2\Daten\_E_MethodenVerfahren\21 200 030 Qualitaet\01 Qualitätsberichte und -indikatoren\02_Qualitätsberichte\Datenbank\1_Echtbetrieb\Piktogramme\05_BauenWohn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3933825"/>
            <a:ext cx="18700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30" descr="L:\G-B2\Daten\_E_MethodenVerfahren\21 200 030 Qualitaet\01 Qualitätsberichte und -indikatoren\02_Qualitätsberichte\Datenbank\1_Echtbetrieb\Piktogramme\14_FinanzenSteuer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919288"/>
            <a:ext cx="187007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A79AFB73-8C2F-42D7-8EC3-33AE9E8470BB}" type="slidenum">
              <a:rPr lang="en-US" altLang="en-US" sz="1100"/>
              <a:pPr/>
              <a:t>4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Expansion of assessment questions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1412875"/>
            <a:ext cx="8964487" cy="4498975"/>
          </a:xfrm>
        </p:spPr>
        <p:txBody>
          <a:bodyPr/>
          <a:lstStyle/>
          <a:p>
            <a:pPr lvl="1">
              <a:defRPr/>
            </a:pPr>
            <a:endParaRPr lang="en-US" sz="1800" dirty="0" smtClean="0">
              <a:latin typeface="MetaNormalLF-Roman" pitchFamily="34" charset="0"/>
            </a:endParaRPr>
          </a:p>
          <a:p>
            <a:pPr marL="595313" lvl="1" indent="0">
              <a:buFont typeface="Wingdings" pitchFamily="2" charset="2"/>
              <a:buNone/>
              <a:defRPr/>
            </a:pPr>
            <a:endParaRPr lang="en-US" dirty="0" smtClean="0">
              <a:latin typeface="MetaNormalLF-Roman" pitchFamily="34" charset="0"/>
            </a:endParaRPr>
          </a:p>
          <a:p>
            <a:pPr lvl="1">
              <a:defRPr/>
            </a:pPr>
            <a:r>
              <a:rPr lang="en-US" sz="1800" dirty="0">
                <a:latin typeface="+mj-lt"/>
              </a:rPr>
              <a:t>Additional question dealing with overall accuracy to include also relevant aspects that are not explicitly covered in the other assessment questions (e.g. accuracy implications of using a cut-off threshold</a:t>
            </a:r>
            <a:r>
              <a:rPr lang="en-US" sz="1800" dirty="0" smtClean="0">
                <a:latin typeface="+mj-lt"/>
              </a:rPr>
              <a:t>)</a:t>
            </a:r>
          </a:p>
          <a:p>
            <a:pPr lvl="1">
              <a:defRPr/>
            </a:pPr>
            <a:endParaRPr lang="en-US" sz="1800" dirty="0">
              <a:latin typeface="+mj-lt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</a:rPr>
              <a:t>Original questionnaire: 15 assessment questions partly referring to 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Product quality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Process indicators (e.g. </a:t>
            </a:r>
            <a:r>
              <a:rPr lang="en-US" sz="1800" smtClean="0">
                <a:latin typeface="+mj-lt"/>
              </a:rPr>
              <a:t>overcoverage)</a:t>
            </a:r>
            <a:endParaRPr lang="en-US" sz="1800" dirty="0">
              <a:latin typeface="+mj-lt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</a:rPr>
              <a:t>Integration of six new questions ensuring an output-focused assessment of each of the 15 quality aspects</a:t>
            </a:r>
          </a:p>
          <a:p>
            <a:pPr lvl="1">
              <a:defRPr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83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A79AFB73-8C2F-42D7-8EC3-33AE9E8470BB}" type="slidenum">
              <a:rPr lang="en-US" altLang="en-US" sz="1100"/>
              <a:pPr/>
              <a:t>5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of an assessment question (I)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188" y="2019970"/>
            <a:ext cx="8353425" cy="3497262"/>
          </a:xfrm>
          <a:prstGeom prst="rect">
            <a:avLst/>
          </a:prstGeom>
          <a:solidFill>
            <a:srgbClr val="3BB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532813" y="3597945"/>
            <a:ext cx="144462" cy="1444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532813" y="4029745"/>
            <a:ext cx="144462" cy="1444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532813" y="4461545"/>
            <a:ext cx="144462" cy="1444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532813" y="4893345"/>
            <a:ext cx="144462" cy="1444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974725" y="2019970"/>
            <a:ext cx="33338" cy="3497262"/>
          </a:xfrm>
          <a:prstGeom prst="line">
            <a:avLst/>
          </a:prstGeom>
          <a:noFill/>
          <a:ln w="533400">
            <a:solidFill>
              <a:srgbClr val="0033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63575" y="2089820"/>
            <a:ext cx="8480425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 b="1" dirty="0">
                <a:solidFill>
                  <a:schemeClr val="accent1"/>
                </a:solidFill>
                <a:latin typeface="+mj-lt"/>
              </a:rPr>
              <a:t>II/19</a:t>
            </a:r>
            <a:r>
              <a:rPr lang="en-US" sz="1700" b="1" dirty="0">
                <a:latin typeface="+mj-lt"/>
              </a:rPr>
              <a:t> 	Does the frame contain units that do not belong to the target 	population (overcoverage)? It is recommended to also consider the 	quality indicator “Overcoverage – rate” when answering the question.</a:t>
            </a:r>
            <a:endParaRPr lang="de-DE" sz="1700" b="1" dirty="0">
              <a:latin typeface="+mj-lt"/>
            </a:endParaRPr>
          </a:p>
          <a:p>
            <a:pPr>
              <a:spcBef>
                <a:spcPct val="50000"/>
              </a:spcBef>
            </a:pPr>
            <a:endParaRPr lang="de-DE" sz="1700" b="1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de-DE" sz="1700" b="1" dirty="0">
                <a:latin typeface="+mj-lt"/>
              </a:rPr>
              <a:t>	1 – Major overcoverage/Not </a:t>
            </a:r>
            <a:r>
              <a:rPr lang="de-DE" sz="1700" b="1" dirty="0" err="1">
                <a:latin typeface="+mj-lt"/>
              </a:rPr>
              <a:t>known</a:t>
            </a:r>
            <a:endParaRPr lang="de-DE" sz="17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de-DE" sz="1700" dirty="0">
                <a:latin typeface="+mj-lt"/>
              </a:rPr>
              <a:t>	</a:t>
            </a:r>
            <a:r>
              <a:rPr lang="de-DE" sz="1700" b="1" dirty="0">
                <a:latin typeface="+mj-lt"/>
              </a:rPr>
              <a:t>2 – </a:t>
            </a:r>
            <a:r>
              <a:rPr lang="de-DE" sz="1700" b="1" dirty="0" err="1">
                <a:latin typeface="+mj-lt"/>
              </a:rPr>
              <a:t>Considerable</a:t>
            </a:r>
            <a:r>
              <a:rPr lang="de-DE" sz="1700" b="1" dirty="0">
                <a:latin typeface="+mj-lt"/>
              </a:rPr>
              <a:t> overcoverage</a:t>
            </a:r>
            <a:endParaRPr lang="de-DE" sz="17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de-DE" sz="1700" dirty="0">
                <a:latin typeface="+mj-lt"/>
              </a:rPr>
              <a:t>	</a:t>
            </a:r>
            <a:r>
              <a:rPr lang="de-DE" sz="1700" b="1" dirty="0">
                <a:latin typeface="+mj-lt"/>
              </a:rPr>
              <a:t>3 – </a:t>
            </a:r>
            <a:r>
              <a:rPr lang="de-DE" sz="1700" b="1" dirty="0" err="1">
                <a:latin typeface="+mj-lt"/>
              </a:rPr>
              <a:t>Some</a:t>
            </a:r>
            <a:r>
              <a:rPr lang="de-DE" sz="1700" b="1" dirty="0">
                <a:latin typeface="+mj-lt"/>
              </a:rPr>
              <a:t> overcoverage</a:t>
            </a:r>
            <a:endParaRPr lang="de-DE" sz="17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de-DE" sz="1700" dirty="0">
                <a:latin typeface="+mj-lt"/>
              </a:rPr>
              <a:t>	</a:t>
            </a:r>
            <a:r>
              <a:rPr lang="de-DE" sz="1700" b="1" dirty="0">
                <a:latin typeface="+mj-lt"/>
              </a:rPr>
              <a:t>4 – </a:t>
            </a:r>
            <a:r>
              <a:rPr lang="de-DE" sz="1700" b="1" dirty="0" err="1">
                <a:latin typeface="+mj-lt"/>
              </a:rPr>
              <a:t>Slight</a:t>
            </a:r>
            <a:r>
              <a:rPr lang="de-DE" sz="1700" b="1" dirty="0">
                <a:latin typeface="+mj-lt"/>
              </a:rPr>
              <a:t> overcoverage</a:t>
            </a:r>
            <a:endParaRPr lang="de-DE" sz="17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de-DE" sz="1700" dirty="0">
                <a:latin typeface="+mj-lt"/>
              </a:rPr>
              <a:t>	</a:t>
            </a:r>
            <a:r>
              <a:rPr lang="de-DE" sz="1700" b="1" dirty="0">
                <a:latin typeface="+mj-lt"/>
              </a:rPr>
              <a:t>5 – (</a:t>
            </a:r>
            <a:r>
              <a:rPr lang="de-DE" sz="1700" b="1" dirty="0" err="1">
                <a:latin typeface="+mj-lt"/>
              </a:rPr>
              <a:t>Nearly</a:t>
            </a:r>
            <a:r>
              <a:rPr lang="de-DE" sz="1700" b="1" dirty="0">
                <a:latin typeface="+mj-lt"/>
              </a:rPr>
              <a:t>) </a:t>
            </a:r>
            <a:r>
              <a:rPr lang="de-DE" sz="1700" b="1" dirty="0" err="1">
                <a:latin typeface="+mj-lt"/>
              </a:rPr>
              <a:t>no</a:t>
            </a:r>
            <a:r>
              <a:rPr lang="de-DE" sz="1700" b="1" dirty="0">
                <a:latin typeface="+mj-lt"/>
              </a:rPr>
              <a:t> overcoverage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532813" y="5253707"/>
            <a:ext cx="144462" cy="1444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6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A79AFB73-8C2F-42D7-8EC3-33AE9E8470BB}" type="slidenum">
              <a:rPr lang="en-US" altLang="en-US" sz="1100"/>
              <a:pPr/>
              <a:t>6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of an assessment question (II)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188" y="1988840"/>
            <a:ext cx="8353425" cy="3497262"/>
          </a:xfrm>
          <a:prstGeom prst="rect">
            <a:avLst/>
          </a:prstGeom>
          <a:solidFill>
            <a:srgbClr val="3BB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532813" y="3566815"/>
            <a:ext cx="144462" cy="1444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532813" y="3998615"/>
            <a:ext cx="144462" cy="1444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8532813" y="4430415"/>
            <a:ext cx="144462" cy="1444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8532813" y="4862215"/>
            <a:ext cx="144462" cy="1444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974725" y="1988840"/>
            <a:ext cx="33338" cy="3497262"/>
          </a:xfrm>
          <a:prstGeom prst="line">
            <a:avLst/>
          </a:prstGeom>
          <a:noFill/>
          <a:ln w="533400">
            <a:solidFill>
              <a:srgbClr val="0033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8532813" y="5222577"/>
            <a:ext cx="144462" cy="1444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663575" y="2058690"/>
            <a:ext cx="8480425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 b="1" dirty="0">
                <a:solidFill>
                  <a:schemeClr val="accent1"/>
                </a:solidFill>
                <a:latin typeface="+mn-lt"/>
              </a:rPr>
              <a:t>II/25</a:t>
            </a:r>
            <a:r>
              <a:rPr lang="en-US" sz="1700" b="1" dirty="0">
                <a:latin typeface="+mn-lt"/>
              </a:rPr>
              <a:t> 	How do you appraise the bias caused by overcoverage (see question </a:t>
            </a:r>
            <a:r>
              <a:rPr lang="en-US" sz="1700" b="1" dirty="0" smtClean="0">
                <a:latin typeface="+mn-lt"/>
              </a:rPr>
              <a:t>	II/19</a:t>
            </a:r>
            <a:r>
              <a:rPr lang="en-US" sz="1700" b="1" dirty="0">
                <a:latin typeface="+mn-lt"/>
              </a:rPr>
              <a:t>) </a:t>
            </a:r>
            <a:r>
              <a:rPr lang="en-US" sz="1700" b="1" dirty="0" smtClean="0">
                <a:latin typeface="+mn-lt"/>
              </a:rPr>
              <a:t>in </a:t>
            </a:r>
            <a:r>
              <a:rPr lang="en-US" sz="1700" b="1" dirty="0">
                <a:latin typeface="+mn-lt"/>
              </a:rPr>
              <a:t>the published results (that is after conducting quality </a:t>
            </a:r>
            <a:r>
              <a:rPr lang="en-US" sz="1700" b="1" dirty="0" smtClean="0">
                <a:latin typeface="+mn-lt"/>
              </a:rPr>
              <a:t>	assurance measures</a:t>
            </a:r>
            <a:r>
              <a:rPr lang="en-US" sz="1700" b="1" dirty="0">
                <a:latin typeface="+mn-lt"/>
              </a:rPr>
              <a:t>)?</a:t>
            </a:r>
            <a:endParaRPr lang="de-DE" sz="1700" b="1" dirty="0">
              <a:latin typeface="+mn-lt"/>
            </a:endParaRPr>
          </a:p>
          <a:p>
            <a:pPr>
              <a:spcBef>
                <a:spcPct val="50000"/>
              </a:spcBef>
            </a:pPr>
            <a:endParaRPr lang="de-DE" sz="1700" b="1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de-DE" sz="1700" b="1" dirty="0">
                <a:latin typeface="+mn-lt"/>
              </a:rPr>
              <a:t>	1 – Major </a:t>
            </a:r>
            <a:r>
              <a:rPr lang="de-DE" sz="1700" b="1" dirty="0" err="1">
                <a:latin typeface="+mn-lt"/>
              </a:rPr>
              <a:t>bias</a:t>
            </a:r>
            <a:r>
              <a:rPr lang="de-DE" sz="1700" b="1" dirty="0">
                <a:latin typeface="+mn-lt"/>
              </a:rPr>
              <a:t>/Not </a:t>
            </a:r>
            <a:r>
              <a:rPr lang="de-DE" sz="1700" b="1" dirty="0" err="1">
                <a:latin typeface="+mn-lt"/>
              </a:rPr>
              <a:t>known</a:t>
            </a:r>
            <a:endParaRPr lang="de-DE" sz="17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de-DE" sz="1700" dirty="0">
                <a:latin typeface="+mn-lt"/>
              </a:rPr>
              <a:t>	</a:t>
            </a:r>
            <a:r>
              <a:rPr lang="de-DE" sz="1700" b="1" dirty="0">
                <a:latin typeface="+mn-lt"/>
              </a:rPr>
              <a:t>2 – </a:t>
            </a:r>
            <a:r>
              <a:rPr lang="de-DE" sz="1700" b="1" dirty="0" err="1">
                <a:latin typeface="+mn-lt"/>
              </a:rPr>
              <a:t>Considerable</a:t>
            </a:r>
            <a:r>
              <a:rPr lang="de-DE" sz="1700" b="1" dirty="0">
                <a:latin typeface="+mn-lt"/>
              </a:rPr>
              <a:t> </a:t>
            </a:r>
            <a:r>
              <a:rPr lang="de-DE" sz="1700" b="1" dirty="0" err="1">
                <a:latin typeface="+mn-lt"/>
              </a:rPr>
              <a:t>bias</a:t>
            </a:r>
            <a:endParaRPr lang="de-DE" sz="17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de-DE" sz="1700" dirty="0">
                <a:latin typeface="+mn-lt"/>
              </a:rPr>
              <a:t>	</a:t>
            </a:r>
            <a:r>
              <a:rPr lang="de-DE" sz="1700" b="1" dirty="0">
                <a:latin typeface="+mn-lt"/>
              </a:rPr>
              <a:t>3 – </a:t>
            </a:r>
            <a:r>
              <a:rPr lang="de-DE" sz="1700" b="1" dirty="0" err="1">
                <a:latin typeface="+mn-lt"/>
              </a:rPr>
              <a:t>Some</a:t>
            </a:r>
            <a:r>
              <a:rPr lang="de-DE" sz="1700" b="1" dirty="0">
                <a:latin typeface="+mn-lt"/>
              </a:rPr>
              <a:t> </a:t>
            </a:r>
            <a:r>
              <a:rPr lang="de-DE" sz="1700" b="1" dirty="0" err="1">
                <a:latin typeface="+mn-lt"/>
              </a:rPr>
              <a:t>bias</a:t>
            </a:r>
            <a:endParaRPr lang="de-DE" sz="17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de-DE" sz="1700" dirty="0">
                <a:latin typeface="+mn-lt"/>
              </a:rPr>
              <a:t>	</a:t>
            </a:r>
            <a:r>
              <a:rPr lang="de-DE" sz="1700" b="1" dirty="0">
                <a:latin typeface="+mn-lt"/>
              </a:rPr>
              <a:t>4 – </a:t>
            </a:r>
            <a:r>
              <a:rPr lang="de-DE" sz="1700" b="1" dirty="0" err="1">
                <a:latin typeface="+mn-lt"/>
              </a:rPr>
              <a:t>Slight</a:t>
            </a:r>
            <a:r>
              <a:rPr lang="de-DE" sz="1700" b="1" dirty="0">
                <a:latin typeface="+mn-lt"/>
              </a:rPr>
              <a:t> </a:t>
            </a:r>
            <a:r>
              <a:rPr lang="de-DE" sz="1700" b="1" dirty="0" err="1">
                <a:latin typeface="+mn-lt"/>
              </a:rPr>
              <a:t>bias</a:t>
            </a:r>
            <a:endParaRPr lang="de-DE" sz="17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de-DE" sz="1700" dirty="0">
                <a:latin typeface="+mn-lt"/>
              </a:rPr>
              <a:t>	</a:t>
            </a:r>
            <a:r>
              <a:rPr lang="de-DE" sz="1700" b="1" dirty="0">
                <a:latin typeface="+mn-lt"/>
              </a:rPr>
              <a:t>5 – (</a:t>
            </a:r>
            <a:r>
              <a:rPr lang="de-DE" sz="1700" b="1" dirty="0" err="1">
                <a:latin typeface="+mn-lt"/>
              </a:rPr>
              <a:t>Nearly</a:t>
            </a:r>
            <a:r>
              <a:rPr lang="de-DE" sz="1700" b="1" dirty="0">
                <a:latin typeface="+mn-lt"/>
              </a:rPr>
              <a:t>) </a:t>
            </a:r>
            <a:r>
              <a:rPr lang="de-DE" sz="1700" b="1" dirty="0" err="1">
                <a:latin typeface="+mn-lt"/>
              </a:rPr>
              <a:t>no</a:t>
            </a:r>
            <a:r>
              <a:rPr lang="de-DE" sz="1700" b="1" dirty="0">
                <a:latin typeface="+mn-lt"/>
              </a:rPr>
              <a:t> </a:t>
            </a:r>
            <a:r>
              <a:rPr lang="de-DE" sz="1700" b="1" dirty="0" err="1">
                <a:latin typeface="+mn-lt"/>
              </a:rPr>
              <a:t>bias</a:t>
            </a:r>
            <a:endParaRPr lang="de-DE" sz="17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751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A79AFB73-8C2F-42D7-8EC3-33AE9E8470BB}" type="slidenum">
              <a:rPr lang="en-US" altLang="en-US" sz="1100"/>
              <a:pPr/>
              <a:t>7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Assessment diagram (original)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21" y="1700808"/>
            <a:ext cx="7281339" cy="464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L:\G-B2\Daten\_E_MethodenVerfahren\21 200 030 Qualitaet\10 Veranstaltungen\20140603_Q2014\Herzner\Diagramm_ENG_2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739" y="3644911"/>
            <a:ext cx="999741" cy="74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67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A79AFB73-8C2F-42D7-8EC3-33AE9E8470BB}" type="slidenum">
              <a:rPr lang="en-US" altLang="en-US" sz="1100"/>
              <a:pPr/>
              <a:t>8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Assessment diagram (advanced)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86" y="3645024"/>
            <a:ext cx="1174610" cy="74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L:\G-B2\Daten\_E_MethodenVerfahren\21 200 030 Qualitaet\10 Veranstaltungen\20140603_Q2014\Herzner\Diagramm_ENG_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6189240" cy="464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48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MetaNormalLF-Roman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MetaNormalLF-Roman" pitchFamily="34" charset="0"/>
              </a:defRPr>
            </a:lvl9pPr>
          </a:lstStyle>
          <a:p>
            <a:fld id="{A79AFB73-8C2F-42D7-8EC3-33AE9E8470BB}" type="slidenum">
              <a:rPr lang="en-US" altLang="en-US" sz="1100"/>
              <a:pPr/>
              <a:t>9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 questions for each chapter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9109075" cy="4498975"/>
          </a:xfrm>
        </p:spPr>
        <p:txBody>
          <a:bodyPr/>
          <a:lstStyle/>
          <a:p>
            <a:pPr lvl="1">
              <a:defRPr/>
            </a:pPr>
            <a:endParaRPr lang="en-US" sz="1800" dirty="0" smtClean="0">
              <a:latin typeface="MetaNormalLF-Roman" pitchFamily="34" charset="0"/>
            </a:endParaRPr>
          </a:p>
          <a:p>
            <a:pPr marL="595313" lvl="1" indent="0">
              <a:buFont typeface="Wingdings" pitchFamily="2" charset="2"/>
              <a:buNone/>
              <a:defRPr/>
            </a:pPr>
            <a:endParaRPr lang="en-US" sz="800" dirty="0" smtClean="0">
              <a:latin typeface="MetaNormalLF-Roman" pitchFamily="34" charset="0"/>
            </a:endParaRPr>
          </a:p>
          <a:p>
            <a:pPr lvl="1">
              <a:defRPr/>
            </a:pPr>
            <a:r>
              <a:rPr lang="en-US" sz="1800" dirty="0" smtClean="0">
                <a:latin typeface="+mj-lt"/>
              </a:rPr>
              <a:t>Addition of two general questions with identical wording for recording improvement ideas and as a summary assessment per chapter: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7704856" cy="3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9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__vorlage">
  <a:themeElements>
    <a:clrScheme name="">
      <a:dk1>
        <a:srgbClr val="000000"/>
      </a:dk1>
      <a:lt1>
        <a:srgbClr val="CCCCCC"/>
      </a:lt1>
      <a:dk2>
        <a:srgbClr val="666666"/>
      </a:dk2>
      <a:lt2>
        <a:srgbClr val="999999"/>
      </a:lt2>
      <a:accent1>
        <a:srgbClr val="FFFFFF"/>
      </a:accent1>
      <a:accent2>
        <a:srgbClr val="FFCC00"/>
      </a:accent2>
      <a:accent3>
        <a:srgbClr val="E2E2E2"/>
      </a:accent3>
      <a:accent4>
        <a:srgbClr val="000000"/>
      </a:accent4>
      <a:accent5>
        <a:srgbClr val="FFFFFF"/>
      </a:accent5>
      <a:accent6>
        <a:srgbClr val="E7B900"/>
      </a:accent6>
      <a:hlink>
        <a:srgbClr val="CC0033"/>
      </a:hlink>
      <a:folHlink>
        <a:srgbClr val="990033"/>
      </a:folHlink>
    </a:clrScheme>
    <a:fontScheme name="cd_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etaNormalLF-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etaNormalLF-Roman" pitchFamily="34" charset="0"/>
          </a:defRPr>
        </a:defPPr>
      </a:lstStyle>
    </a:lnDef>
  </a:objectDefaults>
  <a:extraClrSchemeLst>
    <a:extraClrScheme>
      <a:clrScheme name="cd_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__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_vorlage 8">
        <a:dk1>
          <a:srgbClr val="000000"/>
        </a:dk1>
        <a:lt1>
          <a:srgbClr val="CCCCCC"/>
        </a:lt1>
        <a:dk2>
          <a:srgbClr val="CC0033"/>
        </a:dk2>
        <a:lt2>
          <a:srgbClr val="999999"/>
        </a:lt2>
        <a:accent1>
          <a:srgbClr val="FFCC00"/>
        </a:accent1>
        <a:accent2>
          <a:srgbClr val="3333CC"/>
        </a:accent2>
        <a:accent3>
          <a:srgbClr val="E2E2E2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Destatis_Vorlage</Template>
  <TotalTime>0</TotalTime>
  <Words>425</Words>
  <Application>Microsoft Office PowerPoint</Application>
  <PresentationFormat>On-screen Show (4:3)</PresentationFormat>
  <Paragraphs>118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Agfa Rotis Semisans Ex Bold</vt:lpstr>
      <vt:lpstr>Arial</vt:lpstr>
      <vt:lpstr>MetaNormalLF-Roman</vt:lpstr>
      <vt:lpstr>Symbol</vt:lpstr>
      <vt:lpstr>Wingdings</vt:lpstr>
      <vt:lpstr>cd__vorlage</vt:lpstr>
      <vt:lpstr>Bringing DESAP self-assessments back into use</vt:lpstr>
      <vt:lpstr>DESAP self-assessments</vt:lpstr>
      <vt:lpstr>Pilot project in Germany</vt:lpstr>
      <vt:lpstr>Expansion of assessment questions</vt:lpstr>
      <vt:lpstr>Example of an assessment question (I)</vt:lpstr>
      <vt:lpstr>Example of an assessment question (II)</vt:lpstr>
      <vt:lpstr>Assessment diagram (original)</vt:lpstr>
      <vt:lpstr>Assessment diagram (advanced)</vt:lpstr>
      <vt:lpstr>Summary questions for each chapter</vt:lpstr>
      <vt:lpstr>Conversion to GSBPM 4.0</vt:lpstr>
      <vt:lpstr>Use of DESAP in Germany </vt:lpstr>
      <vt:lpstr>Deployment based on pre-defined occasions</vt:lpstr>
      <vt:lpstr>Outlook and further development</vt:lpstr>
      <vt:lpstr>Many thanks for your attention! </vt:lpstr>
    </vt:vector>
  </TitlesOfParts>
  <Company>Statistisches Bundesamt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Brdige the gap between strategy and practice: The Data Quality Network</dc:title>
  <dc:creator>Andrea Kron</dc:creator>
  <cp:lastModifiedBy>XXX</cp:lastModifiedBy>
  <cp:revision>177</cp:revision>
  <dcterms:created xsi:type="dcterms:W3CDTF">2010-03-30T12:50:24Z</dcterms:created>
  <dcterms:modified xsi:type="dcterms:W3CDTF">2014-06-02T09:45:55Z</dcterms:modified>
</cp:coreProperties>
</file>