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2" r:id="rId2"/>
    <p:sldId id="271" r:id="rId3"/>
    <p:sldId id="269" r:id="rId4"/>
    <p:sldId id="257" r:id="rId5"/>
    <p:sldId id="268" r:id="rId6"/>
    <p:sldId id="274" r:id="rId7"/>
    <p:sldId id="272" r:id="rId8"/>
    <p:sldId id="270" r:id="rId9"/>
    <p:sldId id="259" r:id="rId10"/>
    <p:sldId id="266" r:id="rId11"/>
  </p:sldIdLst>
  <p:sldSz cx="9144000" cy="6858000" type="screen4x3"/>
  <p:notesSz cx="6794500" cy="9931400"/>
  <p:defaultTextStyle>
    <a:defPPr>
      <a:defRPr lang="sv-SE"/>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just forma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2833802-FEF1-4C79-8D5D-14CF1EAF98D9}" styleName="Ljust format 2 - Dekorfärg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just format 3 - Dekorfärg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Format med tema 1 - dekorfärg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Format med tema 1 - dekorfär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Format med tema 1 - dekorfärg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Format med tema 1 - dekorfär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649" autoAdjust="0"/>
    <p:restoredTop sz="98934" autoAdjust="0"/>
  </p:normalViewPr>
  <p:slideViewPr>
    <p:cSldViewPr>
      <p:cViewPr>
        <p:scale>
          <a:sx n="110" d="100"/>
          <a:sy n="110" d="100"/>
        </p:scale>
        <p:origin x="-660" y="150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t" anchorCtr="0" compatLnSpc="1">
            <a:prstTxWarp prst="textNoShape">
              <a:avLst/>
            </a:prstTxWarp>
          </a:bodyPr>
          <a:lstStyle>
            <a:lvl1pPr defTabSz="955675">
              <a:defRPr sz="1300" smtClean="0"/>
            </a:lvl1pPr>
          </a:lstStyle>
          <a:p>
            <a:pPr>
              <a:defRPr/>
            </a:pPr>
            <a:endParaRPr lang="sv-SE"/>
          </a:p>
        </p:txBody>
      </p:sp>
      <p:sp>
        <p:nvSpPr>
          <p:cNvPr id="4099" name="Rectangle 3"/>
          <p:cNvSpPr>
            <a:spLocks noGrp="1" noChangeArrowheads="1"/>
          </p:cNvSpPr>
          <p:nvPr>
            <p:ph type="dt" sz="quarter" idx="1"/>
          </p:nvPr>
        </p:nvSpPr>
        <p:spPr bwMode="auto">
          <a:xfrm>
            <a:off x="3849688" y="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t" anchorCtr="0" compatLnSpc="1">
            <a:prstTxWarp prst="textNoShape">
              <a:avLst/>
            </a:prstTxWarp>
          </a:bodyPr>
          <a:lstStyle>
            <a:lvl1pPr algn="r" defTabSz="955675">
              <a:defRPr sz="1300" smtClean="0"/>
            </a:lvl1pPr>
          </a:lstStyle>
          <a:p>
            <a:pPr>
              <a:defRPr/>
            </a:pPr>
            <a:endParaRPr lang="sv-SE"/>
          </a:p>
        </p:txBody>
      </p:sp>
      <p:sp>
        <p:nvSpPr>
          <p:cNvPr id="4100" name="Rectangle 4"/>
          <p:cNvSpPr>
            <a:spLocks noGrp="1" noChangeArrowheads="1"/>
          </p:cNvSpPr>
          <p:nvPr>
            <p:ph type="ftr" sz="quarter" idx="2"/>
          </p:nvPr>
        </p:nvSpPr>
        <p:spPr bwMode="auto">
          <a:xfrm>
            <a:off x="0" y="9436100"/>
            <a:ext cx="294481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b" anchorCtr="0" compatLnSpc="1">
            <a:prstTxWarp prst="textNoShape">
              <a:avLst/>
            </a:prstTxWarp>
          </a:bodyPr>
          <a:lstStyle>
            <a:lvl1pPr defTabSz="955675">
              <a:defRPr sz="1300" smtClean="0"/>
            </a:lvl1pPr>
          </a:lstStyle>
          <a:p>
            <a:pPr>
              <a:defRPr/>
            </a:pPr>
            <a:endParaRPr lang="sv-SE"/>
          </a:p>
        </p:txBody>
      </p:sp>
      <p:sp>
        <p:nvSpPr>
          <p:cNvPr id="4101" name="Rectangle 5"/>
          <p:cNvSpPr>
            <a:spLocks noGrp="1" noChangeArrowheads="1"/>
          </p:cNvSpPr>
          <p:nvPr>
            <p:ph type="sldNum" sz="quarter" idx="3"/>
          </p:nvPr>
        </p:nvSpPr>
        <p:spPr bwMode="auto">
          <a:xfrm>
            <a:off x="3849688" y="9436100"/>
            <a:ext cx="2944812"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72" tIns="47786" rIns="95572" bIns="47786" numCol="1" anchor="b" anchorCtr="0" compatLnSpc="1">
            <a:prstTxWarp prst="textNoShape">
              <a:avLst/>
            </a:prstTxWarp>
          </a:bodyPr>
          <a:lstStyle>
            <a:lvl1pPr algn="r" defTabSz="955675">
              <a:defRPr sz="1300" smtClean="0"/>
            </a:lvl1pPr>
          </a:lstStyle>
          <a:p>
            <a:pPr>
              <a:defRPr/>
            </a:pPr>
            <a:fld id="{15DC6574-097F-4126-90DD-D3EF2021FE9F}" type="slidenum">
              <a:rPr lang="sv-SE"/>
              <a:pPr>
                <a:defRPr/>
              </a:pPr>
              <a:t>‹#›</a:t>
            </a:fld>
            <a:endParaRPr lang="sv-SE"/>
          </a:p>
        </p:txBody>
      </p:sp>
    </p:spTree>
    <p:extLst>
      <p:ext uri="{BB962C8B-B14F-4D97-AF65-F5344CB8AC3E}">
        <p14:creationId xmlns:p14="http://schemas.microsoft.com/office/powerpoint/2010/main" val="713144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337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lvl1pPr defTabSz="614363">
              <a:defRPr sz="800" smtClean="0"/>
            </a:lvl1pPr>
          </a:lstStyle>
          <a:p>
            <a:pPr>
              <a:defRPr/>
            </a:pPr>
            <a:endParaRPr lang="sv-SE"/>
          </a:p>
        </p:txBody>
      </p:sp>
      <p:sp>
        <p:nvSpPr>
          <p:cNvPr id="5123" name="Rectangle 3"/>
          <p:cNvSpPr>
            <a:spLocks noGrp="1" noChangeArrowheads="1"/>
          </p:cNvSpPr>
          <p:nvPr>
            <p:ph type="dt" idx="1"/>
          </p:nvPr>
        </p:nvSpPr>
        <p:spPr bwMode="auto">
          <a:xfrm>
            <a:off x="3844925" y="0"/>
            <a:ext cx="293370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lvl1pPr algn="r" defTabSz="614363">
              <a:defRPr sz="800" smtClean="0"/>
            </a:lvl1pPr>
          </a:lstStyle>
          <a:p>
            <a:pPr>
              <a:defRPr/>
            </a:pPr>
            <a:endParaRPr lang="sv-SE"/>
          </a:p>
        </p:txBody>
      </p:sp>
      <p:sp>
        <p:nvSpPr>
          <p:cNvPr id="4100" name="Rectangle 4"/>
          <p:cNvSpPr>
            <a:spLocks noGrp="1" noRot="1" noChangeAspect="1" noChangeArrowheads="1" noTextEdit="1"/>
          </p:cNvSpPr>
          <p:nvPr>
            <p:ph type="sldImg" idx="2"/>
          </p:nvPr>
        </p:nvSpPr>
        <p:spPr bwMode="auto">
          <a:xfrm>
            <a:off x="877888" y="722313"/>
            <a:ext cx="5024437" cy="3768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1225" y="4697413"/>
            <a:ext cx="4956175" cy="448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5126" name="Rectangle 6"/>
          <p:cNvSpPr>
            <a:spLocks noGrp="1" noChangeArrowheads="1"/>
          </p:cNvSpPr>
          <p:nvPr>
            <p:ph type="ftr" sz="quarter" idx="4"/>
          </p:nvPr>
        </p:nvSpPr>
        <p:spPr bwMode="auto">
          <a:xfrm>
            <a:off x="0" y="9445625"/>
            <a:ext cx="29337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b" anchorCtr="0" compatLnSpc="1">
            <a:prstTxWarp prst="textNoShape">
              <a:avLst/>
            </a:prstTxWarp>
          </a:bodyPr>
          <a:lstStyle>
            <a:lvl1pPr defTabSz="614363">
              <a:defRPr sz="800" smtClean="0"/>
            </a:lvl1pPr>
          </a:lstStyle>
          <a:p>
            <a:pPr>
              <a:defRPr/>
            </a:pPr>
            <a:endParaRPr lang="sv-SE"/>
          </a:p>
        </p:txBody>
      </p:sp>
      <p:sp>
        <p:nvSpPr>
          <p:cNvPr id="5127" name="Rectangle 7"/>
          <p:cNvSpPr>
            <a:spLocks noGrp="1" noChangeArrowheads="1"/>
          </p:cNvSpPr>
          <p:nvPr>
            <p:ph type="sldNum" sz="quarter" idx="5"/>
          </p:nvPr>
        </p:nvSpPr>
        <p:spPr bwMode="auto">
          <a:xfrm>
            <a:off x="3844925" y="9445625"/>
            <a:ext cx="29337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1429" tIns="30715" rIns="61429" bIns="30715" numCol="1" anchor="b" anchorCtr="0" compatLnSpc="1">
            <a:prstTxWarp prst="textNoShape">
              <a:avLst/>
            </a:prstTxWarp>
          </a:bodyPr>
          <a:lstStyle>
            <a:lvl1pPr algn="r" defTabSz="614363">
              <a:defRPr sz="800" smtClean="0"/>
            </a:lvl1pPr>
          </a:lstStyle>
          <a:p>
            <a:pPr>
              <a:defRPr/>
            </a:pPr>
            <a:fld id="{811951D0-7990-4ADE-83A1-89020E3E18BE}" type="slidenum">
              <a:rPr lang="sv-SE"/>
              <a:pPr>
                <a:defRPr/>
              </a:pPr>
              <a:t>‹#›</a:t>
            </a:fld>
            <a:endParaRPr lang="sv-SE"/>
          </a:p>
        </p:txBody>
      </p:sp>
    </p:spTree>
    <p:extLst>
      <p:ext uri="{BB962C8B-B14F-4D97-AF65-F5344CB8AC3E}">
        <p14:creationId xmlns:p14="http://schemas.microsoft.com/office/powerpoint/2010/main" val="1140278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err="1" smtClean="0"/>
              <a:t>Example</a:t>
            </a:r>
            <a:r>
              <a:rPr lang="sv-SE" dirty="0" smtClean="0"/>
              <a:t> dimension for source </a:t>
            </a:r>
            <a:r>
              <a:rPr lang="sv-SE" dirty="0" err="1" smtClean="0"/>
              <a:t>are</a:t>
            </a:r>
            <a:r>
              <a:rPr lang="sv-SE" dirty="0" smtClean="0"/>
              <a:t> </a:t>
            </a:r>
            <a:r>
              <a:rPr lang="sv-SE" dirty="0" err="1" smtClean="0"/>
              <a:t>delivery</a:t>
            </a:r>
            <a:r>
              <a:rPr lang="sv-SE" baseline="0" dirty="0" smtClean="0"/>
              <a:t> </a:t>
            </a:r>
            <a:r>
              <a:rPr lang="sv-SE" baseline="0" dirty="0" err="1" smtClean="0"/>
              <a:t>where</a:t>
            </a:r>
            <a:r>
              <a:rPr lang="sv-SE" baseline="0" dirty="0" smtClean="0"/>
              <a:t> the </a:t>
            </a:r>
            <a:r>
              <a:rPr lang="sv-SE" baseline="0" dirty="0" err="1" smtClean="0"/>
              <a:t>quality</a:t>
            </a:r>
            <a:r>
              <a:rPr lang="sv-SE" baseline="0" dirty="0" smtClean="0"/>
              <a:t> </a:t>
            </a:r>
            <a:r>
              <a:rPr lang="sv-SE" baseline="0" dirty="0" err="1" smtClean="0"/>
              <a:t>indicator</a:t>
            </a:r>
            <a:r>
              <a:rPr lang="sv-SE" baseline="0" dirty="0" smtClean="0"/>
              <a:t> is </a:t>
            </a:r>
            <a:r>
              <a:rPr lang="sv-SE" baseline="0" dirty="0" err="1" smtClean="0"/>
              <a:t>Cost</a:t>
            </a:r>
            <a:r>
              <a:rPr lang="sv-SE" baseline="0" dirty="0" smtClean="0"/>
              <a:t>, </a:t>
            </a:r>
            <a:r>
              <a:rPr lang="sv-SE" baseline="0" dirty="0" err="1" smtClean="0"/>
              <a:t>punctuality</a:t>
            </a:r>
            <a:endParaRPr lang="sv-SE" baseline="0" dirty="0" smtClean="0"/>
          </a:p>
          <a:p>
            <a:r>
              <a:rPr lang="sv-SE" baseline="0" dirty="0" err="1" smtClean="0"/>
              <a:t>Important</a:t>
            </a:r>
            <a:r>
              <a:rPr lang="sv-SE" baseline="0" dirty="0" smtClean="0"/>
              <a:t> </a:t>
            </a:r>
            <a:r>
              <a:rPr lang="sv-SE" baseline="0" dirty="0" err="1" smtClean="0"/>
              <a:t>to</a:t>
            </a:r>
            <a:r>
              <a:rPr lang="sv-SE" baseline="0" dirty="0" smtClean="0"/>
              <a:t> do it step by step so </a:t>
            </a:r>
            <a:r>
              <a:rPr lang="sv-SE" baseline="0" dirty="0" err="1" smtClean="0"/>
              <a:t>that</a:t>
            </a:r>
            <a:r>
              <a:rPr lang="sv-SE" baseline="0" dirty="0" smtClean="0"/>
              <a:t> no </a:t>
            </a:r>
            <a:r>
              <a:rPr lang="sv-SE" baseline="0" dirty="0" err="1" smtClean="0"/>
              <a:t>work</a:t>
            </a:r>
            <a:r>
              <a:rPr lang="sv-SE" baseline="0" dirty="0" smtClean="0"/>
              <a:t> is </a:t>
            </a:r>
            <a:r>
              <a:rPr lang="sv-SE" baseline="0" dirty="0" err="1" smtClean="0"/>
              <a:t>done</a:t>
            </a:r>
            <a:r>
              <a:rPr lang="sv-SE" baseline="0" dirty="0" smtClean="0"/>
              <a:t> in </a:t>
            </a:r>
            <a:r>
              <a:rPr lang="sv-SE" baseline="0" dirty="0" err="1" smtClean="0"/>
              <a:t>vain</a:t>
            </a:r>
            <a:r>
              <a:rPr lang="sv-SE" baseline="0" dirty="0" smtClean="0"/>
              <a:t>. </a:t>
            </a:r>
          </a:p>
          <a:p>
            <a:endParaRPr lang="sv-SE" baseline="0" dirty="0" smtClean="0"/>
          </a:p>
          <a:p>
            <a:r>
              <a:rPr lang="sv-SE" baseline="0" dirty="0" smtClean="0"/>
              <a:t>Source- </a:t>
            </a:r>
            <a:r>
              <a:rPr lang="sv-SE" baseline="0" dirty="0" err="1" smtClean="0"/>
              <a:t>adm</a:t>
            </a:r>
            <a:r>
              <a:rPr lang="sv-SE" baseline="0" dirty="0" smtClean="0"/>
              <a:t> info on the source</a:t>
            </a:r>
          </a:p>
          <a:p>
            <a:r>
              <a:rPr lang="sv-SE" baseline="0" dirty="0" smtClean="0"/>
              <a:t>Metadata- info </a:t>
            </a:r>
            <a:r>
              <a:rPr lang="sv-SE" baseline="0" dirty="0" err="1" smtClean="0"/>
              <a:t>of</a:t>
            </a:r>
            <a:r>
              <a:rPr lang="sv-SE" baseline="0" dirty="0" smtClean="0"/>
              <a:t> the </a:t>
            </a:r>
            <a:r>
              <a:rPr lang="sv-SE" baseline="0" dirty="0" err="1" smtClean="0"/>
              <a:t>content</a:t>
            </a:r>
            <a:r>
              <a:rPr lang="sv-SE" baseline="0" dirty="0" smtClean="0"/>
              <a:t> in the source, </a:t>
            </a:r>
            <a:r>
              <a:rPr lang="sv-SE" baseline="0" dirty="0" err="1" smtClean="0"/>
              <a:t>defintions</a:t>
            </a:r>
            <a:r>
              <a:rPr lang="sv-SE" baseline="0" dirty="0" smtClean="0"/>
              <a:t> , </a:t>
            </a:r>
            <a:r>
              <a:rPr lang="sv-SE" baseline="0" dirty="0" err="1" smtClean="0"/>
              <a:t>unique</a:t>
            </a:r>
            <a:r>
              <a:rPr lang="sv-SE" baseline="0" dirty="0" smtClean="0"/>
              <a:t> </a:t>
            </a:r>
            <a:r>
              <a:rPr lang="sv-SE" baseline="0" dirty="0" err="1" smtClean="0"/>
              <a:t>keys</a:t>
            </a:r>
            <a:endParaRPr lang="sv-SE" baseline="0" dirty="0" smtClean="0"/>
          </a:p>
          <a:p>
            <a:r>
              <a:rPr lang="sv-SE" baseline="0" dirty="0" smtClean="0"/>
              <a:t>Data-dimension </a:t>
            </a:r>
            <a:r>
              <a:rPr lang="sv-SE" baseline="0" dirty="0" err="1" smtClean="0"/>
              <a:t>quality</a:t>
            </a:r>
            <a:r>
              <a:rPr lang="sv-SE" baseline="0" dirty="0" smtClean="0"/>
              <a:t> </a:t>
            </a:r>
            <a:r>
              <a:rPr lang="sv-SE" baseline="0" dirty="0" err="1" smtClean="0"/>
              <a:t>of</a:t>
            </a:r>
            <a:r>
              <a:rPr lang="sv-SE" baseline="0" dirty="0" smtClean="0"/>
              <a:t> the data in the source </a:t>
            </a:r>
          </a:p>
          <a:p>
            <a:endParaRPr lang="sv-SE" baseline="0" dirty="0" smtClean="0"/>
          </a:p>
          <a:p>
            <a:r>
              <a:rPr lang="sv-SE" baseline="0" dirty="0" err="1" smtClean="0"/>
              <a:t>Laitila</a:t>
            </a:r>
            <a:endParaRPr lang="sv-SE" baseline="0" dirty="0" smtClean="0"/>
          </a:p>
          <a:p>
            <a:r>
              <a:rPr lang="sv-SE" baseline="0" dirty="0" smtClean="0"/>
              <a:t>Ok </a:t>
            </a:r>
            <a:r>
              <a:rPr lang="sv-SE" baseline="0" dirty="0" err="1" smtClean="0"/>
              <a:t>to</a:t>
            </a:r>
            <a:r>
              <a:rPr lang="sv-SE" baseline="0" dirty="0" smtClean="0"/>
              <a:t> </a:t>
            </a:r>
            <a:r>
              <a:rPr lang="sv-SE" baseline="0" dirty="0" err="1" smtClean="0"/>
              <a:t>use</a:t>
            </a:r>
            <a:r>
              <a:rPr lang="sv-SE" baseline="0" dirty="0" smtClean="0"/>
              <a:t> in the statistical </a:t>
            </a:r>
            <a:r>
              <a:rPr lang="sv-SE" baseline="0" dirty="0" err="1" smtClean="0"/>
              <a:t>product</a:t>
            </a:r>
            <a:r>
              <a:rPr lang="sv-SE" baseline="0" dirty="0" smtClean="0"/>
              <a:t>, Output </a:t>
            </a:r>
            <a:r>
              <a:rPr lang="sv-SE" baseline="0" dirty="0" err="1" smtClean="0"/>
              <a:t>quality</a:t>
            </a:r>
            <a:r>
              <a:rPr lang="sv-SE" baseline="0" dirty="0" smtClean="0"/>
              <a:t>- the same </a:t>
            </a:r>
            <a:r>
              <a:rPr lang="sv-SE" baseline="0" dirty="0" err="1" smtClean="0"/>
              <a:t>quality</a:t>
            </a:r>
            <a:r>
              <a:rPr lang="sv-SE" baseline="0" dirty="0" smtClean="0"/>
              <a:t> </a:t>
            </a:r>
            <a:r>
              <a:rPr lang="sv-SE" baseline="0" dirty="0" err="1" smtClean="0"/>
              <a:t>indicators</a:t>
            </a:r>
            <a:r>
              <a:rPr lang="sv-SE" baseline="0" dirty="0" smtClean="0"/>
              <a:t> as for </a:t>
            </a:r>
            <a:r>
              <a:rPr lang="sv-SE" baseline="0" dirty="0" err="1" smtClean="0"/>
              <a:t>surveys</a:t>
            </a:r>
            <a:endParaRPr lang="sv-SE" baseline="0" dirty="0" smtClean="0"/>
          </a:p>
          <a:p>
            <a:r>
              <a:rPr lang="sv-SE" baseline="0" dirty="0" smtClean="0"/>
              <a:t>Ok </a:t>
            </a:r>
            <a:r>
              <a:rPr lang="sv-SE" baseline="0" dirty="0" err="1" smtClean="0"/>
              <a:t>to</a:t>
            </a:r>
            <a:r>
              <a:rPr lang="sv-SE" baseline="0" dirty="0" smtClean="0"/>
              <a:t> </a:t>
            </a:r>
            <a:r>
              <a:rPr lang="sv-SE" baseline="0" dirty="0" err="1" smtClean="0"/>
              <a:t>use</a:t>
            </a:r>
            <a:r>
              <a:rPr lang="sv-SE" baseline="0" dirty="0" smtClean="0"/>
              <a:t> </a:t>
            </a:r>
            <a:r>
              <a:rPr lang="sv-SE" baseline="0" dirty="0" err="1" smtClean="0"/>
              <a:t>after</a:t>
            </a:r>
            <a:r>
              <a:rPr lang="sv-SE" baseline="0" dirty="0" smtClean="0"/>
              <a:t> </a:t>
            </a:r>
            <a:r>
              <a:rPr lang="sv-SE" baseline="0" dirty="0" err="1" smtClean="0"/>
              <a:t>processing</a:t>
            </a:r>
            <a:r>
              <a:rPr lang="sv-SE" baseline="0" dirty="0" smtClean="0"/>
              <a:t>- input data </a:t>
            </a:r>
            <a:r>
              <a:rPr lang="sv-SE" baseline="0" dirty="0" err="1" smtClean="0"/>
              <a:t>quality</a:t>
            </a:r>
            <a:r>
              <a:rPr lang="sv-SE" baseline="0" dirty="0" smtClean="0"/>
              <a:t> as the </a:t>
            </a:r>
            <a:r>
              <a:rPr lang="sv-SE" baseline="0" dirty="0" err="1" smtClean="0"/>
              <a:t>preperation</a:t>
            </a:r>
            <a:r>
              <a:rPr lang="sv-SE" baseline="0" dirty="0" smtClean="0"/>
              <a:t> </a:t>
            </a:r>
            <a:r>
              <a:rPr lang="sv-SE" baseline="0" dirty="0" err="1" smtClean="0"/>
              <a:t>of</a:t>
            </a:r>
            <a:r>
              <a:rPr lang="sv-SE" baseline="0" dirty="0" smtClean="0"/>
              <a:t> input data </a:t>
            </a:r>
            <a:r>
              <a:rPr lang="sv-SE" baseline="0" dirty="0" err="1" smtClean="0"/>
              <a:t>needed</a:t>
            </a:r>
            <a:r>
              <a:rPr lang="sv-SE" baseline="0" dirty="0" smtClean="0"/>
              <a:t>,  and </a:t>
            </a:r>
            <a:r>
              <a:rPr lang="sv-SE" baseline="0" dirty="0" err="1" smtClean="0"/>
              <a:t>production</a:t>
            </a:r>
            <a:r>
              <a:rPr lang="sv-SE" baseline="0" dirty="0" smtClean="0"/>
              <a:t> process </a:t>
            </a:r>
            <a:r>
              <a:rPr lang="sv-SE" baseline="0" dirty="0" err="1" smtClean="0"/>
              <a:t>quality</a:t>
            </a:r>
            <a:r>
              <a:rPr lang="sv-SE" baseline="0" dirty="0" smtClean="0"/>
              <a:t> the </a:t>
            </a:r>
            <a:r>
              <a:rPr lang="sv-SE" baseline="0" dirty="0" err="1" smtClean="0"/>
              <a:t>gain</a:t>
            </a:r>
            <a:r>
              <a:rPr lang="sv-SE" baseline="0" dirty="0" smtClean="0"/>
              <a:t> in </a:t>
            </a:r>
            <a:r>
              <a:rPr lang="sv-SE" baseline="0" dirty="0" err="1" smtClean="0"/>
              <a:t>production</a:t>
            </a:r>
            <a:r>
              <a:rPr lang="sv-SE" baseline="0" dirty="0" smtClean="0"/>
              <a:t> </a:t>
            </a:r>
            <a:r>
              <a:rPr lang="sv-SE" baseline="0" dirty="0" err="1" smtClean="0"/>
              <a:t>efficeincy</a:t>
            </a:r>
            <a:r>
              <a:rPr lang="sv-SE" baseline="0" dirty="0" smtClean="0"/>
              <a:t> </a:t>
            </a:r>
            <a:r>
              <a:rPr lang="sv-SE" baseline="0" dirty="0" err="1" smtClean="0"/>
              <a:t>when</a:t>
            </a:r>
            <a:r>
              <a:rPr lang="sv-SE" baseline="0" dirty="0" smtClean="0"/>
              <a:t> </a:t>
            </a:r>
            <a:r>
              <a:rPr lang="sv-SE" baseline="0" dirty="0" err="1" smtClean="0"/>
              <a:t>using</a:t>
            </a:r>
            <a:r>
              <a:rPr lang="sv-SE" baseline="0" dirty="0" smtClean="0"/>
              <a:t> the source</a:t>
            </a:r>
          </a:p>
          <a:p>
            <a:r>
              <a:rPr lang="sv-SE" baseline="0" dirty="0" smtClean="0"/>
              <a:t>Ok </a:t>
            </a:r>
            <a:r>
              <a:rPr lang="sv-SE" baseline="0" dirty="0" err="1" smtClean="0"/>
              <a:t>to</a:t>
            </a:r>
            <a:r>
              <a:rPr lang="sv-SE" baseline="0" dirty="0" smtClean="0"/>
              <a:t> </a:t>
            </a:r>
            <a:r>
              <a:rPr lang="sv-SE" baseline="0" dirty="0" err="1" smtClean="0"/>
              <a:t>use</a:t>
            </a:r>
            <a:r>
              <a:rPr lang="sv-SE" baseline="0" dirty="0" smtClean="0"/>
              <a:t> </a:t>
            </a:r>
            <a:r>
              <a:rPr lang="sv-SE" baseline="0" dirty="0" err="1" smtClean="0"/>
              <a:t>to</a:t>
            </a:r>
            <a:r>
              <a:rPr lang="sv-SE" baseline="0" dirty="0" smtClean="0"/>
              <a:t> </a:t>
            </a:r>
            <a:r>
              <a:rPr lang="sv-SE" baseline="0" dirty="0" err="1" smtClean="0"/>
              <a:t>improve</a:t>
            </a:r>
            <a:r>
              <a:rPr lang="sv-SE" baseline="0" dirty="0" smtClean="0"/>
              <a:t> the statistical system</a:t>
            </a:r>
          </a:p>
          <a:p>
            <a:endParaRPr lang="sv-SE" baseline="0" dirty="0" smtClean="0"/>
          </a:p>
          <a:p>
            <a:r>
              <a:rPr lang="sv-SE" dirty="0" err="1" smtClean="0"/>
              <a:t>What</a:t>
            </a:r>
            <a:r>
              <a:rPr lang="sv-SE" baseline="0" dirty="0" smtClean="0"/>
              <a:t> </a:t>
            </a:r>
            <a:r>
              <a:rPr lang="sv-SE" baseline="0" dirty="0" err="1" smtClean="0"/>
              <a:t>we</a:t>
            </a:r>
            <a:r>
              <a:rPr lang="sv-SE" baseline="0" dirty="0" smtClean="0"/>
              <a:t> try </a:t>
            </a:r>
            <a:r>
              <a:rPr lang="sv-SE" baseline="0" dirty="0" err="1" smtClean="0"/>
              <a:t>to</a:t>
            </a:r>
            <a:r>
              <a:rPr lang="sv-SE" baseline="0" dirty="0" smtClean="0"/>
              <a:t> </a:t>
            </a:r>
            <a:r>
              <a:rPr lang="sv-SE" baseline="0" dirty="0" err="1" smtClean="0"/>
              <a:t>see</a:t>
            </a:r>
            <a:r>
              <a:rPr lang="sv-SE" baseline="0" dirty="0" smtClean="0"/>
              <a:t> is </a:t>
            </a:r>
            <a:r>
              <a:rPr lang="sv-SE" baseline="0" dirty="0" err="1" smtClean="0"/>
              <a:t>how</a:t>
            </a:r>
            <a:r>
              <a:rPr lang="sv-SE" baseline="0" dirty="0" smtClean="0"/>
              <a:t> </a:t>
            </a:r>
            <a:r>
              <a:rPr lang="sv-SE" baseline="0" dirty="0" err="1" smtClean="0"/>
              <a:t>to</a:t>
            </a:r>
            <a:r>
              <a:rPr lang="sv-SE" baseline="0" dirty="0" smtClean="0"/>
              <a:t> </a:t>
            </a:r>
            <a:r>
              <a:rPr lang="sv-SE" baseline="0" dirty="0" err="1" smtClean="0"/>
              <a:t>use</a:t>
            </a:r>
            <a:r>
              <a:rPr lang="sv-SE" baseline="0" dirty="0" smtClean="0"/>
              <a:t> the </a:t>
            </a:r>
            <a:r>
              <a:rPr lang="sv-SE" baseline="0" dirty="0" err="1" smtClean="0"/>
              <a:t>quality</a:t>
            </a:r>
            <a:r>
              <a:rPr lang="sv-SE" baseline="0" dirty="0" smtClean="0"/>
              <a:t> </a:t>
            </a:r>
            <a:r>
              <a:rPr lang="sv-SE" baseline="0" dirty="0" err="1" smtClean="0"/>
              <a:t>frameworks</a:t>
            </a:r>
            <a:r>
              <a:rPr lang="sv-SE" baseline="0" dirty="0" smtClean="0"/>
              <a:t> in the </a:t>
            </a:r>
            <a:r>
              <a:rPr lang="sv-SE" baseline="0" dirty="0" err="1" smtClean="0"/>
              <a:t>descion</a:t>
            </a:r>
            <a:r>
              <a:rPr lang="sv-SE" baseline="0" dirty="0" smtClean="0"/>
              <a:t>. </a:t>
            </a:r>
          </a:p>
          <a:p>
            <a:r>
              <a:rPr lang="sv-SE" baseline="0" dirty="0" err="1" smtClean="0"/>
              <a:t>We</a:t>
            </a:r>
            <a:r>
              <a:rPr lang="sv-SE" baseline="0" dirty="0" smtClean="0"/>
              <a:t> </a:t>
            </a:r>
            <a:r>
              <a:rPr lang="sv-SE" baseline="0" dirty="0" err="1" smtClean="0"/>
              <a:t>see</a:t>
            </a:r>
            <a:r>
              <a:rPr lang="sv-SE" baseline="0" dirty="0" smtClean="0"/>
              <a:t> a </a:t>
            </a:r>
            <a:r>
              <a:rPr lang="sv-SE" baseline="0" dirty="0" err="1" smtClean="0"/>
              <a:t>decion</a:t>
            </a:r>
            <a:r>
              <a:rPr lang="sv-SE" baseline="0" dirty="0" smtClean="0"/>
              <a:t> as steps (</a:t>
            </a:r>
            <a:r>
              <a:rPr lang="sv-SE" baseline="0" dirty="0" err="1" smtClean="0"/>
              <a:t>Mintzberg</a:t>
            </a:r>
            <a:r>
              <a:rPr lang="sv-SE" baseline="0" dirty="0" smtClean="0"/>
              <a:t>)</a:t>
            </a:r>
          </a:p>
          <a:p>
            <a:r>
              <a:rPr lang="sv-SE" baseline="0" dirty="0" smtClean="0"/>
              <a:t>Look at the </a:t>
            </a:r>
            <a:r>
              <a:rPr lang="sv-SE" baseline="0" dirty="0" err="1" smtClean="0"/>
              <a:t>the</a:t>
            </a:r>
            <a:r>
              <a:rPr lang="sv-SE" baseline="0" dirty="0" smtClean="0"/>
              <a:t> 2 </a:t>
            </a:r>
            <a:r>
              <a:rPr lang="sv-SE" baseline="0" dirty="0" err="1" smtClean="0"/>
              <a:t>quality</a:t>
            </a:r>
            <a:r>
              <a:rPr lang="sv-SE" baseline="0" dirty="0" smtClean="0"/>
              <a:t> </a:t>
            </a:r>
            <a:r>
              <a:rPr lang="sv-SE" baseline="0" dirty="0" err="1" smtClean="0"/>
              <a:t>frameworks</a:t>
            </a:r>
            <a:endParaRPr lang="sv-SE" baseline="0" dirty="0" smtClean="0"/>
          </a:p>
          <a:p>
            <a:r>
              <a:rPr lang="sv-SE" baseline="0" dirty="0" err="1" smtClean="0"/>
              <a:t>Daas</a:t>
            </a:r>
            <a:r>
              <a:rPr lang="sv-SE" baseline="0" dirty="0" smtClean="0"/>
              <a:t>: Dimensions </a:t>
            </a:r>
            <a:r>
              <a:rPr lang="en-US" sz="1200" kern="1200" dirty="0" smtClean="0">
                <a:solidFill>
                  <a:schemeClr val="tx1"/>
                </a:solidFill>
                <a:effectLst/>
                <a:latin typeface="Times New Roman" charset="0"/>
                <a:ea typeface="+mn-ea"/>
                <a:cs typeface="+mn-cs"/>
              </a:rPr>
              <a:t>the administrative register in itself (</a:t>
            </a:r>
            <a:r>
              <a:rPr lang="en-US" sz="1200" kern="1200" dirty="0" err="1" smtClean="0">
                <a:solidFill>
                  <a:schemeClr val="tx1"/>
                </a:solidFill>
                <a:effectLst/>
                <a:latin typeface="Times New Roman" charset="0"/>
                <a:ea typeface="+mn-ea"/>
                <a:cs typeface="+mn-cs"/>
              </a:rPr>
              <a:t>hyperdimenstion</a:t>
            </a:r>
            <a:r>
              <a:rPr lang="en-US" sz="1200" kern="1200" dirty="0" smtClean="0">
                <a:solidFill>
                  <a:schemeClr val="tx1"/>
                </a:solidFill>
                <a:effectLst/>
                <a:latin typeface="Times New Roman" charset="0"/>
                <a:ea typeface="+mn-ea"/>
                <a:cs typeface="+mn-cs"/>
              </a:rPr>
              <a:t>), metadata about the source and the data in the source. </a:t>
            </a:r>
          </a:p>
          <a:p>
            <a:r>
              <a:rPr lang="en-US" sz="1200" kern="1200" dirty="0" err="1" smtClean="0">
                <a:solidFill>
                  <a:schemeClr val="tx1"/>
                </a:solidFill>
                <a:effectLst/>
                <a:latin typeface="Times New Roman" charset="0"/>
                <a:ea typeface="+mn-ea"/>
                <a:cs typeface="+mn-cs"/>
              </a:rPr>
              <a:t>Laitilia</a:t>
            </a:r>
            <a:r>
              <a:rPr lang="en-US" sz="1200" kern="1200" dirty="0" smtClean="0">
                <a:solidFill>
                  <a:schemeClr val="tx1"/>
                </a:solidFill>
                <a:effectLst/>
                <a:latin typeface="Times New Roman" charset="0"/>
                <a:ea typeface="+mn-ea"/>
                <a:cs typeface="+mn-cs"/>
              </a:rPr>
              <a:t> group by work process, i.e. indicators related to information from the administrative authority, indicators related to data editing of the source, indicators related to integrating the source with the statistical register and integrating the survey with similar variables. The indicators are also grouped according to relevant indicators in the quality declaration for official statistics in Sweden, namely relevance and accuracy, timeliness, comparability/coherence.</a:t>
            </a:r>
          </a:p>
          <a:p>
            <a:r>
              <a:rPr lang="en-US" sz="1200" kern="1200" dirty="0" smtClean="0">
                <a:solidFill>
                  <a:schemeClr val="tx1"/>
                </a:solidFill>
                <a:effectLst/>
                <a:latin typeface="Times New Roman" charset="0"/>
                <a:ea typeface="+mn-ea"/>
                <a:cs typeface="+mn-cs"/>
              </a:rPr>
              <a:t>First step </a:t>
            </a:r>
            <a:r>
              <a:rPr lang="en-US" sz="1200" kern="1200" dirty="0" err="1" smtClean="0">
                <a:solidFill>
                  <a:schemeClr val="tx1"/>
                </a:solidFill>
                <a:effectLst/>
                <a:latin typeface="Times New Roman" charset="0"/>
                <a:ea typeface="+mn-ea"/>
                <a:cs typeface="+mn-cs"/>
              </a:rPr>
              <a:t>identifing</a:t>
            </a:r>
            <a:r>
              <a:rPr lang="en-US" sz="1200" kern="1200" dirty="0" smtClean="0">
                <a:solidFill>
                  <a:schemeClr val="tx1"/>
                </a:solidFill>
                <a:effectLst/>
                <a:latin typeface="Times New Roman" charset="0"/>
                <a:ea typeface="+mn-ea"/>
                <a:cs typeface="+mn-cs"/>
              </a:rPr>
              <a:t> the problem not to much help (</a:t>
            </a:r>
            <a:r>
              <a:rPr lang="en-US" sz="1200" kern="1200" dirty="0" err="1" smtClean="0">
                <a:solidFill>
                  <a:schemeClr val="tx1"/>
                </a:solidFill>
                <a:effectLst/>
                <a:latin typeface="Times New Roman" charset="0"/>
                <a:ea typeface="+mn-ea"/>
                <a:cs typeface="+mn-cs"/>
              </a:rPr>
              <a:t>pherhaps</a:t>
            </a:r>
            <a:r>
              <a:rPr lang="en-US" sz="1200" kern="1200" dirty="0" smtClean="0">
                <a:solidFill>
                  <a:schemeClr val="tx1"/>
                </a:solidFill>
                <a:effectLst/>
                <a:latin typeface="Times New Roman" charset="0"/>
                <a:ea typeface="+mn-ea"/>
                <a:cs typeface="+mn-cs"/>
              </a:rPr>
              <a:t> unfair to say</a:t>
            </a:r>
            <a:r>
              <a:rPr lang="en-US" sz="1200" kern="1200" baseline="0" dirty="0" smtClean="0">
                <a:solidFill>
                  <a:schemeClr val="tx1"/>
                </a:solidFill>
                <a:effectLst/>
                <a:latin typeface="Times New Roman" charset="0"/>
                <a:ea typeface="+mn-ea"/>
                <a:cs typeface="+mn-cs"/>
              </a:rPr>
              <a:t> </a:t>
            </a:r>
            <a:r>
              <a:rPr lang="en-US" sz="1200" kern="1200" baseline="0" dirty="0" err="1" smtClean="0">
                <a:solidFill>
                  <a:schemeClr val="tx1"/>
                </a:solidFill>
                <a:effectLst/>
                <a:latin typeface="Times New Roman" charset="0"/>
                <a:ea typeface="+mn-ea"/>
                <a:cs typeface="+mn-cs"/>
              </a:rPr>
              <a:t>becase</a:t>
            </a:r>
            <a:r>
              <a:rPr lang="en-US" sz="1200" kern="1200" baseline="0" dirty="0" smtClean="0">
                <a:solidFill>
                  <a:schemeClr val="tx1"/>
                </a:solidFill>
                <a:effectLst/>
                <a:latin typeface="Times New Roman" charset="0"/>
                <a:ea typeface="+mn-ea"/>
                <a:cs typeface="+mn-cs"/>
              </a:rPr>
              <a:t> the </a:t>
            </a:r>
            <a:r>
              <a:rPr lang="en-US" sz="1200" kern="1200" baseline="0" dirty="0" err="1" smtClean="0">
                <a:solidFill>
                  <a:schemeClr val="tx1"/>
                </a:solidFill>
                <a:effectLst/>
                <a:latin typeface="Times New Roman" charset="0"/>
                <a:ea typeface="+mn-ea"/>
                <a:cs typeface="+mn-cs"/>
              </a:rPr>
              <a:t>regsiers</a:t>
            </a:r>
            <a:r>
              <a:rPr lang="en-US" sz="1200" kern="1200" baseline="0" dirty="0" smtClean="0">
                <a:solidFill>
                  <a:schemeClr val="tx1"/>
                </a:solidFill>
                <a:effectLst/>
                <a:latin typeface="Times New Roman" charset="0"/>
                <a:ea typeface="+mn-ea"/>
                <a:cs typeface="+mn-cs"/>
              </a:rPr>
              <a:t> not meant to help in this </a:t>
            </a:r>
            <a:r>
              <a:rPr lang="en-US" sz="1200" kern="1200" baseline="0" dirty="0" err="1" smtClean="0">
                <a:solidFill>
                  <a:schemeClr val="tx1"/>
                </a:solidFill>
                <a:effectLst/>
                <a:latin typeface="Times New Roman" charset="0"/>
                <a:ea typeface="+mn-ea"/>
                <a:cs typeface="+mn-cs"/>
              </a:rPr>
              <a:t>stept</a:t>
            </a:r>
            <a:r>
              <a:rPr lang="en-US" sz="1200" kern="1200" baseline="0" dirty="0" smtClean="0">
                <a:solidFill>
                  <a:schemeClr val="tx1"/>
                </a:solidFill>
                <a:effectLst/>
                <a:latin typeface="Times New Roman" charset="0"/>
                <a:ea typeface="+mn-ea"/>
                <a:cs typeface="+mn-cs"/>
              </a:rPr>
              <a:t> but still further on you do need a clear picture of what we are measuring the register against</a:t>
            </a:r>
            <a:endParaRPr lang="sv-SE" dirty="0" smtClean="0"/>
          </a:p>
          <a:p>
            <a:endParaRPr lang="sv-SE" baseline="0" dirty="0" smtClean="0"/>
          </a:p>
          <a:p>
            <a:endParaRPr lang="sv-SE" baseline="0" dirty="0" smtClean="0"/>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solidFill>
                  <a:prstClr val="black"/>
                </a:solidFill>
              </a:rPr>
              <a:pPr>
                <a:defRPr/>
              </a:pPr>
              <a:t>2</a:t>
            </a:fld>
            <a:endParaRPr lang="sv-SE">
              <a:solidFill>
                <a:prstClr val="black"/>
              </a:solidFill>
            </a:endParaRPr>
          </a:p>
        </p:txBody>
      </p:sp>
    </p:spTree>
    <p:extLst>
      <p:ext uri="{BB962C8B-B14F-4D97-AF65-F5344CB8AC3E}">
        <p14:creationId xmlns:p14="http://schemas.microsoft.com/office/powerpoint/2010/main" val="1298985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Sampling</a:t>
            </a:r>
            <a:r>
              <a:rPr lang="sv-SE" baseline="0" dirty="0" smtClean="0"/>
              <a:t> </a:t>
            </a:r>
            <a:r>
              <a:rPr lang="sv-SE" baseline="0" dirty="0" err="1" smtClean="0"/>
              <a:t>error</a:t>
            </a:r>
            <a:r>
              <a:rPr lang="sv-SE" baseline="0" dirty="0" smtClean="0"/>
              <a:t> 2 % 68% </a:t>
            </a:r>
            <a:r>
              <a:rPr lang="sv-SE" baseline="0" dirty="0" err="1" smtClean="0"/>
              <a:t>confidenc</a:t>
            </a:r>
            <a:r>
              <a:rPr lang="sv-SE" baseline="0" dirty="0" smtClean="0"/>
              <a:t> </a:t>
            </a:r>
            <a:r>
              <a:rPr lang="sv-SE" baseline="0" dirty="0" err="1" smtClean="0"/>
              <a:t>interwall</a:t>
            </a:r>
            <a:endParaRPr lang="sv-SE" baseline="0" dirty="0" smtClean="0"/>
          </a:p>
          <a:p>
            <a:r>
              <a:rPr lang="sv-SE" baseline="0" dirty="0" smtClean="0"/>
              <a:t>Point </a:t>
            </a:r>
            <a:r>
              <a:rPr lang="sv-SE" baseline="0" dirty="0" err="1" smtClean="0"/>
              <a:t>of</a:t>
            </a:r>
            <a:r>
              <a:rPr lang="sv-SE" baseline="0" dirty="0" smtClean="0"/>
              <a:t> </a:t>
            </a:r>
            <a:r>
              <a:rPr lang="sv-SE" baseline="0" dirty="0" err="1" smtClean="0"/>
              <a:t>evaluating</a:t>
            </a:r>
            <a:r>
              <a:rPr lang="sv-SE" baseline="0" dirty="0" smtClean="0"/>
              <a:t> the register is the </a:t>
            </a:r>
            <a:r>
              <a:rPr lang="sv-SE" baseline="0" dirty="0" err="1" smtClean="0"/>
              <a:t>june</a:t>
            </a:r>
            <a:r>
              <a:rPr lang="sv-SE" baseline="0" dirty="0" smtClean="0"/>
              <a:t> survey</a:t>
            </a:r>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pPr>
                <a:defRPr/>
              </a:pPr>
              <a:t>3</a:t>
            </a:fld>
            <a:endParaRPr lang="sv-SE"/>
          </a:p>
        </p:txBody>
      </p:sp>
    </p:spTree>
    <p:extLst>
      <p:ext uri="{BB962C8B-B14F-4D97-AF65-F5344CB8AC3E}">
        <p14:creationId xmlns:p14="http://schemas.microsoft.com/office/powerpoint/2010/main" val="52844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Alternatives</a:t>
            </a:r>
          </a:p>
          <a:p>
            <a:r>
              <a:rPr lang="sv-SE" dirty="0" err="1" smtClean="0"/>
              <a:t>Procedures</a:t>
            </a:r>
            <a:r>
              <a:rPr lang="sv-SE" dirty="0" smtClean="0"/>
              <a:t> in </a:t>
            </a:r>
            <a:r>
              <a:rPr lang="sv-SE" dirty="0" err="1" smtClean="0"/>
              <a:t>Daas</a:t>
            </a:r>
            <a:r>
              <a:rPr lang="sv-SE" dirty="0" smtClean="0"/>
              <a:t>, </a:t>
            </a:r>
            <a:r>
              <a:rPr lang="sv-SE" dirty="0" err="1" smtClean="0"/>
              <a:t>Privacy</a:t>
            </a:r>
            <a:r>
              <a:rPr lang="sv-SE" dirty="0" smtClean="0"/>
              <a:t> </a:t>
            </a:r>
            <a:r>
              <a:rPr lang="sv-SE" dirty="0" err="1" smtClean="0"/>
              <a:t>Security</a:t>
            </a:r>
            <a:endParaRPr lang="sv-SE" dirty="0" smtClean="0"/>
          </a:p>
          <a:p>
            <a:r>
              <a:rPr lang="sv-SE" dirty="0" smtClean="0"/>
              <a:t>Swedish </a:t>
            </a:r>
            <a:r>
              <a:rPr lang="sv-SE" dirty="0" err="1" smtClean="0"/>
              <a:t>rely</a:t>
            </a:r>
            <a:r>
              <a:rPr lang="sv-SE" dirty="0" smtClean="0"/>
              <a:t> on </a:t>
            </a:r>
            <a:r>
              <a:rPr lang="sv-SE" dirty="0" err="1" smtClean="0"/>
              <a:t>knoledge</a:t>
            </a:r>
            <a:r>
              <a:rPr lang="sv-SE" dirty="0" smtClean="0"/>
              <a:t> </a:t>
            </a:r>
            <a:r>
              <a:rPr lang="sv-SE" dirty="0" err="1" smtClean="0"/>
              <a:t>of</a:t>
            </a:r>
            <a:r>
              <a:rPr lang="sv-SE" dirty="0" smtClean="0"/>
              <a:t> </a:t>
            </a:r>
            <a:r>
              <a:rPr lang="sv-SE" dirty="0" err="1" smtClean="0"/>
              <a:t>swedish</a:t>
            </a:r>
            <a:r>
              <a:rPr lang="sv-SE" dirty="0" smtClean="0"/>
              <a:t> </a:t>
            </a:r>
            <a:r>
              <a:rPr lang="sv-SE" dirty="0" err="1" smtClean="0"/>
              <a:t>legislation</a:t>
            </a:r>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pPr>
                <a:defRPr/>
              </a:pPr>
              <a:t>4</a:t>
            </a:fld>
            <a:endParaRPr lang="sv-SE"/>
          </a:p>
        </p:txBody>
      </p:sp>
    </p:spTree>
    <p:extLst>
      <p:ext uri="{BB962C8B-B14F-4D97-AF65-F5344CB8AC3E}">
        <p14:creationId xmlns:p14="http://schemas.microsoft.com/office/powerpoint/2010/main" val="2957920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få får och inga arealer på </a:t>
            </a:r>
            <a:r>
              <a:rPr lang="sv-SE" dirty="0" err="1" smtClean="0"/>
              <a:t>kundnr</a:t>
            </a:r>
            <a:r>
              <a:rPr lang="sv-SE" dirty="0" smtClean="0"/>
              <a:t> (20 %) 3156</a:t>
            </a:r>
          </a:p>
          <a:p>
            <a:r>
              <a:rPr lang="sv-SE" dirty="0" smtClean="0"/>
              <a:t>12962- kvar av dem 2304 har inte lämnat uppgifter</a:t>
            </a:r>
            <a:r>
              <a:rPr lang="sv-SE" baseline="0" dirty="0" smtClean="0"/>
              <a:t> om får</a:t>
            </a:r>
          </a:p>
          <a:p>
            <a:r>
              <a:rPr lang="sv-SE" baseline="0" dirty="0" smtClean="0"/>
              <a:t>Lämnat men ej för dec har koppling mot LBR</a:t>
            </a:r>
          </a:p>
          <a:p>
            <a:r>
              <a:rPr lang="sv-SE" baseline="0" dirty="0" smtClean="0"/>
              <a:t>Liten klick ingen koppling men har får</a:t>
            </a:r>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pPr>
                <a:defRPr/>
              </a:pPr>
              <a:t>6</a:t>
            </a:fld>
            <a:endParaRPr lang="sv-SE"/>
          </a:p>
        </p:txBody>
      </p:sp>
    </p:spTree>
    <p:extLst>
      <p:ext uri="{BB962C8B-B14F-4D97-AF65-F5344CB8AC3E}">
        <p14:creationId xmlns:p14="http://schemas.microsoft.com/office/powerpoint/2010/main" val="2746634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 få får och inga arealer på </a:t>
            </a:r>
            <a:r>
              <a:rPr lang="sv-SE" dirty="0" err="1" smtClean="0"/>
              <a:t>kundnr</a:t>
            </a:r>
            <a:r>
              <a:rPr lang="sv-SE" dirty="0" smtClean="0"/>
              <a:t> (20 %) 3156</a:t>
            </a:r>
          </a:p>
          <a:p>
            <a:r>
              <a:rPr lang="sv-SE" dirty="0" smtClean="0"/>
              <a:t>12962- kvar av dem 2304 har inte lämnat uppgifter</a:t>
            </a:r>
            <a:r>
              <a:rPr lang="sv-SE" baseline="0" dirty="0" smtClean="0"/>
              <a:t> om får</a:t>
            </a:r>
          </a:p>
          <a:p>
            <a:r>
              <a:rPr lang="sv-SE" baseline="0" dirty="0" smtClean="0"/>
              <a:t>Lämnat men ej för dec har koppling mot LBR</a:t>
            </a:r>
          </a:p>
          <a:p>
            <a:r>
              <a:rPr lang="sv-SE" baseline="0" dirty="0" smtClean="0"/>
              <a:t>Liten klick ingen koppling men har får</a:t>
            </a:r>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pPr>
                <a:defRPr/>
              </a:pPr>
              <a:t>7</a:t>
            </a:fld>
            <a:endParaRPr lang="sv-SE"/>
          </a:p>
        </p:txBody>
      </p:sp>
    </p:spTree>
    <p:extLst>
      <p:ext uri="{BB962C8B-B14F-4D97-AF65-F5344CB8AC3E}">
        <p14:creationId xmlns:p14="http://schemas.microsoft.com/office/powerpoint/2010/main" val="27466344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811951D0-7990-4ADE-83A1-89020E3E18BE}" type="slidenum">
              <a:rPr lang="sv-SE" smtClean="0"/>
              <a:pPr>
                <a:defRPr/>
              </a:pPr>
              <a:t>10</a:t>
            </a:fld>
            <a:endParaRPr lang="sv-SE"/>
          </a:p>
        </p:txBody>
      </p:sp>
    </p:spTree>
    <p:extLst>
      <p:ext uri="{BB962C8B-B14F-4D97-AF65-F5344CB8AC3E}">
        <p14:creationId xmlns:p14="http://schemas.microsoft.com/office/powerpoint/2010/main" val="316014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pic>
        <p:nvPicPr>
          <p:cNvPr id="4" name="Picture 2" descr="I:\Textolay\NY LOGOTYP 2009\OH-mall\element_landskap_la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1" descr="H:\Mallar09\Leveransklara\090903\Mallar utåt\JBV_ko_kalv_3_3_25.emf"/>
          <p:cNvPicPr>
            <a:picLocks noChangeAspect="1" noChangeArrowheads="1"/>
          </p:cNvPicPr>
          <p:nvPr/>
        </p:nvPicPr>
        <p:blipFill>
          <a:blip r:embed="rId3">
            <a:lum bright="20000"/>
            <a:extLst>
              <a:ext uri="{28A0092B-C50C-407E-A947-70E740481C1C}">
                <a14:useLocalDpi xmlns:a14="http://schemas.microsoft.com/office/drawing/2010/main" val="0"/>
              </a:ext>
            </a:extLst>
          </a:blip>
          <a:srcRect/>
          <a:stretch>
            <a:fillRect/>
          </a:stretch>
        </p:blipFill>
        <p:spPr bwMode="auto">
          <a:xfrm>
            <a:off x="0" y="5183188"/>
            <a:ext cx="1295400"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C:\Users\tony\AppData\Local\Microsoft\Windows\Temporary Internet Files\Content.Outlook\J778OUUW\sjv_eng_rgb.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8275" y="333375"/>
            <a:ext cx="13081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3"/>
          <p:cNvSpPr>
            <a:spLocks noGrp="1" noChangeArrowheads="1"/>
          </p:cNvSpPr>
          <p:nvPr>
            <p:ph type="ctrTitle"/>
          </p:nvPr>
        </p:nvSpPr>
        <p:spPr>
          <a:xfrm>
            <a:off x="1676400" y="549275"/>
            <a:ext cx="6781800" cy="989013"/>
          </a:xfrm>
        </p:spPr>
        <p:txBody>
          <a:bodyPr/>
          <a:lstStyle>
            <a:lvl1pPr>
              <a:defRPr/>
            </a:lvl1pPr>
          </a:lstStyle>
          <a:p>
            <a:pPr lvl="0"/>
            <a:r>
              <a:rPr lang="sv-SE" noProof="0" smtClean="0"/>
              <a:t>Klicka här för att ändra format</a:t>
            </a:r>
          </a:p>
        </p:txBody>
      </p:sp>
      <p:sp>
        <p:nvSpPr>
          <p:cNvPr id="12292" name="Rectangle 4"/>
          <p:cNvSpPr>
            <a:spLocks noGrp="1" noChangeArrowheads="1"/>
          </p:cNvSpPr>
          <p:nvPr>
            <p:ph type="subTitle" idx="1"/>
          </p:nvPr>
        </p:nvSpPr>
        <p:spPr>
          <a:xfrm>
            <a:off x="1676400" y="1828800"/>
            <a:ext cx="6781800" cy="3657600"/>
          </a:xfrm>
        </p:spPr>
        <p:txBody>
          <a:bodyPr/>
          <a:lstStyle>
            <a:lvl1pPr marL="0" indent="0">
              <a:buFontTx/>
              <a:buNone/>
              <a:defRPr/>
            </a:lvl1pPr>
          </a:lstStyle>
          <a:p>
            <a:pPr lvl="0"/>
            <a:r>
              <a:rPr lang="sv-SE" noProof="0" smtClean="0"/>
              <a:t>Klicka här för att ändra format på underrubrik i bakgrunden</a:t>
            </a:r>
          </a:p>
        </p:txBody>
      </p:sp>
      <p:sp>
        <p:nvSpPr>
          <p:cNvPr id="7" name="Rectangle 5"/>
          <p:cNvSpPr>
            <a:spLocks noGrp="1" noChangeArrowheads="1"/>
          </p:cNvSpPr>
          <p:nvPr>
            <p:ph type="ftr" sz="quarter" idx="10"/>
          </p:nvPr>
        </p:nvSpPr>
        <p:spPr>
          <a:xfrm>
            <a:off x="3124200" y="6400800"/>
            <a:ext cx="2895600" cy="457200"/>
          </a:xfrm>
        </p:spPr>
        <p:txBody>
          <a:bodyPr/>
          <a:lstStyle>
            <a:lvl1pPr>
              <a:defRPr smtClean="0"/>
            </a:lvl1pPr>
          </a:lstStyle>
          <a:p>
            <a:pPr>
              <a:defRPr/>
            </a:pPr>
            <a:endParaRPr lang="sv-SE"/>
          </a:p>
        </p:txBody>
      </p:sp>
      <p:sp>
        <p:nvSpPr>
          <p:cNvPr id="8" name="Rectangle 6"/>
          <p:cNvSpPr>
            <a:spLocks noGrp="1" noChangeArrowheads="1"/>
          </p:cNvSpPr>
          <p:nvPr>
            <p:ph type="sldNum" sz="quarter" idx="11"/>
          </p:nvPr>
        </p:nvSpPr>
        <p:spPr>
          <a:xfrm>
            <a:off x="6553200" y="6400800"/>
            <a:ext cx="1905000" cy="457200"/>
          </a:xfrm>
        </p:spPr>
        <p:txBody>
          <a:bodyPr/>
          <a:lstStyle>
            <a:lvl1pPr>
              <a:defRPr smtClean="0"/>
            </a:lvl1pPr>
          </a:lstStyle>
          <a:p>
            <a:pPr>
              <a:defRPr/>
            </a:pPr>
            <a:fld id="{6999E15B-4E74-466E-A20E-30E45BA87E7F}" type="slidenum">
              <a:rPr lang="sv-SE"/>
              <a:pPr>
                <a:defRPr/>
              </a:pPr>
              <a:t>‹#›</a:t>
            </a:fld>
            <a:endParaRPr lang="sv-SE"/>
          </a:p>
        </p:txBody>
      </p:sp>
      <p:sp>
        <p:nvSpPr>
          <p:cNvPr id="9" name="Rectangle 7"/>
          <p:cNvSpPr>
            <a:spLocks noGrp="1" noChangeArrowheads="1"/>
          </p:cNvSpPr>
          <p:nvPr>
            <p:ph type="dt" sz="half" idx="12"/>
          </p:nvPr>
        </p:nvSpPr>
        <p:spPr>
          <a:xfrm>
            <a:off x="685800" y="6400800"/>
            <a:ext cx="1905000" cy="457200"/>
          </a:xfrm>
        </p:spPr>
        <p:txBody>
          <a:bodyPr/>
          <a:lstStyle>
            <a:lvl1pPr>
              <a:defRPr smtClean="0"/>
            </a:lvl1pPr>
          </a:lstStyle>
          <a:p>
            <a:pPr>
              <a:defRPr/>
            </a:pPr>
            <a:fld id="{8A567AE9-78EE-4A33-B5F3-4395AC93E03D}" type="datetime1">
              <a:rPr lang="sv-SE"/>
              <a:pPr>
                <a:defRPr/>
              </a:pPr>
              <a:t>2014-06-04</a:t>
            </a:fld>
            <a:endParaRPr lang="sv-SE"/>
          </a:p>
        </p:txBody>
      </p:sp>
    </p:spTree>
    <p:extLst>
      <p:ext uri="{BB962C8B-B14F-4D97-AF65-F5344CB8AC3E}">
        <p14:creationId xmlns:p14="http://schemas.microsoft.com/office/powerpoint/2010/main" val="902466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5"/>
          <p:cNvSpPr>
            <a:spLocks noGrp="1" noChangeArrowheads="1"/>
          </p:cNvSpPr>
          <p:nvPr>
            <p:ph type="ftr" sz="quarter" idx="10"/>
          </p:nvPr>
        </p:nvSpPr>
        <p:spPr>
          <a:ln/>
        </p:spPr>
        <p:txBody>
          <a:bodyPr/>
          <a:lstStyle>
            <a:lvl1pPr>
              <a:defRPr/>
            </a:lvl1pPr>
          </a:lstStyle>
          <a:p>
            <a:pPr>
              <a:defRPr/>
            </a:pPr>
            <a:endParaRPr lang="sv-SE"/>
          </a:p>
        </p:txBody>
      </p:sp>
      <p:sp>
        <p:nvSpPr>
          <p:cNvPr id="5" name="Rectangle 6"/>
          <p:cNvSpPr>
            <a:spLocks noGrp="1" noChangeArrowheads="1"/>
          </p:cNvSpPr>
          <p:nvPr>
            <p:ph type="sldNum" sz="quarter" idx="11"/>
          </p:nvPr>
        </p:nvSpPr>
        <p:spPr>
          <a:ln/>
        </p:spPr>
        <p:txBody>
          <a:bodyPr/>
          <a:lstStyle>
            <a:lvl1pPr>
              <a:defRPr/>
            </a:lvl1pPr>
          </a:lstStyle>
          <a:p>
            <a:pPr>
              <a:defRPr/>
            </a:pPr>
            <a:fld id="{E89E66F7-CB3C-4D87-B875-D88BCC01620B}" type="slidenum">
              <a:rPr lang="sv-SE"/>
              <a:pPr>
                <a:defRPr/>
              </a:pPr>
              <a:t>‹#›</a:t>
            </a:fld>
            <a:endParaRPr lang="sv-SE"/>
          </a:p>
        </p:txBody>
      </p:sp>
      <p:sp>
        <p:nvSpPr>
          <p:cNvPr id="6" name="Rectangle 9"/>
          <p:cNvSpPr>
            <a:spLocks noGrp="1" noChangeArrowheads="1"/>
          </p:cNvSpPr>
          <p:nvPr>
            <p:ph type="dt" sz="half" idx="12"/>
          </p:nvPr>
        </p:nvSpPr>
        <p:spPr>
          <a:ln/>
        </p:spPr>
        <p:txBody>
          <a:bodyPr/>
          <a:lstStyle>
            <a:lvl1pPr>
              <a:defRPr/>
            </a:lvl1pPr>
          </a:lstStyle>
          <a:p>
            <a:pPr>
              <a:defRPr/>
            </a:pPr>
            <a:fld id="{F285AFC5-10F4-4832-B328-079F184A4477}" type="datetime1">
              <a:rPr lang="sv-SE"/>
              <a:pPr>
                <a:defRPr/>
              </a:pPr>
              <a:t>2014-06-04</a:t>
            </a:fld>
            <a:endParaRPr lang="sv-SE"/>
          </a:p>
        </p:txBody>
      </p:sp>
    </p:spTree>
    <p:extLst>
      <p:ext uri="{BB962C8B-B14F-4D97-AF65-F5344CB8AC3E}">
        <p14:creationId xmlns:p14="http://schemas.microsoft.com/office/powerpoint/2010/main" val="308239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762750" y="550863"/>
            <a:ext cx="1695450" cy="5545137"/>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1676400" y="550863"/>
            <a:ext cx="4933950" cy="5545137"/>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5"/>
          <p:cNvSpPr>
            <a:spLocks noGrp="1" noChangeArrowheads="1"/>
          </p:cNvSpPr>
          <p:nvPr>
            <p:ph type="ftr" sz="quarter" idx="10"/>
          </p:nvPr>
        </p:nvSpPr>
        <p:spPr>
          <a:ln/>
        </p:spPr>
        <p:txBody>
          <a:bodyPr/>
          <a:lstStyle>
            <a:lvl1pPr>
              <a:defRPr/>
            </a:lvl1pPr>
          </a:lstStyle>
          <a:p>
            <a:pPr>
              <a:defRPr/>
            </a:pPr>
            <a:endParaRPr lang="sv-SE"/>
          </a:p>
        </p:txBody>
      </p:sp>
      <p:sp>
        <p:nvSpPr>
          <p:cNvPr id="5" name="Rectangle 6"/>
          <p:cNvSpPr>
            <a:spLocks noGrp="1" noChangeArrowheads="1"/>
          </p:cNvSpPr>
          <p:nvPr>
            <p:ph type="sldNum" sz="quarter" idx="11"/>
          </p:nvPr>
        </p:nvSpPr>
        <p:spPr>
          <a:ln/>
        </p:spPr>
        <p:txBody>
          <a:bodyPr/>
          <a:lstStyle>
            <a:lvl1pPr>
              <a:defRPr/>
            </a:lvl1pPr>
          </a:lstStyle>
          <a:p>
            <a:pPr>
              <a:defRPr/>
            </a:pPr>
            <a:fld id="{39984D8A-3D6C-49AF-B76A-D0781A7F78BE}" type="slidenum">
              <a:rPr lang="sv-SE"/>
              <a:pPr>
                <a:defRPr/>
              </a:pPr>
              <a:t>‹#›</a:t>
            </a:fld>
            <a:endParaRPr lang="sv-SE"/>
          </a:p>
        </p:txBody>
      </p:sp>
      <p:sp>
        <p:nvSpPr>
          <p:cNvPr id="6" name="Rectangle 9"/>
          <p:cNvSpPr>
            <a:spLocks noGrp="1" noChangeArrowheads="1"/>
          </p:cNvSpPr>
          <p:nvPr>
            <p:ph type="dt" sz="half" idx="12"/>
          </p:nvPr>
        </p:nvSpPr>
        <p:spPr>
          <a:ln/>
        </p:spPr>
        <p:txBody>
          <a:bodyPr/>
          <a:lstStyle>
            <a:lvl1pPr>
              <a:defRPr/>
            </a:lvl1pPr>
          </a:lstStyle>
          <a:p>
            <a:pPr>
              <a:defRPr/>
            </a:pPr>
            <a:fld id="{8A6BD5A5-0214-4021-8F96-031A741EFD8B}" type="datetime1">
              <a:rPr lang="sv-SE"/>
              <a:pPr>
                <a:defRPr/>
              </a:pPr>
              <a:t>2014-06-04</a:t>
            </a:fld>
            <a:endParaRPr lang="sv-SE"/>
          </a:p>
        </p:txBody>
      </p:sp>
    </p:spTree>
    <p:extLst>
      <p:ext uri="{BB962C8B-B14F-4D97-AF65-F5344CB8AC3E}">
        <p14:creationId xmlns:p14="http://schemas.microsoft.com/office/powerpoint/2010/main" val="293956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5"/>
          <p:cNvSpPr>
            <a:spLocks noGrp="1" noChangeArrowheads="1"/>
          </p:cNvSpPr>
          <p:nvPr>
            <p:ph type="ftr" sz="quarter" idx="10"/>
          </p:nvPr>
        </p:nvSpPr>
        <p:spPr>
          <a:ln/>
        </p:spPr>
        <p:txBody>
          <a:bodyPr/>
          <a:lstStyle>
            <a:lvl1pPr>
              <a:defRPr/>
            </a:lvl1pPr>
          </a:lstStyle>
          <a:p>
            <a:pPr>
              <a:defRPr/>
            </a:pPr>
            <a:endParaRPr lang="sv-SE"/>
          </a:p>
        </p:txBody>
      </p:sp>
      <p:sp>
        <p:nvSpPr>
          <p:cNvPr id="5" name="Rectangle 6"/>
          <p:cNvSpPr>
            <a:spLocks noGrp="1" noChangeArrowheads="1"/>
          </p:cNvSpPr>
          <p:nvPr>
            <p:ph type="sldNum" sz="quarter" idx="11"/>
          </p:nvPr>
        </p:nvSpPr>
        <p:spPr>
          <a:ln/>
        </p:spPr>
        <p:txBody>
          <a:bodyPr/>
          <a:lstStyle>
            <a:lvl1pPr>
              <a:defRPr/>
            </a:lvl1pPr>
          </a:lstStyle>
          <a:p>
            <a:pPr>
              <a:defRPr/>
            </a:pPr>
            <a:fld id="{CAF4E686-C5F7-49AE-BF13-FD4878D50BB6}" type="slidenum">
              <a:rPr lang="sv-SE"/>
              <a:pPr>
                <a:defRPr/>
              </a:pPr>
              <a:t>‹#›</a:t>
            </a:fld>
            <a:endParaRPr lang="sv-SE"/>
          </a:p>
        </p:txBody>
      </p:sp>
      <p:sp>
        <p:nvSpPr>
          <p:cNvPr id="6" name="Rectangle 9"/>
          <p:cNvSpPr>
            <a:spLocks noGrp="1" noChangeArrowheads="1"/>
          </p:cNvSpPr>
          <p:nvPr>
            <p:ph type="dt" sz="half" idx="12"/>
          </p:nvPr>
        </p:nvSpPr>
        <p:spPr>
          <a:ln/>
        </p:spPr>
        <p:txBody>
          <a:bodyPr/>
          <a:lstStyle>
            <a:lvl1pPr>
              <a:defRPr/>
            </a:lvl1pPr>
          </a:lstStyle>
          <a:p>
            <a:pPr>
              <a:defRPr/>
            </a:pPr>
            <a:fld id="{B699186A-12C9-494C-AAD4-AC9F143EB730}" type="datetime1">
              <a:rPr lang="sv-SE"/>
              <a:pPr>
                <a:defRPr/>
              </a:pPr>
              <a:t>2014-06-04</a:t>
            </a:fld>
            <a:endParaRPr lang="sv-SE"/>
          </a:p>
        </p:txBody>
      </p:sp>
    </p:spTree>
    <p:extLst>
      <p:ext uri="{BB962C8B-B14F-4D97-AF65-F5344CB8AC3E}">
        <p14:creationId xmlns:p14="http://schemas.microsoft.com/office/powerpoint/2010/main" val="1718283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5"/>
          <p:cNvSpPr>
            <a:spLocks noGrp="1" noChangeArrowheads="1"/>
          </p:cNvSpPr>
          <p:nvPr>
            <p:ph type="ftr" sz="quarter" idx="10"/>
          </p:nvPr>
        </p:nvSpPr>
        <p:spPr>
          <a:ln/>
        </p:spPr>
        <p:txBody>
          <a:bodyPr/>
          <a:lstStyle>
            <a:lvl1pPr>
              <a:defRPr/>
            </a:lvl1pPr>
          </a:lstStyle>
          <a:p>
            <a:pPr>
              <a:defRPr/>
            </a:pPr>
            <a:endParaRPr lang="sv-SE"/>
          </a:p>
        </p:txBody>
      </p:sp>
      <p:sp>
        <p:nvSpPr>
          <p:cNvPr id="5" name="Rectangle 6"/>
          <p:cNvSpPr>
            <a:spLocks noGrp="1" noChangeArrowheads="1"/>
          </p:cNvSpPr>
          <p:nvPr>
            <p:ph type="sldNum" sz="quarter" idx="11"/>
          </p:nvPr>
        </p:nvSpPr>
        <p:spPr>
          <a:ln/>
        </p:spPr>
        <p:txBody>
          <a:bodyPr/>
          <a:lstStyle>
            <a:lvl1pPr>
              <a:defRPr/>
            </a:lvl1pPr>
          </a:lstStyle>
          <a:p>
            <a:pPr>
              <a:defRPr/>
            </a:pPr>
            <a:fld id="{3137C9C4-C4C7-4797-B85E-12997CA8F6D2}" type="slidenum">
              <a:rPr lang="sv-SE"/>
              <a:pPr>
                <a:defRPr/>
              </a:pPr>
              <a:t>‹#›</a:t>
            </a:fld>
            <a:endParaRPr lang="sv-SE"/>
          </a:p>
        </p:txBody>
      </p:sp>
      <p:sp>
        <p:nvSpPr>
          <p:cNvPr id="6" name="Rectangle 9"/>
          <p:cNvSpPr>
            <a:spLocks noGrp="1" noChangeArrowheads="1"/>
          </p:cNvSpPr>
          <p:nvPr>
            <p:ph type="dt" sz="half" idx="12"/>
          </p:nvPr>
        </p:nvSpPr>
        <p:spPr>
          <a:ln/>
        </p:spPr>
        <p:txBody>
          <a:bodyPr/>
          <a:lstStyle>
            <a:lvl1pPr>
              <a:defRPr/>
            </a:lvl1pPr>
          </a:lstStyle>
          <a:p>
            <a:pPr>
              <a:defRPr/>
            </a:pPr>
            <a:fld id="{7242A8F8-A8F0-42BC-B0C3-D32ADBDE76C7}" type="datetime1">
              <a:rPr lang="sv-SE"/>
              <a:pPr>
                <a:defRPr/>
              </a:pPr>
              <a:t>2014-06-04</a:t>
            </a:fld>
            <a:endParaRPr lang="sv-SE"/>
          </a:p>
        </p:txBody>
      </p:sp>
    </p:spTree>
    <p:extLst>
      <p:ext uri="{BB962C8B-B14F-4D97-AF65-F5344CB8AC3E}">
        <p14:creationId xmlns:p14="http://schemas.microsoft.com/office/powerpoint/2010/main" val="192938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1676400" y="1828800"/>
            <a:ext cx="3314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5143500" y="1828800"/>
            <a:ext cx="3314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5"/>
          <p:cNvSpPr>
            <a:spLocks noGrp="1" noChangeArrowheads="1"/>
          </p:cNvSpPr>
          <p:nvPr>
            <p:ph type="ftr" sz="quarter" idx="10"/>
          </p:nvPr>
        </p:nvSpPr>
        <p:spPr>
          <a:ln/>
        </p:spPr>
        <p:txBody>
          <a:bodyPr/>
          <a:lstStyle>
            <a:lvl1pPr>
              <a:defRPr/>
            </a:lvl1pPr>
          </a:lstStyle>
          <a:p>
            <a:pPr>
              <a:defRPr/>
            </a:pPr>
            <a:endParaRPr lang="sv-SE"/>
          </a:p>
        </p:txBody>
      </p:sp>
      <p:sp>
        <p:nvSpPr>
          <p:cNvPr id="6" name="Rectangle 6"/>
          <p:cNvSpPr>
            <a:spLocks noGrp="1" noChangeArrowheads="1"/>
          </p:cNvSpPr>
          <p:nvPr>
            <p:ph type="sldNum" sz="quarter" idx="11"/>
          </p:nvPr>
        </p:nvSpPr>
        <p:spPr>
          <a:ln/>
        </p:spPr>
        <p:txBody>
          <a:bodyPr/>
          <a:lstStyle>
            <a:lvl1pPr>
              <a:defRPr/>
            </a:lvl1pPr>
          </a:lstStyle>
          <a:p>
            <a:pPr>
              <a:defRPr/>
            </a:pPr>
            <a:fld id="{CD46D67D-BFC4-4ACA-B0B8-DF9581696A7D}" type="slidenum">
              <a:rPr lang="sv-SE"/>
              <a:pPr>
                <a:defRPr/>
              </a:pPr>
              <a:t>‹#›</a:t>
            </a:fld>
            <a:endParaRPr lang="sv-SE"/>
          </a:p>
        </p:txBody>
      </p:sp>
      <p:sp>
        <p:nvSpPr>
          <p:cNvPr id="7" name="Rectangle 9"/>
          <p:cNvSpPr>
            <a:spLocks noGrp="1" noChangeArrowheads="1"/>
          </p:cNvSpPr>
          <p:nvPr>
            <p:ph type="dt" sz="half" idx="12"/>
          </p:nvPr>
        </p:nvSpPr>
        <p:spPr>
          <a:ln/>
        </p:spPr>
        <p:txBody>
          <a:bodyPr/>
          <a:lstStyle>
            <a:lvl1pPr>
              <a:defRPr/>
            </a:lvl1pPr>
          </a:lstStyle>
          <a:p>
            <a:pPr>
              <a:defRPr/>
            </a:pPr>
            <a:fld id="{83F86D7E-0A90-4B02-A731-C11C33B8E7DB}" type="datetime1">
              <a:rPr lang="sv-SE"/>
              <a:pPr>
                <a:defRPr/>
              </a:pPr>
              <a:t>2014-06-04</a:t>
            </a:fld>
            <a:endParaRPr lang="sv-SE"/>
          </a:p>
        </p:txBody>
      </p:sp>
    </p:spTree>
    <p:extLst>
      <p:ext uri="{BB962C8B-B14F-4D97-AF65-F5344CB8AC3E}">
        <p14:creationId xmlns:p14="http://schemas.microsoft.com/office/powerpoint/2010/main" val="147817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5"/>
          <p:cNvSpPr>
            <a:spLocks noGrp="1" noChangeArrowheads="1"/>
          </p:cNvSpPr>
          <p:nvPr>
            <p:ph type="ftr" sz="quarter" idx="10"/>
          </p:nvPr>
        </p:nvSpPr>
        <p:spPr>
          <a:ln/>
        </p:spPr>
        <p:txBody>
          <a:bodyPr/>
          <a:lstStyle>
            <a:lvl1pPr>
              <a:defRPr/>
            </a:lvl1pPr>
          </a:lstStyle>
          <a:p>
            <a:pPr>
              <a:defRPr/>
            </a:pPr>
            <a:endParaRPr lang="sv-SE"/>
          </a:p>
        </p:txBody>
      </p:sp>
      <p:sp>
        <p:nvSpPr>
          <p:cNvPr id="8" name="Rectangle 6"/>
          <p:cNvSpPr>
            <a:spLocks noGrp="1" noChangeArrowheads="1"/>
          </p:cNvSpPr>
          <p:nvPr>
            <p:ph type="sldNum" sz="quarter" idx="11"/>
          </p:nvPr>
        </p:nvSpPr>
        <p:spPr>
          <a:ln/>
        </p:spPr>
        <p:txBody>
          <a:bodyPr/>
          <a:lstStyle>
            <a:lvl1pPr>
              <a:defRPr/>
            </a:lvl1pPr>
          </a:lstStyle>
          <a:p>
            <a:pPr>
              <a:defRPr/>
            </a:pPr>
            <a:fld id="{4186CBD2-64CB-4E84-811F-174A517C5A75}" type="slidenum">
              <a:rPr lang="sv-SE"/>
              <a:pPr>
                <a:defRPr/>
              </a:pPr>
              <a:t>‹#›</a:t>
            </a:fld>
            <a:endParaRPr lang="sv-SE"/>
          </a:p>
        </p:txBody>
      </p:sp>
      <p:sp>
        <p:nvSpPr>
          <p:cNvPr id="9" name="Rectangle 9"/>
          <p:cNvSpPr>
            <a:spLocks noGrp="1" noChangeArrowheads="1"/>
          </p:cNvSpPr>
          <p:nvPr>
            <p:ph type="dt" sz="half" idx="12"/>
          </p:nvPr>
        </p:nvSpPr>
        <p:spPr>
          <a:ln/>
        </p:spPr>
        <p:txBody>
          <a:bodyPr/>
          <a:lstStyle>
            <a:lvl1pPr>
              <a:defRPr/>
            </a:lvl1pPr>
          </a:lstStyle>
          <a:p>
            <a:pPr>
              <a:defRPr/>
            </a:pPr>
            <a:fld id="{51621391-CD0C-49BA-A6CF-86CAA10AE601}" type="datetime1">
              <a:rPr lang="sv-SE"/>
              <a:pPr>
                <a:defRPr/>
              </a:pPr>
              <a:t>2014-06-04</a:t>
            </a:fld>
            <a:endParaRPr lang="sv-SE"/>
          </a:p>
        </p:txBody>
      </p:sp>
    </p:spTree>
    <p:extLst>
      <p:ext uri="{BB962C8B-B14F-4D97-AF65-F5344CB8AC3E}">
        <p14:creationId xmlns:p14="http://schemas.microsoft.com/office/powerpoint/2010/main" val="1261442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5"/>
          <p:cNvSpPr>
            <a:spLocks noGrp="1" noChangeArrowheads="1"/>
          </p:cNvSpPr>
          <p:nvPr>
            <p:ph type="ftr" sz="quarter" idx="10"/>
          </p:nvPr>
        </p:nvSpPr>
        <p:spPr>
          <a:ln/>
        </p:spPr>
        <p:txBody>
          <a:bodyPr/>
          <a:lstStyle>
            <a:lvl1pPr>
              <a:defRPr/>
            </a:lvl1pPr>
          </a:lstStyle>
          <a:p>
            <a:pPr>
              <a:defRPr/>
            </a:pPr>
            <a:endParaRPr lang="sv-SE"/>
          </a:p>
        </p:txBody>
      </p:sp>
      <p:sp>
        <p:nvSpPr>
          <p:cNvPr id="4" name="Rectangle 6"/>
          <p:cNvSpPr>
            <a:spLocks noGrp="1" noChangeArrowheads="1"/>
          </p:cNvSpPr>
          <p:nvPr>
            <p:ph type="sldNum" sz="quarter" idx="11"/>
          </p:nvPr>
        </p:nvSpPr>
        <p:spPr>
          <a:ln/>
        </p:spPr>
        <p:txBody>
          <a:bodyPr/>
          <a:lstStyle>
            <a:lvl1pPr>
              <a:defRPr/>
            </a:lvl1pPr>
          </a:lstStyle>
          <a:p>
            <a:pPr>
              <a:defRPr/>
            </a:pPr>
            <a:fld id="{5FD4F4B4-BBF5-4757-9B3F-731E254410B3}" type="slidenum">
              <a:rPr lang="sv-SE"/>
              <a:pPr>
                <a:defRPr/>
              </a:pPr>
              <a:t>‹#›</a:t>
            </a:fld>
            <a:endParaRPr lang="sv-SE"/>
          </a:p>
        </p:txBody>
      </p:sp>
      <p:sp>
        <p:nvSpPr>
          <p:cNvPr id="5" name="Rectangle 9"/>
          <p:cNvSpPr>
            <a:spLocks noGrp="1" noChangeArrowheads="1"/>
          </p:cNvSpPr>
          <p:nvPr>
            <p:ph type="dt" sz="half" idx="12"/>
          </p:nvPr>
        </p:nvSpPr>
        <p:spPr>
          <a:ln/>
        </p:spPr>
        <p:txBody>
          <a:bodyPr/>
          <a:lstStyle>
            <a:lvl1pPr>
              <a:defRPr/>
            </a:lvl1pPr>
          </a:lstStyle>
          <a:p>
            <a:pPr>
              <a:defRPr/>
            </a:pPr>
            <a:fld id="{0CE71C2C-9C2A-4CAD-8490-1221BFAC8767}" type="datetime1">
              <a:rPr lang="sv-SE"/>
              <a:pPr>
                <a:defRPr/>
              </a:pPr>
              <a:t>2014-06-04</a:t>
            </a:fld>
            <a:endParaRPr lang="sv-SE"/>
          </a:p>
        </p:txBody>
      </p:sp>
    </p:spTree>
    <p:extLst>
      <p:ext uri="{BB962C8B-B14F-4D97-AF65-F5344CB8AC3E}">
        <p14:creationId xmlns:p14="http://schemas.microsoft.com/office/powerpoint/2010/main" val="2492595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sv-SE"/>
          </a:p>
        </p:txBody>
      </p:sp>
      <p:sp>
        <p:nvSpPr>
          <p:cNvPr id="3" name="Rectangle 6"/>
          <p:cNvSpPr>
            <a:spLocks noGrp="1" noChangeArrowheads="1"/>
          </p:cNvSpPr>
          <p:nvPr>
            <p:ph type="sldNum" sz="quarter" idx="11"/>
          </p:nvPr>
        </p:nvSpPr>
        <p:spPr>
          <a:ln/>
        </p:spPr>
        <p:txBody>
          <a:bodyPr/>
          <a:lstStyle>
            <a:lvl1pPr>
              <a:defRPr/>
            </a:lvl1pPr>
          </a:lstStyle>
          <a:p>
            <a:pPr>
              <a:defRPr/>
            </a:pPr>
            <a:fld id="{2E6B9E4B-CC20-4BCB-BE42-C876F13DA8E1}" type="slidenum">
              <a:rPr lang="sv-SE"/>
              <a:pPr>
                <a:defRPr/>
              </a:pPr>
              <a:t>‹#›</a:t>
            </a:fld>
            <a:endParaRPr lang="sv-SE"/>
          </a:p>
        </p:txBody>
      </p:sp>
      <p:sp>
        <p:nvSpPr>
          <p:cNvPr id="4" name="Rectangle 9"/>
          <p:cNvSpPr>
            <a:spLocks noGrp="1" noChangeArrowheads="1"/>
          </p:cNvSpPr>
          <p:nvPr>
            <p:ph type="dt" sz="half" idx="12"/>
          </p:nvPr>
        </p:nvSpPr>
        <p:spPr>
          <a:ln/>
        </p:spPr>
        <p:txBody>
          <a:bodyPr/>
          <a:lstStyle>
            <a:lvl1pPr>
              <a:defRPr/>
            </a:lvl1pPr>
          </a:lstStyle>
          <a:p>
            <a:pPr>
              <a:defRPr/>
            </a:pPr>
            <a:fld id="{1507CBF1-79A8-4FED-B9E6-32FFD4BA2C2D}" type="datetime1">
              <a:rPr lang="sv-SE"/>
              <a:pPr>
                <a:defRPr/>
              </a:pPr>
              <a:t>2014-06-04</a:t>
            </a:fld>
            <a:endParaRPr lang="sv-SE"/>
          </a:p>
        </p:txBody>
      </p:sp>
    </p:spTree>
    <p:extLst>
      <p:ext uri="{BB962C8B-B14F-4D97-AF65-F5344CB8AC3E}">
        <p14:creationId xmlns:p14="http://schemas.microsoft.com/office/powerpoint/2010/main" val="261924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5"/>
          <p:cNvSpPr>
            <a:spLocks noGrp="1" noChangeArrowheads="1"/>
          </p:cNvSpPr>
          <p:nvPr>
            <p:ph type="ftr" sz="quarter" idx="10"/>
          </p:nvPr>
        </p:nvSpPr>
        <p:spPr>
          <a:ln/>
        </p:spPr>
        <p:txBody>
          <a:bodyPr/>
          <a:lstStyle>
            <a:lvl1pPr>
              <a:defRPr/>
            </a:lvl1pPr>
          </a:lstStyle>
          <a:p>
            <a:pPr>
              <a:defRPr/>
            </a:pPr>
            <a:endParaRPr lang="sv-SE"/>
          </a:p>
        </p:txBody>
      </p:sp>
      <p:sp>
        <p:nvSpPr>
          <p:cNvPr id="6" name="Rectangle 6"/>
          <p:cNvSpPr>
            <a:spLocks noGrp="1" noChangeArrowheads="1"/>
          </p:cNvSpPr>
          <p:nvPr>
            <p:ph type="sldNum" sz="quarter" idx="11"/>
          </p:nvPr>
        </p:nvSpPr>
        <p:spPr>
          <a:ln/>
        </p:spPr>
        <p:txBody>
          <a:bodyPr/>
          <a:lstStyle>
            <a:lvl1pPr>
              <a:defRPr/>
            </a:lvl1pPr>
          </a:lstStyle>
          <a:p>
            <a:pPr>
              <a:defRPr/>
            </a:pPr>
            <a:fld id="{67C22984-6C14-4140-94F0-370C126EFEC5}" type="slidenum">
              <a:rPr lang="sv-SE"/>
              <a:pPr>
                <a:defRPr/>
              </a:pPr>
              <a:t>‹#›</a:t>
            </a:fld>
            <a:endParaRPr lang="sv-SE"/>
          </a:p>
        </p:txBody>
      </p:sp>
      <p:sp>
        <p:nvSpPr>
          <p:cNvPr id="7" name="Rectangle 9"/>
          <p:cNvSpPr>
            <a:spLocks noGrp="1" noChangeArrowheads="1"/>
          </p:cNvSpPr>
          <p:nvPr>
            <p:ph type="dt" sz="half" idx="12"/>
          </p:nvPr>
        </p:nvSpPr>
        <p:spPr>
          <a:ln/>
        </p:spPr>
        <p:txBody>
          <a:bodyPr/>
          <a:lstStyle>
            <a:lvl1pPr>
              <a:defRPr/>
            </a:lvl1pPr>
          </a:lstStyle>
          <a:p>
            <a:pPr>
              <a:defRPr/>
            </a:pPr>
            <a:fld id="{56236E08-358B-4071-B5F0-BC9F92A90BA8}" type="datetime1">
              <a:rPr lang="sv-SE"/>
              <a:pPr>
                <a:defRPr/>
              </a:pPr>
              <a:t>2014-06-04</a:t>
            </a:fld>
            <a:endParaRPr lang="sv-SE"/>
          </a:p>
        </p:txBody>
      </p:sp>
    </p:spTree>
    <p:extLst>
      <p:ext uri="{BB962C8B-B14F-4D97-AF65-F5344CB8AC3E}">
        <p14:creationId xmlns:p14="http://schemas.microsoft.com/office/powerpoint/2010/main" val="644172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5"/>
          <p:cNvSpPr>
            <a:spLocks noGrp="1" noChangeArrowheads="1"/>
          </p:cNvSpPr>
          <p:nvPr>
            <p:ph type="ftr" sz="quarter" idx="10"/>
          </p:nvPr>
        </p:nvSpPr>
        <p:spPr>
          <a:ln/>
        </p:spPr>
        <p:txBody>
          <a:bodyPr/>
          <a:lstStyle>
            <a:lvl1pPr>
              <a:defRPr/>
            </a:lvl1pPr>
          </a:lstStyle>
          <a:p>
            <a:pPr>
              <a:defRPr/>
            </a:pPr>
            <a:endParaRPr lang="sv-SE"/>
          </a:p>
        </p:txBody>
      </p:sp>
      <p:sp>
        <p:nvSpPr>
          <p:cNvPr id="6" name="Rectangle 6"/>
          <p:cNvSpPr>
            <a:spLocks noGrp="1" noChangeArrowheads="1"/>
          </p:cNvSpPr>
          <p:nvPr>
            <p:ph type="sldNum" sz="quarter" idx="11"/>
          </p:nvPr>
        </p:nvSpPr>
        <p:spPr>
          <a:ln/>
        </p:spPr>
        <p:txBody>
          <a:bodyPr/>
          <a:lstStyle>
            <a:lvl1pPr>
              <a:defRPr/>
            </a:lvl1pPr>
          </a:lstStyle>
          <a:p>
            <a:pPr>
              <a:defRPr/>
            </a:pPr>
            <a:fld id="{4C59EE71-58E2-4053-BED4-217699A68D50}" type="slidenum">
              <a:rPr lang="sv-SE"/>
              <a:pPr>
                <a:defRPr/>
              </a:pPr>
              <a:t>‹#›</a:t>
            </a:fld>
            <a:endParaRPr lang="sv-SE"/>
          </a:p>
        </p:txBody>
      </p:sp>
      <p:sp>
        <p:nvSpPr>
          <p:cNvPr id="7" name="Rectangle 9"/>
          <p:cNvSpPr>
            <a:spLocks noGrp="1" noChangeArrowheads="1"/>
          </p:cNvSpPr>
          <p:nvPr>
            <p:ph type="dt" sz="half" idx="12"/>
          </p:nvPr>
        </p:nvSpPr>
        <p:spPr>
          <a:ln/>
        </p:spPr>
        <p:txBody>
          <a:bodyPr/>
          <a:lstStyle>
            <a:lvl1pPr>
              <a:defRPr/>
            </a:lvl1pPr>
          </a:lstStyle>
          <a:p>
            <a:pPr>
              <a:defRPr/>
            </a:pPr>
            <a:fld id="{8A863F53-E6F9-423A-8E50-6023C294D8F3}" type="datetime1">
              <a:rPr lang="sv-SE"/>
              <a:pPr>
                <a:defRPr/>
              </a:pPr>
              <a:t>2014-06-04</a:t>
            </a:fld>
            <a:endParaRPr lang="sv-SE"/>
          </a:p>
        </p:txBody>
      </p:sp>
    </p:spTree>
    <p:extLst>
      <p:ext uri="{BB962C8B-B14F-4D97-AF65-F5344CB8AC3E}">
        <p14:creationId xmlns:p14="http://schemas.microsoft.com/office/powerpoint/2010/main" val="116654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I:\Textolay\NY LOGOTYP 2009\OH-mall\element_landskap_lang1.jp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4008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676400" y="550863"/>
            <a:ext cx="67818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bakgrundsrubriken</a:t>
            </a:r>
          </a:p>
        </p:txBody>
      </p:sp>
      <p:sp>
        <p:nvSpPr>
          <p:cNvPr id="1028" name="Rectangle 3"/>
          <p:cNvSpPr>
            <a:spLocks noGrp="1" noChangeArrowheads="1"/>
          </p:cNvSpPr>
          <p:nvPr>
            <p:ph type="body" idx="1"/>
          </p:nvPr>
        </p:nvSpPr>
        <p:spPr bwMode="auto">
          <a:xfrm>
            <a:off x="1676400" y="1828800"/>
            <a:ext cx="67818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smtClean="0">
                <a:solidFill>
                  <a:srgbClr val="4D4D4D"/>
                </a:solidFill>
                <a:latin typeface="+mn-lt"/>
              </a:defRPr>
            </a:lvl1pPr>
          </a:lstStyle>
          <a:p>
            <a:pPr>
              <a:defRPr/>
            </a:pPr>
            <a:endParaRPr lang="sv-SE"/>
          </a:p>
        </p:txBody>
      </p:sp>
      <p:sp>
        <p:nvSpPr>
          <p:cNvPr id="1030" name="Rectangle 6"/>
          <p:cNvSpPr>
            <a:spLocks noGrp="1" noChangeArrowheads="1"/>
          </p:cNvSpPr>
          <p:nvPr>
            <p:ph type="sldNum" sz="quarter" idx="4"/>
          </p:nvPr>
        </p:nvSpPr>
        <p:spPr bwMode="auto">
          <a:xfrm>
            <a:off x="68580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solidFill>
                  <a:srgbClr val="4D4D4D"/>
                </a:solidFill>
                <a:latin typeface="+mn-lt"/>
              </a:defRPr>
            </a:lvl1pPr>
          </a:lstStyle>
          <a:p>
            <a:pPr>
              <a:defRPr/>
            </a:pPr>
            <a:fld id="{F2074D2A-A2CA-4D9B-ACE1-0AC8620329D3}" type="slidenum">
              <a:rPr lang="sv-SE"/>
              <a:pPr>
                <a:defRPr/>
              </a:pPr>
              <a:t>‹#›</a:t>
            </a:fld>
            <a:endParaRPr lang="sv-SE"/>
          </a:p>
        </p:txBody>
      </p:sp>
      <p:sp>
        <p:nvSpPr>
          <p:cNvPr id="1033" name="Rectangle 9"/>
          <p:cNvSpPr>
            <a:spLocks noGrp="1" noChangeArrowheads="1"/>
          </p:cNvSpPr>
          <p:nvPr>
            <p:ph type="dt" sz="half" idx="2"/>
          </p:nvPr>
        </p:nvSpPr>
        <p:spPr bwMode="auto">
          <a:xfrm>
            <a:off x="4572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solidFill>
                  <a:srgbClr val="4D4D4D"/>
                </a:solidFill>
                <a:latin typeface="+mn-lt"/>
              </a:defRPr>
            </a:lvl1pPr>
          </a:lstStyle>
          <a:p>
            <a:pPr>
              <a:defRPr/>
            </a:pPr>
            <a:fld id="{41CE015F-4A47-4CBC-ADCE-A8C70354CAEC}" type="datetime1">
              <a:rPr lang="sv-SE"/>
              <a:pPr>
                <a:defRPr/>
              </a:pPr>
              <a:t>2014-06-04</a:t>
            </a:fld>
            <a:endParaRPr lang="sv-SE"/>
          </a:p>
        </p:txBody>
      </p:sp>
      <p:pic>
        <p:nvPicPr>
          <p:cNvPr id="1032" name="Picture 11" descr="I:\Textolay\NY LOGOTYP 2009\JBV_logotyp\jbv_logotyp_farg\jpg\sjv_farg_rgb_300dpi.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304800"/>
            <a:ext cx="1143000"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5" descr="H:\Mallar09\Leveransklara\090903\Mallar utåt\JBV_ko_kalv_3_3_25.emf"/>
          <p:cNvPicPr>
            <a:picLocks noChangeAspect="1" noChangeArrowheads="1"/>
          </p:cNvPicPr>
          <p:nvPr/>
        </p:nvPicPr>
        <p:blipFill>
          <a:blip r:embed="rId15">
            <a:lum bright="20000"/>
            <a:extLst>
              <a:ext uri="{28A0092B-C50C-407E-A947-70E740481C1C}">
                <a14:useLocalDpi xmlns:a14="http://schemas.microsoft.com/office/drawing/2010/main" val="0"/>
              </a:ext>
            </a:extLst>
          </a:blip>
          <a:srcRect/>
          <a:stretch>
            <a:fillRect/>
          </a:stretch>
        </p:blipFill>
        <p:spPr bwMode="auto">
          <a:xfrm>
            <a:off x="0" y="5183188"/>
            <a:ext cx="1295400"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Unicode MS" pitchFamily="34" charset="-128"/>
        </a:defRPr>
      </a:lvl2pPr>
      <a:lvl3pPr algn="ctr" rtl="0" eaLnBrk="1" fontAlgn="base" hangingPunct="1">
        <a:spcBef>
          <a:spcPct val="0"/>
        </a:spcBef>
        <a:spcAft>
          <a:spcPct val="0"/>
        </a:spcAft>
        <a:defRPr sz="3600">
          <a:solidFill>
            <a:schemeClr val="tx2"/>
          </a:solidFill>
          <a:latin typeface="Arial Unicode MS" pitchFamily="34" charset="-128"/>
        </a:defRPr>
      </a:lvl3pPr>
      <a:lvl4pPr algn="ctr" rtl="0" eaLnBrk="1" fontAlgn="base" hangingPunct="1">
        <a:spcBef>
          <a:spcPct val="0"/>
        </a:spcBef>
        <a:spcAft>
          <a:spcPct val="0"/>
        </a:spcAft>
        <a:defRPr sz="3600">
          <a:solidFill>
            <a:schemeClr val="tx2"/>
          </a:solidFill>
          <a:latin typeface="Arial Unicode MS" pitchFamily="34" charset="-128"/>
        </a:defRPr>
      </a:lvl4pPr>
      <a:lvl5pPr algn="ctr" rtl="0" eaLnBrk="1" fontAlgn="base" hangingPunct="1">
        <a:spcBef>
          <a:spcPct val="0"/>
        </a:spcBef>
        <a:spcAft>
          <a:spcPct val="0"/>
        </a:spcAft>
        <a:defRPr sz="3600">
          <a:solidFill>
            <a:schemeClr val="tx2"/>
          </a:solidFill>
          <a:latin typeface="Arial Unicode MS" pitchFamily="34" charset="-128"/>
        </a:defRPr>
      </a:lvl5pPr>
      <a:lvl6pPr marL="457200" algn="ctr" rtl="0" eaLnBrk="1" fontAlgn="base" hangingPunct="1">
        <a:spcBef>
          <a:spcPct val="0"/>
        </a:spcBef>
        <a:spcAft>
          <a:spcPct val="0"/>
        </a:spcAft>
        <a:defRPr sz="3600">
          <a:solidFill>
            <a:schemeClr val="tx2"/>
          </a:solidFill>
          <a:latin typeface="Arial Unicode MS" pitchFamily="34" charset="-128"/>
        </a:defRPr>
      </a:lvl6pPr>
      <a:lvl7pPr marL="914400" algn="ctr" rtl="0" eaLnBrk="1" fontAlgn="base" hangingPunct="1">
        <a:spcBef>
          <a:spcPct val="0"/>
        </a:spcBef>
        <a:spcAft>
          <a:spcPct val="0"/>
        </a:spcAft>
        <a:defRPr sz="3600">
          <a:solidFill>
            <a:schemeClr val="tx2"/>
          </a:solidFill>
          <a:latin typeface="Arial Unicode MS" pitchFamily="34" charset="-128"/>
        </a:defRPr>
      </a:lvl7pPr>
      <a:lvl8pPr marL="1371600" algn="ctr" rtl="0" eaLnBrk="1" fontAlgn="base" hangingPunct="1">
        <a:spcBef>
          <a:spcPct val="0"/>
        </a:spcBef>
        <a:spcAft>
          <a:spcPct val="0"/>
        </a:spcAft>
        <a:defRPr sz="3600">
          <a:solidFill>
            <a:schemeClr val="tx2"/>
          </a:solidFill>
          <a:latin typeface="Arial Unicode MS" pitchFamily="34" charset="-128"/>
        </a:defRPr>
      </a:lvl8pPr>
      <a:lvl9pPr marL="1828800" algn="ctr" rtl="0" eaLnBrk="1" fontAlgn="base" hangingPunct="1">
        <a:spcBef>
          <a:spcPct val="0"/>
        </a:spcBef>
        <a:spcAft>
          <a:spcPct val="0"/>
        </a:spcAft>
        <a:defRPr sz="3600">
          <a:solidFill>
            <a:schemeClr val="tx2"/>
          </a:solidFill>
          <a:latin typeface="Arial Unicode MS" pitchFamily="34" charset="-128"/>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9672" y="2276872"/>
            <a:ext cx="6781800" cy="990600"/>
          </a:xfrm>
        </p:spPr>
        <p:txBody>
          <a:bodyPr/>
          <a:lstStyle/>
          <a:p>
            <a:r>
              <a:rPr lang="sv-SE" dirty="0" err="1" smtClean="0"/>
              <a:t>Usefulness</a:t>
            </a:r>
            <a:r>
              <a:rPr lang="sv-SE" dirty="0" smtClean="0"/>
              <a:t> </a:t>
            </a:r>
            <a:r>
              <a:rPr lang="sv-SE" dirty="0" err="1" smtClean="0"/>
              <a:t>of</a:t>
            </a:r>
            <a:r>
              <a:rPr lang="sv-SE" dirty="0" smtClean="0"/>
              <a:t> </a:t>
            </a:r>
            <a:r>
              <a:rPr lang="sv-SE" dirty="0" err="1" smtClean="0"/>
              <a:t>quality</a:t>
            </a:r>
            <a:r>
              <a:rPr lang="sv-SE" dirty="0" smtClean="0"/>
              <a:t> </a:t>
            </a:r>
            <a:r>
              <a:rPr lang="sv-SE" dirty="0" err="1" smtClean="0"/>
              <a:t>frameworks</a:t>
            </a:r>
            <a:r>
              <a:rPr lang="sv-SE" dirty="0" smtClean="0"/>
              <a:t> </a:t>
            </a:r>
            <a:r>
              <a:rPr lang="sv-SE" dirty="0" err="1" smtClean="0"/>
              <a:t>when</a:t>
            </a:r>
            <a:r>
              <a:rPr lang="sv-SE" dirty="0" smtClean="0"/>
              <a:t> </a:t>
            </a:r>
            <a:r>
              <a:rPr lang="sv-SE" dirty="0" err="1" smtClean="0"/>
              <a:t>deciding</a:t>
            </a:r>
            <a:r>
              <a:rPr lang="sv-SE" dirty="0" smtClean="0"/>
              <a:t> on </a:t>
            </a:r>
            <a:r>
              <a:rPr lang="sv-SE" dirty="0" err="1" smtClean="0"/>
              <a:t>replacing</a:t>
            </a:r>
            <a:r>
              <a:rPr lang="sv-SE" dirty="0" smtClean="0"/>
              <a:t> </a:t>
            </a:r>
            <a:r>
              <a:rPr lang="sv-SE" dirty="0" err="1" smtClean="0"/>
              <a:t>surveys</a:t>
            </a:r>
            <a:r>
              <a:rPr lang="sv-SE" dirty="0" smtClean="0"/>
              <a:t> </a:t>
            </a:r>
            <a:r>
              <a:rPr lang="sv-SE" dirty="0" err="1" smtClean="0"/>
              <a:t>with</a:t>
            </a:r>
            <a:r>
              <a:rPr lang="sv-SE" dirty="0" smtClean="0"/>
              <a:t> administrative registers</a:t>
            </a:r>
            <a:endParaRPr lang="sv-SE" dirty="0"/>
          </a:p>
        </p:txBody>
      </p:sp>
      <p:sp>
        <p:nvSpPr>
          <p:cNvPr id="5" name="textruta 4"/>
          <p:cNvSpPr txBox="1"/>
          <p:nvPr/>
        </p:nvSpPr>
        <p:spPr>
          <a:xfrm>
            <a:off x="299653" y="5008344"/>
            <a:ext cx="7128792" cy="1323439"/>
          </a:xfrm>
          <a:prstGeom prst="rect">
            <a:avLst/>
          </a:prstGeom>
          <a:noFill/>
        </p:spPr>
        <p:txBody>
          <a:bodyPr wrap="square" rtlCol="0">
            <a:spAutoFit/>
          </a:bodyPr>
          <a:lstStyle/>
          <a:p>
            <a:r>
              <a:rPr lang="sv-SE" sz="1600" dirty="0" smtClean="0"/>
              <a:t>Anders </a:t>
            </a:r>
            <a:r>
              <a:rPr lang="sv-SE" sz="1600" dirty="0"/>
              <a:t>Grönvall </a:t>
            </a:r>
            <a:endParaRPr lang="sv-SE" sz="1600" dirty="0" smtClean="0"/>
          </a:p>
          <a:p>
            <a:r>
              <a:rPr lang="sv-SE" sz="1600" dirty="0" smtClean="0"/>
              <a:t>Anders.Gronvall@jordbruksverket.se</a:t>
            </a:r>
            <a:endParaRPr lang="sv-SE" sz="1600" dirty="0"/>
          </a:p>
          <a:p>
            <a:endParaRPr lang="sv-SE" sz="1600" dirty="0" smtClean="0"/>
          </a:p>
          <a:p>
            <a:r>
              <a:rPr lang="sv-SE" sz="1600" dirty="0" smtClean="0"/>
              <a:t>Ann-Marie Karlsson</a:t>
            </a:r>
          </a:p>
          <a:p>
            <a:r>
              <a:rPr lang="sv-SE" sz="1600" dirty="0" smtClean="0"/>
              <a:t>Ann-Marie.Karlsson@jordbruksverket.se</a:t>
            </a:r>
          </a:p>
        </p:txBody>
      </p:sp>
      <p:pic>
        <p:nvPicPr>
          <p:cNvPr id="7" name="Picture 10" descr="lam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4390492"/>
            <a:ext cx="816347" cy="73163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descr="lam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4995721"/>
            <a:ext cx="912999" cy="81825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lam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497568"/>
            <a:ext cx="816347" cy="73163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4" descr="lamb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5102797"/>
            <a:ext cx="912999" cy="818254"/>
          </a:xfrm>
          <a:prstGeom prst="rect">
            <a:avLst/>
          </a:prstGeom>
          <a:noFill/>
          <a:extLst>
            <a:ext uri="{909E8E84-426E-40DD-AFC4-6F175D3DCCD1}">
              <a14:hiddenFill xmlns:a14="http://schemas.microsoft.com/office/drawing/2010/main">
                <a:solidFill>
                  <a:srgbClr val="FFFFFF"/>
                </a:solidFill>
              </a14:hiddenFill>
            </a:ext>
          </a:extLst>
        </p:spPr>
      </p:pic>
      <p:sp>
        <p:nvSpPr>
          <p:cNvPr id="3" name="Platshållare för bildnummer 2"/>
          <p:cNvSpPr>
            <a:spLocks noGrp="1"/>
          </p:cNvSpPr>
          <p:nvPr>
            <p:ph type="sldNum" sz="quarter" idx="11"/>
          </p:nvPr>
        </p:nvSpPr>
        <p:spPr>
          <a:xfrm>
            <a:off x="52452" y="6531095"/>
            <a:ext cx="544711" cy="304800"/>
          </a:xfrm>
        </p:spPr>
        <p:txBody>
          <a:bodyPr/>
          <a:lstStyle/>
          <a:p>
            <a:pPr>
              <a:defRPr/>
            </a:pPr>
            <a:fld id="{753C32C2-4C1E-4BA0-AFB1-2612FD03476D}" type="slidenum">
              <a:rPr lang="sv-SE" sz="1400" smtClean="0"/>
              <a:t>1</a:t>
            </a:fld>
            <a:fld id="{CAF4E686-C5F7-49AE-BF13-FD4878D50BB6}" type="slidenum">
              <a:rPr lang="sv-SE" sz="1400" smtClean="0"/>
              <a:pPr>
                <a:defRPr/>
              </a:pPr>
              <a:t>1</a:t>
            </a:fld>
            <a:endParaRPr lang="sv-SE" sz="1400" dirty="0"/>
          </a:p>
        </p:txBody>
      </p:sp>
    </p:spTree>
    <p:extLst>
      <p:ext uri="{BB962C8B-B14F-4D97-AF65-F5344CB8AC3E}">
        <p14:creationId xmlns:p14="http://schemas.microsoft.com/office/powerpoint/2010/main" val="1488836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91680" y="476672"/>
            <a:ext cx="6781800" cy="990600"/>
          </a:xfrm>
        </p:spPr>
        <p:txBody>
          <a:bodyPr/>
          <a:lstStyle/>
          <a:p>
            <a:r>
              <a:rPr lang="sv-SE" dirty="0" err="1" smtClean="0"/>
              <a:t>Conclusion</a:t>
            </a:r>
            <a:endParaRPr lang="sv-SE" dirty="0"/>
          </a:p>
        </p:txBody>
      </p:sp>
      <p:sp>
        <p:nvSpPr>
          <p:cNvPr id="3" name="Platshållare för innehåll 2"/>
          <p:cNvSpPr>
            <a:spLocks noGrp="1"/>
          </p:cNvSpPr>
          <p:nvPr>
            <p:ph idx="1"/>
          </p:nvPr>
        </p:nvSpPr>
        <p:spPr>
          <a:xfrm>
            <a:off x="1676400" y="1828800"/>
            <a:ext cx="7000056" cy="4912568"/>
          </a:xfrm>
        </p:spPr>
        <p:txBody>
          <a:bodyPr/>
          <a:lstStyle/>
          <a:p>
            <a:pPr marL="0" indent="0">
              <a:buNone/>
            </a:pPr>
            <a:r>
              <a:rPr lang="sv-SE" dirty="0" smtClean="0"/>
              <a:t>The </a:t>
            </a:r>
            <a:r>
              <a:rPr lang="sv-SE" dirty="0" err="1" smtClean="0"/>
              <a:t>frameworks</a:t>
            </a:r>
            <a:endParaRPr lang="sv-SE" dirty="0" smtClean="0"/>
          </a:p>
          <a:p>
            <a:r>
              <a:rPr lang="sv-SE" dirty="0" err="1" smtClean="0"/>
              <a:t>Both</a:t>
            </a:r>
            <a:r>
              <a:rPr lang="sv-SE" dirty="0" smtClean="0"/>
              <a:t> </a:t>
            </a:r>
            <a:r>
              <a:rPr lang="sv-SE" dirty="0" err="1" smtClean="0"/>
              <a:t>frameworks</a:t>
            </a:r>
            <a:r>
              <a:rPr lang="sv-SE" dirty="0" smtClean="0"/>
              <a:t> </a:t>
            </a:r>
            <a:r>
              <a:rPr lang="sv-SE" dirty="0" err="1" smtClean="0"/>
              <a:t>good</a:t>
            </a:r>
            <a:r>
              <a:rPr lang="sv-SE" dirty="0" smtClean="0"/>
              <a:t> </a:t>
            </a:r>
            <a:r>
              <a:rPr lang="sv-SE" dirty="0" err="1"/>
              <a:t>help</a:t>
            </a:r>
            <a:r>
              <a:rPr lang="sv-SE" dirty="0"/>
              <a:t> in </a:t>
            </a:r>
            <a:r>
              <a:rPr lang="sv-SE" dirty="0" err="1"/>
              <a:t>evaluating</a:t>
            </a:r>
            <a:r>
              <a:rPr lang="sv-SE" dirty="0"/>
              <a:t> the administrative registers </a:t>
            </a:r>
            <a:r>
              <a:rPr lang="sv-SE" dirty="0" err="1"/>
              <a:t>themselves</a:t>
            </a:r>
            <a:r>
              <a:rPr lang="sv-SE" dirty="0"/>
              <a:t> </a:t>
            </a:r>
            <a:endParaRPr lang="sv-SE" dirty="0" smtClean="0"/>
          </a:p>
          <a:p>
            <a:r>
              <a:rPr lang="sv-SE" dirty="0"/>
              <a:t>Less </a:t>
            </a:r>
            <a:r>
              <a:rPr lang="sv-SE" dirty="0" err="1"/>
              <a:t>help</a:t>
            </a:r>
            <a:r>
              <a:rPr lang="sv-SE" dirty="0"/>
              <a:t> </a:t>
            </a:r>
            <a:r>
              <a:rPr lang="sv-SE" dirty="0" err="1"/>
              <a:t>evaluating</a:t>
            </a:r>
            <a:r>
              <a:rPr lang="sv-SE" dirty="0"/>
              <a:t> </a:t>
            </a:r>
            <a:r>
              <a:rPr lang="sv-SE" dirty="0" err="1"/>
              <a:t>choises</a:t>
            </a:r>
            <a:r>
              <a:rPr lang="sv-SE" dirty="0"/>
              <a:t> in </a:t>
            </a:r>
            <a:r>
              <a:rPr lang="sv-SE" dirty="0" err="1" smtClean="0"/>
              <a:t>modelbuilding</a:t>
            </a:r>
            <a:endParaRPr lang="sv-SE" dirty="0"/>
          </a:p>
          <a:p>
            <a:pPr marL="0" indent="0">
              <a:buNone/>
            </a:pPr>
            <a:endParaRPr lang="sv-SE" dirty="0"/>
          </a:p>
          <a:p>
            <a:pPr marL="0" indent="0">
              <a:buNone/>
            </a:pPr>
            <a:r>
              <a:rPr lang="sv-SE" dirty="0" err="1" smtClean="0"/>
              <a:t>Decisionmaking</a:t>
            </a:r>
            <a:r>
              <a:rPr lang="sv-SE" dirty="0" smtClean="0"/>
              <a:t> </a:t>
            </a:r>
            <a:r>
              <a:rPr lang="sv-SE" dirty="0"/>
              <a:t>process</a:t>
            </a:r>
          </a:p>
          <a:p>
            <a:r>
              <a:rPr lang="sv-SE" dirty="0" err="1" smtClean="0"/>
              <a:t>Quality</a:t>
            </a:r>
            <a:r>
              <a:rPr lang="sv-SE" dirty="0" smtClean="0"/>
              <a:t> </a:t>
            </a:r>
            <a:r>
              <a:rPr lang="sv-SE" dirty="0" err="1" smtClean="0"/>
              <a:t>frameworks</a:t>
            </a:r>
            <a:r>
              <a:rPr lang="sv-SE" dirty="0" smtClean="0"/>
              <a:t> </a:t>
            </a:r>
            <a:r>
              <a:rPr lang="sv-SE" dirty="0" err="1" smtClean="0"/>
              <a:t>are</a:t>
            </a:r>
            <a:r>
              <a:rPr lang="sv-SE" dirty="0" smtClean="0"/>
              <a:t>  </a:t>
            </a:r>
            <a:r>
              <a:rPr lang="sv-SE" dirty="0" err="1" smtClean="0"/>
              <a:t>useful</a:t>
            </a:r>
            <a:r>
              <a:rPr lang="sv-SE" dirty="0" smtClean="0"/>
              <a:t> instruments for </a:t>
            </a:r>
            <a:r>
              <a:rPr lang="sv-SE" dirty="0" err="1" smtClean="0"/>
              <a:t>setting</a:t>
            </a:r>
            <a:r>
              <a:rPr lang="sv-SE" dirty="0" smtClean="0"/>
              <a:t> </a:t>
            </a:r>
            <a:r>
              <a:rPr lang="sv-SE" dirty="0" err="1" smtClean="0"/>
              <a:t>up</a:t>
            </a:r>
            <a:r>
              <a:rPr lang="sv-SE" dirty="0" smtClean="0"/>
              <a:t> and </a:t>
            </a:r>
            <a:r>
              <a:rPr lang="sv-SE" dirty="0" err="1" smtClean="0"/>
              <a:t>choosing</a:t>
            </a:r>
            <a:r>
              <a:rPr lang="sv-SE" dirty="0" smtClean="0"/>
              <a:t> </a:t>
            </a:r>
            <a:r>
              <a:rPr lang="sv-SE" dirty="0" err="1" smtClean="0"/>
              <a:t>between</a:t>
            </a:r>
            <a:r>
              <a:rPr lang="sv-SE" dirty="0" smtClean="0"/>
              <a:t> alternatives</a:t>
            </a:r>
          </a:p>
          <a:p>
            <a:r>
              <a:rPr lang="sv-SE" dirty="0" smtClean="0"/>
              <a:t>Less </a:t>
            </a:r>
            <a:r>
              <a:rPr lang="sv-SE" dirty="0" err="1" smtClean="0"/>
              <a:t>help</a:t>
            </a:r>
            <a:r>
              <a:rPr lang="sv-SE" dirty="0" smtClean="0"/>
              <a:t> in </a:t>
            </a:r>
            <a:r>
              <a:rPr lang="sv-SE" dirty="0" err="1" smtClean="0"/>
              <a:t>defining</a:t>
            </a:r>
            <a:r>
              <a:rPr lang="sv-SE" dirty="0" smtClean="0"/>
              <a:t> problem, </a:t>
            </a:r>
            <a:r>
              <a:rPr lang="sv-SE" dirty="0" err="1" smtClean="0"/>
              <a:t>implementing</a:t>
            </a:r>
            <a:r>
              <a:rPr lang="sv-SE" dirty="0" smtClean="0"/>
              <a:t> the choice and </a:t>
            </a:r>
            <a:r>
              <a:rPr lang="sv-SE" dirty="0" err="1" smtClean="0"/>
              <a:t>evaluating</a:t>
            </a:r>
            <a:r>
              <a:rPr lang="sv-SE" dirty="0" smtClean="0"/>
              <a:t> the </a:t>
            </a:r>
            <a:r>
              <a:rPr lang="sv-SE" dirty="0" err="1" smtClean="0"/>
              <a:t>outcome</a:t>
            </a:r>
            <a:endParaRPr lang="sv-SE" dirty="0" smtClean="0"/>
          </a:p>
          <a:p>
            <a:endParaRPr lang="sv-SE" dirty="0"/>
          </a:p>
          <a:p>
            <a:pPr marL="0" indent="0">
              <a:buNone/>
            </a:pPr>
            <a:r>
              <a:rPr lang="sv-SE" dirty="0" err="1" smtClean="0"/>
              <a:t>Finally</a:t>
            </a:r>
            <a:r>
              <a:rPr lang="sv-SE" dirty="0" smtClean="0"/>
              <a:t>: </a:t>
            </a:r>
            <a:r>
              <a:rPr lang="sv-SE" dirty="0" err="1"/>
              <a:t>Y</a:t>
            </a:r>
            <a:r>
              <a:rPr lang="sv-SE" dirty="0" err="1" smtClean="0"/>
              <a:t>es</a:t>
            </a:r>
            <a:r>
              <a:rPr lang="sv-SE" dirty="0" smtClean="0"/>
              <a:t> </a:t>
            </a:r>
            <a:r>
              <a:rPr lang="sv-SE" dirty="0" err="1" smtClean="0"/>
              <a:t>we</a:t>
            </a:r>
            <a:r>
              <a:rPr lang="sv-SE" dirty="0" smtClean="0"/>
              <a:t> </a:t>
            </a:r>
            <a:r>
              <a:rPr lang="sv-SE" dirty="0" err="1" smtClean="0"/>
              <a:t>will</a:t>
            </a:r>
            <a:r>
              <a:rPr lang="sv-SE" dirty="0" smtClean="0"/>
              <a:t> </a:t>
            </a:r>
            <a:r>
              <a:rPr lang="sv-SE" dirty="0" err="1" smtClean="0"/>
              <a:t>estimate</a:t>
            </a:r>
            <a:r>
              <a:rPr lang="sv-SE" dirty="0" smtClean="0"/>
              <a:t> the nr. </a:t>
            </a:r>
            <a:r>
              <a:rPr lang="sv-SE" dirty="0" err="1" smtClean="0"/>
              <a:t>of</a:t>
            </a:r>
            <a:r>
              <a:rPr lang="sv-SE" dirty="0" smtClean="0"/>
              <a:t> </a:t>
            </a:r>
            <a:r>
              <a:rPr lang="sv-SE" dirty="0" err="1" smtClean="0"/>
              <a:t>sheep</a:t>
            </a:r>
            <a:r>
              <a:rPr lang="sv-SE" dirty="0" smtClean="0"/>
              <a:t> in       December by the </a:t>
            </a:r>
            <a:r>
              <a:rPr lang="sv-SE" dirty="0" err="1" smtClean="0"/>
              <a:t>model</a:t>
            </a:r>
            <a:r>
              <a:rPr lang="sv-SE" dirty="0" smtClean="0"/>
              <a:t> </a:t>
            </a:r>
            <a:r>
              <a:rPr lang="sv-SE" dirty="0" err="1" smtClean="0"/>
              <a:t>based</a:t>
            </a:r>
            <a:r>
              <a:rPr lang="sv-SE" dirty="0" smtClean="0"/>
              <a:t> on the </a:t>
            </a:r>
            <a:r>
              <a:rPr lang="sv-SE" dirty="0" err="1" smtClean="0"/>
              <a:t>sheep</a:t>
            </a:r>
            <a:r>
              <a:rPr lang="sv-SE" dirty="0" smtClean="0"/>
              <a:t>-register</a:t>
            </a:r>
            <a:endParaRPr lang="sv-SE" dirty="0" smtClean="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pic>
        <p:nvPicPr>
          <p:cNvPr id="5" name="Picture 14" descr="lamb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4368" y="5445224"/>
            <a:ext cx="912999" cy="818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26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2"/>
          </p:nvPr>
        </p:nvSpPr>
        <p:spPr>
          <a:xfrm>
            <a:off x="179512" y="6548348"/>
            <a:ext cx="1905000" cy="304800"/>
          </a:xfrm>
        </p:spPr>
        <p:txBody>
          <a:bodyPr/>
          <a:lstStyle/>
          <a:p>
            <a:pPr>
              <a:defRPr/>
            </a:pPr>
            <a:fld id="{4F2F6198-9C8E-4EBF-A353-3FB5A7A4C6E4}" type="slidenum">
              <a:rPr lang="sv-SE" sz="1400" smtClean="0"/>
              <a:t>2</a:t>
            </a:fld>
            <a:endParaRPr lang="sv-SE" sz="1400" dirty="0"/>
          </a:p>
        </p:txBody>
      </p:sp>
      <p:sp>
        <p:nvSpPr>
          <p:cNvPr id="16" name="textruta 15"/>
          <p:cNvSpPr txBox="1"/>
          <p:nvPr/>
        </p:nvSpPr>
        <p:spPr>
          <a:xfrm>
            <a:off x="683568" y="1341989"/>
            <a:ext cx="3240360" cy="830997"/>
          </a:xfrm>
          <a:prstGeom prst="rect">
            <a:avLst/>
          </a:prstGeom>
          <a:noFill/>
        </p:spPr>
        <p:txBody>
          <a:bodyPr wrap="square" rtlCol="0">
            <a:spAutoFit/>
          </a:bodyPr>
          <a:lstStyle/>
          <a:p>
            <a:r>
              <a:rPr lang="sv-SE" b="1" dirty="0" smtClean="0">
                <a:solidFill>
                  <a:srgbClr val="000000"/>
                </a:solidFill>
              </a:rPr>
              <a:t>Steps in </a:t>
            </a:r>
            <a:r>
              <a:rPr lang="sv-SE" b="1" dirty="0" err="1" smtClean="0">
                <a:solidFill>
                  <a:srgbClr val="000000"/>
                </a:solidFill>
              </a:rPr>
              <a:t>strategic</a:t>
            </a:r>
            <a:r>
              <a:rPr lang="sv-SE" b="1" dirty="0" smtClean="0">
                <a:solidFill>
                  <a:srgbClr val="000000"/>
                </a:solidFill>
              </a:rPr>
              <a:t> decision </a:t>
            </a:r>
            <a:r>
              <a:rPr lang="sv-SE" b="1" dirty="0" err="1" smtClean="0">
                <a:solidFill>
                  <a:srgbClr val="000000"/>
                </a:solidFill>
              </a:rPr>
              <a:t>making</a:t>
            </a:r>
            <a:endParaRPr lang="sv-SE" b="1" dirty="0">
              <a:solidFill>
                <a:srgbClr val="000000"/>
              </a:solidFill>
            </a:endParaRPr>
          </a:p>
        </p:txBody>
      </p:sp>
      <p:sp>
        <p:nvSpPr>
          <p:cNvPr id="21" name="textruta 20"/>
          <p:cNvSpPr txBox="1"/>
          <p:nvPr/>
        </p:nvSpPr>
        <p:spPr>
          <a:xfrm>
            <a:off x="467544" y="2396704"/>
            <a:ext cx="3672408" cy="1938992"/>
          </a:xfrm>
          <a:prstGeom prst="rect">
            <a:avLst/>
          </a:prstGeom>
          <a:noFill/>
        </p:spPr>
        <p:txBody>
          <a:bodyPr wrap="square" rtlCol="0">
            <a:spAutoFit/>
          </a:bodyPr>
          <a:lstStyle/>
          <a:p>
            <a:pPr marL="457200" indent="-457200">
              <a:buFontTx/>
              <a:buAutoNum type="arabicPeriod"/>
            </a:pPr>
            <a:r>
              <a:rPr lang="sv-SE"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Identify</a:t>
            </a: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problem</a:t>
            </a:r>
          </a:p>
          <a:p>
            <a:pPr marL="457200" indent="-457200">
              <a:buFontTx/>
              <a:buAutoNum type="arabicPeriod"/>
            </a:pP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Set </a:t>
            </a:r>
            <a:r>
              <a:rPr lang="sv-SE"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up</a:t>
            </a: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alternatives</a:t>
            </a:r>
          </a:p>
          <a:p>
            <a:pPr marL="457200" indent="-457200">
              <a:buFontTx/>
              <a:buAutoNum type="arabicPeriod"/>
            </a:pP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Chose an alternative</a:t>
            </a:r>
          </a:p>
          <a:p>
            <a:pPr marL="457200" indent="-457200">
              <a:buFontTx/>
              <a:buAutoNum type="arabicPeriod"/>
            </a:pPr>
            <a:r>
              <a:rPr lang="sv-SE"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Implement</a:t>
            </a: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decision</a:t>
            </a:r>
          </a:p>
          <a:p>
            <a:pPr marL="457200" indent="-457200">
              <a:buFontTx/>
              <a:buAutoNum type="arabicPeriod"/>
            </a:pPr>
            <a:r>
              <a:rPr lang="sv-SE"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Evaluate</a:t>
            </a:r>
            <a:r>
              <a:rPr lang="sv-SE" dirty="0"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sv-SE" dirty="0" err="1" smtClean="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outcomes</a:t>
            </a:r>
            <a:endParaRPr lang="sv-SE"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nvGrpSpPr>
          <p:cNvPr id="33" name="Grupp 32"/>
          <p:cNvGrpSpPr/>
          <p:nvPr/>
        </p:nvGrpSpPr>
        <p:grpSpPr>
          <a:xfrm>
            <a:off x="3707904" y="620688"/>
            <a:ext cx="1097756" cy="5232313"/>
            <a:chOff x="3707904" y="1460513"/>
            <a:chExt cx="1097756" cy="4392488"/>
          </a:xfrm>
        </p:grpSpPr>
        <p:sp>
          <p:nvSpPr>
            <p:cNvPr id="3" name="Vänster klammerparentes 2"/>
            <p:cNvSpPr/>
            <p:nvPr/>
          </p:nvSpPr>
          <p:spPr>
            <a:xfrm>
              <a:off x="4355976" y="1460513"/>
              <a:ext cx="449684" cy="4392488"/>
            </a:xfrm>
            <a:prstGeom prst="lef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000000"/>
                </a:solidFill>
              </a:endParaRPr>
            </a:p>
          </p:txBody>
        </p:sp>
        <p:cxnSp>
          <p:nvCxnSpPr>
            <p:cNvPr id="18" name="Rak pil 17"/>
            <p:cNvCxnSpPr>
              <a:stCxn id="3" idx="1"/>
            </p:cNvCxnSpPr>
            <p:nvPr/>
          </p:nvCxnSpPr>
          <p:spPr>
            <a:xfrm flipH="1" flipV="1">
              <a:off x="3923928" y="3656757"/>
              <a:ext cx="432048" cy="1"/>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p:nvPr/>
          </p:nvCxnSpPr>
          <p:spPr>
            <a:xfrm flipH="1">
              <a:off x="3707904" y="3656757"/>
              <a:ext cx="648072" cy="696927"/>
            </a:xfrm>
            <a:prstGeom prst="straightConnector1">
              <a:avLst/>
            </a:prstGeom>
            <a:ln w="222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Rak pil 25"/>
            <p:cNvCxnSpPr>
              <a:stCxn id="3" idx="1"/>
            </p:cNvCxnSpPr>
            <p:nvPr/>
          </p:nvCxnSpPr>
          <p:spPr>
            <a:xfrm flipH="1" flipV="1">
              <a:off x="3707904" y="3153118"/>
              <a:ext cx="648072" cy="503639"/>
            </a:xfrm>
            <a:prstGeom prst="straightConnector1">
              <a:avLst/>
            </a:prstGeom>
            <a:ln w="2222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27" name="textruta 26"/>
          <p:cNvSpPr txBox="1"/>
          <p:nvPr/>
        </p:nvSpPr>
        <p:spPr>
          <a:xfrm>
            <a:off x="4805660" y="528466"/>
            <a:ext cx="4338340" cy="5386090"/>
          </a:xfrm>
          <a:prstGeom prst="rect">
            <a:avLst/>
          </a:prstGeom>
          <a:noFill/>
        </p:spPr>
        <p:txBody>
          <a:bodyPr wrap="square" rtlCol="0">
            <a:spAutoFit/>
          </a:bodyPr>
          <a:lstStyle/>
          <a:p>
            <a:r>
              <a:rPr lang="en-US" sz="2000" b="1" dirty="0">
                <a:solidFill>
                  <a:srgbClr val="000000"/>
                </a:solidFill>
              </a:rPr>
              <a:t>Quality framework </a:t>
            </a:r>
            <a:r>
              <a:rPr lang="en-US" sz="2000" b="1" dirty="0" err="1" smtClean="0">
                <a:solidFill>
                  <a:srgbClr val="000000"/>
                </a:solidFill>
              </a:rPr>
              <a:t>Daas</a:t>
            </a:r>
            <a:endParaRPr lang="en-US" sz="2000" b="1" dirty="0">
              <a:solidFill>
                <a:srgbClr val="000000"/>
              </a:solidFill>
            </a:endParaRPr>
          </a:p>
          <a:p>
            <a:r>
              <a:rPr lang="en-US" sz="2000" b="1" dirty="0">
                <a:solidFill>
                  <a:srgbClr val="000000"/>
                </a:solidFill>
              </a:rPr>
              <a:t>et al</a:t>
            </a:r>
            <a:r>
              <a:rPr lang="en-US" sz="2000" b="1" dirty="0" smtClean="0">
                <a:solidFill>
                  <a:srgbClr val="000000"/>
                </a:solidFill>
              </a:rPr>
              <a:t>.</a:t>
            </a:r>
          </a:p>
          <a:p>
            <a:r>
              <a:rPr lang="en-US" sz="2000" dirty="0" smtClean="0">
                <a:solidFill>
                  <a:srgbClr val="000000"/>
                </a:solidFill>
              </a:rPr>
              <a:t>Hyper-dimensions of</a:t>
            </a:r>
          </a:p>
          <a:p>
            <a:pPr marL="914400" lvl="1" indent="-457200">
              <a:buFontTx/>
              <a:buAutoNum type="arabicPeriod"/>
            </a:pPr>
            <a:r>
              <a:rPr lang="en-US" sz="2000" dirty="0" smtClean="0">
                <a:solidFill>
                  <a:srgbClr val="000000"/>
                </a:solidFill>
              </a:rPr>
              <a:t>Source</a:t>
            </a:r>
          </a:p>
          <a:p>
            <a:pPr marL="914400" lvl="1" indent="-457200">
              <a:buFontTx/>
              <a:buAutoNum type="arabicPeriod"/>
            </a:pPr>
            <a:r>
              <a:rPr lang="en-US" sz="2000" dirty="0" smtClean="0">
                <a:solidFill>
                  <a:srgbClr val="000000"/>
                </a:solidFill>
              </a:rPr>
              <a:t>Metadata</a:t>
            </a:r>
          </a:p>
          <a:p>
            <a:pPr marL="914400" lvl="1" indent="-457200">
              <a:buFontTx/>
              <a:buAutoNum type="arabicPeriod"/>
            </a:pPr>
            <a:r>
              <a:rPr lang="en-US" sz="2000" dirty="0" smtClean="0">
                <a:solidFill>
                  <a:srgbClr val="000000"/>
                </a:solidFill>
              </a:rPr>
              <a:t>Data</a:t>
            </a:r>
          </a:p>
          <a:p>
            <a:r>
              <a:rPr lang="en-US" sz="2000" dirty="0" smtClean="0">
                <a:solidFill>
                  <a:srgbClr val="000000"/>
                </a:solidFill>
              </a:rPr>
              <a:t>Dimensions</a:t>
            </a:r>
          </a:p>
          <a:p>
            <a:r>
              <a:rPr lang="en-US" sz="2000" dirty="0" smtClean="0">
                <a:solidFill>
                  <a:srgbClr val="000000"/>
                </a:solidFill>
              </a:rPr>
              <a:t>Quality indicators</a:t>
            </a:r>
            <a:endParaRPr lang="en-US" sz="2000" dirty="0">
              <a:solidFill>
                <a:srgbClr val="000000"/>
              </a:solidFill>
            </a:endParaRPr>
          </a:p>
          <a:p>
            <a:endParaRPr lang="en-US" sz="2000" b="1" dirty="0" smtClean="0">
              <a:solidFill>
                <a:srgbClr val="000000"/>
              </a:solidFill>
            </a:endParaRPr>
          </a:p>
          <a:p>
            <a:r>
              <a:rPr lang="en-US" sz="2000" b="1" dirty="0" smtClean="0">
                <a:solidFill>
                  <a:srgbClr val="000000"/>
                </a:solidFill>
              </a:rPr>
              <a:t>Quality framework </a:t>
            </a:r>
            <a:r>
              <a:rPr lang="en-US" sz="2000" b="1" dirty="0" err="1" smtClean="0">
                <a:solidFill>
                  <a:srgbClr val="000000"/>
                </a:solidFill>
              </a:rPr>
              <a:t>Laitila</a:t>
            </a:r>
            <a:r>
              <a:rPr lang="en-US" sz="2000" b="1" dirty="0" smtClean="0">
                <a:solidFill>
                  <a:srgbClr val="000000"/>
                </a:solidFill>
              </a:rPr>
              <a:t> </a:t>
            </a:r>
          </a:p>
          <a:p>
            <a:r>
              <a:rPr lang="en-US" sz="2000" b="1" dirty="0" smtClean="0">
                <a:solidFill>
                  <a:srgbClr val="000000"/>
                </a:solidFill>
              </a:rPr>
              <a:t>et al.</a:t>
            </a:r>
          </a:p>
          <a:p>
            <a:pPr marL="457200" indent="-457200">
              <a:buFont typeface="+mj-lt"/>
              <a:buAutoNum type="arabicPeriod"/>
            </a:pPr>
            <a:r>
              <a:rPr lang="en-US" sz="2000" dirty="0" smtClean="0">
                <a:solidFill>
                  <a:srgbClr val="000000"/>
                </a:solidFill>
              </a:rPr>
              <a:t>OK as it is for statistics</a:t>
            </a:r>
          </a:p>
          <a:p>
            <a:pPr marL="800100" lvl="1" indent="-342900">
              <a:buFont typeface="Arial" pitchFamily="34" charset="0"/>
              <a:buChar char="•"/>
            </a:pPr>
            <a:r>
              <a:rPr lang="en-US" sz="2000" dirty="0" smtClean="0">
                <a:solidFill>
                  <a:srgbClr val="000000"/>
                </a:solidFill>
              </a:rPr>
              <a:t>output </a:t>
            </a:r>
            <a:r>
              <a:rPr lang="en-US" sz="2000" dirty="0">
                <a:solidFill>
                  <a:srgbClr val="000000"/>
                </a:solidFill>
              </a:rPr>
              <a:t>data quality</a:t>
            </a:r>
            <a:r>
              <a:rPr lang="en-US" sz="2000" dirty="0" smtClean="0">
                <a:solidFill>
                  <a:srgbClr val="000000"/>
                </a:solidFill>
              </a:rPr>
              <a:t>,</a:t>
            </a:r>
          </a:p>
          <a:p>
            <a:pPr marL="457200" indent="-457200">
              <a:buFont typeface="+mj-lt"/>
              <a:buAutoNum type="arabicPeriod"/>
            </a:pPr>
            <a:r>
              <a:rPr lang="en-US" sz="2000" dirty="0" smtClean="0">
                <a:solidFill>
                  <a:srgbClr val="000000"/>
                </a:solidFill>
              </a:rPr>
              <a:t>OK after processing</a:t>
            </a:r>
          </a:p>
          <a:p>
            <a:pPr marL="914400" lvl="1" indent="-457200">
              <a:buFont typeface="Arial" pitchFamily="34" charset="0"/>
              <a:buChar char="•"/>
            </a:pPr>
            <a:r>
              <a:rPr lang="en-US" sz="2000" dirty="0" smtClean="0">
                <a:solidFill>
                  <a:srgbClr val="000000"/>
                </a:solidFill>
              </a:rPr>
              <a:t>input </a:t>
            </a:r>
            <a:r>
              <a:rPr lang="en-US" sz="2000" dirty="0">
                <a:solidFill>
                  <a:srgbClr val="000000"/>
                </a:solidFill>
              </a:rPr>
              <a:t>quality. </a:t>
            </a:r>
            <a:endParaRPr lang="en-US" sz="2000" dirty="0" smtClean="0">
              <a:solidFill>
                <a:srgbClr val="000000"/>
              </a:solidFill>
            </a:endParaRPr>
          </a:p>
          <a:p>
            <a:pPr marL="457200" indent="-457200">
              <a:buFont typeface="+mj-lt"/>
              <a:buAutoNum type="arabicPeriod"/>
            </a:pPr>
            <a:r>
              <a:rPr lang="en-US" sz="2000" dirty="0" smtClean="0">
                <a:solidFill>
                  <a:srgbClr val="000000"/>
                </a:solidFill>
              </a:rPr>
              <a:t>Improve the statistical system</a:t>
            </a:r>
          </a:p>
          <a:p>
            <a:pPr marL="914400" lvl="1" indent="-457200">
              <a:buFont typeface="Arial" pitchFamily="34" charset="0"/>
              <a:buChar char="•"/>
            </a:pPr>
            <a:r>
              <a:rPr lang="en-US" sz="2000" dirty="0" smtClean="0">
                <a:solidFill>
                  <a:srgbClr val="000000"/>
                </a:solidFill>
              </a:rPr>
              <a:t>Production process </a:t>
            </a:r>
            <a:r>
              <a:rPr lang="en-US" dirty="0" smtClean="0">
                <a:solidFill>
                  <a:srgbClr val="000000"/>
                </a:solidFill>
              </a:rPr>
              <a:t>quality</a:t>
            </a:r>
            <a:endParaRPr lang="sv-SE" dirty="0">
              <a:solidFill>
                <a:srgbClr val="000000"/>
              </a:solidFill>
            </a:endParaRPr>
          </a:p>
        </p:txBody>
      </p:sp>
    </p:spTree>
    <p:extLst>
      <p:ext uri="{BB962C8B-B14F-4D97-AF65-F5344CB8AC3E}">
        <p14:creationId xmlns:p14="http://schemas.microsoft.com/office/powerpoint/2010/main" val="164463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63688" y="188640"/>
            <a:ext cx="6781800" cy="990600"/>
          </a:xfrm>
        </p:spPr>
        <p:txBody>
          <a:bodyPr/>
          <a:lstStyle/>
          <a:p>
            <a:r>
              <a:rPr lang="sv-SE" dirty="0" err="1" smtClean="0"/>
              <a:t>Identify</a:t>
            </a:r>
            <a:r>
              <a:rPr lang="sv-SE" dirty="0" smtClean="0"/>
              <a:t> problem</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521947"/>
            <a:ext cx="8784976" cy="31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Platshållare för innehåll 2"/>
          <p:cNvSpPr>
            <a:spLocks noGrp="1"/>
          </p:cNvSpPr>
          <p:nvPr>
            <p:ph idx="1"/>
          </p:nvPr>
        </p:nvSpPr>
        <p:spPr>
          <a:xfrm>
            <a:off x="1691680" y="4797152"/>
            <a:ext cx="6781800" cy="1584176"/>
          </a:xfrm>
        </p:spPr>
        <p:txBody>
          <a:bodyPr/>
          <a:lstStyle/>
          <a:p>
            <a:pPr marL="0" indent="0">
              <a:buNone/>
            </a:pPr>
            <a:r>
              <a:rPr lang="sv-SE" dirty="0" err="1" smtClean="0"/>
              <a:t>Can</a:t>
            </a:r>
            <a:r>
              <a:rPr lang="sv-SE" dirty="0" smtClean="0"/>
              <a:t> </a:t>
            </a:r>
            <a:r>
              <a:rPr lang="sv-SE" dirty="0" err="1" smtClean="0"/>
              <a:t>we</a:t>
            </a:r>
            <a:r>
              <a:rPr lang="sv-SE" dirty="0" smtClean="0"/>
              <a:t> </a:t>
            </a:r>
            <a:r>
              <a:rPr lang="sv-SE" dirty="0" err="1" smtClean="0"/>
              <a:t>use</a:t>
            </a:r>
            <a:r>
              <a:rPr lang="sv-SE" dirty="0" smtClean="0"/>
              <a:t> Register for the December </a:t>
            </a:r>
            <a:r>
              <a:rPr lang="sv-SE" dirty="0" err="1" smtClean="0"/>
              <a:t>count</a:t>
            </a:r>
            <a:r>
              <a:rPr lang="sv-SE" dirty="0" smtClean="0"/>
              <a:t> or is a new </a:t>
            </a:r>
            <a:r>
              <a:rPr lang="sv-SE" dirty="0" err="1" smtClean="0"/>
              <a:t>sample</a:t>
            </a:r>
            <a:r>
              <a:rPr lang="sv-SE" dirty="0" smtClean="0"/>
              <a:t> survey </a:t>
            </a:r>
            <a:r>
              <a:rPr lang="sv-SE" dirty="0" err="1" smtClean="0"/>
              <a:t>of</a:t>
            </a:r>
            <a:r>
              <a:rPr lang="sv-SE" dirty="0" smtClean="0"/>
              <a:t> 7000 farmers </a:t>
            </a:r>
            <a:r>
              <a:rPr lang="sv-SE" dirty="0" err="1" smtClean="0"/>
              <a:t>needed</a:t>
            </a:r>
            <a:r>
              <a:rPr lang="sv-SE" dirty="0" smtClean="0"/>
              <a:t>?</a:t>
            </a:r>
          </a:p>
          <a:p>
            <a:r>
              <a:rPr lang="sv-SE" dirty="0" smtClean="0"/>
              <a:t>Nr </a:t>
            </a:r>
            <a:r>
              <a:rPr lang="sv-SE" dirty="0" err="1" smtClean="0"/>
              <a:t>of</a:t>
            </a:r>
            <a:r>
              <a:rPr lang="sv-SE" dirty="0" smtClean="0"/>
              <a:t> rams, </a:t>
            </a:r>
            <a:r>
              <a:rPr lang="sv-SE" dirty="0" err="1" smtClean="0"/>
              <a:t>lambs</a:t>
            </a:r>
            <a:r>
              <a:rPr lang="sv-SE" dirty="0" smtClean="0"/>
              <a:t> </a:t>
            </a:r>
            <a:r>
              <a:rPr lang="sv-SE" dirty="0" err="1" smtClean="0"/>
              <a:t>ewes</a:t>
            </a:r>
            <a:r>
              <a:rPr lang="sv-SE" dirty="0" smtClean="0"/>
              <a:t> for </a:t>
            </a:r>
            <a:r>
              <a:rPr lang="sv-SE" dirty="0" err="1" smtClean="0"/>
              <a:t>holdings</a:t>
            </a:r>
            <a:r>
              <a:rPr lang="sv-SE" dirty="0" smtClean="0"/>
              <a:t> in farm register</a:t>
            </a:r>
          </a:p>
          <a:p>
            <a:r>
              <a:rPr lang="sv-SE" dirty="0" err="1" smtClean="0"/>
              <a:t>Precion</a:t>
            </a:r>
            <a:r>
              <a:rPr lang="sv-SE" dirty="0" smtClean="0"/>
              <a:t> </a:t>
            </a:r>
            <a:r>
              <a:rPr lang="sv-SE" dirty="0" err="1" smtClean="0"/>
              <a:t>requriements</a:t>
            </a:r>
            <a:endParaRPr lang="sv-SE" dirty="0" smtClean="0"/>
          </a:p>
          <a:p>
            <a:pPr marL="0" indent="0">
              <a:buNone/>
            </a:pPr>
            <a:endParaRPr lang="sv-SE" dirty="0"/>
          </a:p>
        </p:txBody>
      </p:sp>
    </p:spTree>
    <p:extLst>
      <p:ext uri="{BB962C8B-B14F-4D97-AF65-F5344CB8AC3E}">
        <p14:creationId xmlns:p14="http://schemas.microsoft.com/office/powerpoint/2010/main" val="831247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0" y="44970"/>
            <a:ext cx="10188624" cy="990600"/>
          </a:xfrm>
        </p:spPr>
        <p:txBody>
          <a:bodyPr/>
          <a:lstStyle/>
          <a:p>
            <a:r>
              <a:rPr lang="sv-SE" dirty="0" smtClean="0"/>
              <a:t>Set </a:t>
            </a:r>
            <a:r>
              <a:rPr lang="sv-SE" dirty="0" err="1" smtClean="0"/>
              <a:t>up</a:t>
            </a:r>
            <a:r>
              <a:rPr lang="sv-SE" dirty="0" smtClean="0"/>
              <a:t> alternatives, </a:t>
            </a:r>
            <a:br>
              <a:rPr lang="sv-SE" dirty="0" smtClean="0"/>
            </a:br>
            <a:r>
              <a:rPr lang="sv-SE" dirty="0" err="1" smtClean="0"/>
              <a:t>evaluate</a:t>
            </a:r>
            <a:r>
              <a:rPr lang="sv-SE" dirty="0" smtClean="0"/>
              <a:t> alternatives </a:t>
            </a:r>
            <a:r>
              <a:rPr lang="sv-SE" dirty="0" err="1" smtClean="0"/>
              <a:t>Daas</a:t>
            </a:r>
            <a:r>
              <a:rPr lang="sv-SE" dirty="0" smtClean="0"/>
              <a:t> et.al</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482345256"/>
              </p:ext>
            </p:extLst>
          </p:nvPr>
        </p:nvGraphicFramePr>
        <p:xfrm>
          <a:off x="899592" y="1412773"/>
          <a:ext cx="7704856" cy="4752530"/>
        </p:xfrm>
        <a:graphic>
          <a:graphicData uri="http://schemas.openxmlformats.org/drawingml/2006/table">
            <a:tbl>
              <a:tblPr firstRow="1" firstCol="1" bandRow="1">
                <a:tableStyleId>{2D5ABB26-0587-4C30-8999-92F81FD0307C}</a:tableStyleId>
              </a:tblPr>
              <a:tblGrid>
                <a:gridCol w="2032502"/>
                <a:gridCol w="1212999"/>
                <a:gridCol w="1449953"/>
                <a:gridCol w="1575702"/>
                <a:gridCol w="1433700"/>
              </a:tblGrid>
              <a:tr h="1114371">
                <a:tc>
                  <a:txBody>
                    <a:bodyPr/>
                    <a:lstStyle/>
                    <a:p>
                      <a:endParaRPr lang="sv-SE" sz="1000" dirty="0">
                        <a:effectLst/>
                        <a:latin typeface="Times New Roman"/>
                      </a:endParaRPr>
                    </a:p>
                  </a:txBody>
                  <a:tcPr marL="68580" marR="68580" marT="0" marB="0"/>
                </a:tc>
                <a:tc>
                  <a:txBody>
                    <a:bodyPr/>
                    <a:lstStyle/>
                    <a:p>
                      <a:pPr algn="ctr">
                        <a:spcAft>
                          <a:spcPts val="0"/>
                        </a:spcAft>
                        <a:tabLst>
                          <a:tab pos="342900" algn="l"/>
                        </a:tabLst>
                      </a:pPr>
                      <a:r>
                        <a:rPr lang="en-GB" sz="1200" dirty="0">
                          <a:effectLst/>
                        </a:rPr>
                        <a:t>Sheep register</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Slaughtering register auxiliary source</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Register from certifying organic bodies</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Registers from breeding associations</a:t>
                      </a:r>
                      <a:endParaRPr lang="sv-SE" sz="1200">
                        <a:effectLst/>
                        <a:latin typeface="Times New Roman"/>
                        <a:ea typeface="Times New Roman"/>
                      </a:endParaRPr>
                    </a:p>
                  </a:txBody>
                  <a:tcPr marL="68580" marR="68580" marT="0" marB="0"/>
                </a:tc>
              </a:tr>
              <a:tr h="295037">
                <a:tc>
                  <a:txBody>
                    <a:bodyPr/>
                    <a:lstStyle/>
                    <a:p>
                      <a:pPr>
                        <a:spcAft>
                          <a:spcPts val="0"/>
                        </a:spcAft>
                        <a:tabLst>
                          <a:tab pos="342900" algn="l"/>
                        </a:tabLst>
                      </a:pPr>
                      <a:r>
                        <a:rPr lang="en-GB" sz="1200" dirty="0">
                          <a:effectLst/>
                        </a:rPr>
                        <a:t>Source dimensions</a:t>
                      </a:r>
                      <a:endParaRPr lang="sv-SE" sz="1200" dirty="0">
                        <a:effectLst/>
                        <a:latin typeface="Times New Roman"/>
                        <a:ea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r>
              <a:tr h="278594">
                <a:tc>
                  <a:txBody>
                    <a:bodyPr/>
                    <a:lstStyle/>
                    <a:p>
                      <a:pPr>
                        <a:spcAft>
                          <a:spcPts val="0"/>
                        </a:spcAft>
                        <a:tabLst>
                          <a:tab pos="342900" algn="l"/>
                        </a:tabLst>
                      </a:pPr>
                      <a:r>
                        <a:rPr lang="en-GB" sz="1200" dirty="0">
                          <a:effectLst/>
                        </a:rPr>
                        <a:t>1. Supplier</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dirty="0">
                          <a:effectLst/>
                        </a:rPr>
                        <a:t>2. Relevance</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557185">
                <a:tc>
                  <a:txBody>
                    <a:bodyPr/>
                    <a:lstStyle/>
                    <a:p>
                      <a:pPr>
                        <a:spcAft>
                          <a:spcPts val="0"/>
                        </a:spcAft>
                        <a:tabLst>
                          <a:tab pos="342900" algn="l"/>
                        </a:tabLst>
                      </a:pPr>
                      <a:r>
                        <a:rPr lang="en-GB" sz="1200" dirty="0">
                          <a:effectLst/>
                        </a:rPr>
                        <a:t>3. Privacy &amp; security</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dirty="0">
                          <a:effectLst/>
                        </a:rPr>
                        <a:t>4. Delivery</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dirty="0">
                          <a:effectLst/>
                        </a:rPr>
                        <a:t>5. Procedures</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557185">
                <a:tc>
                  <a:txBody>
                    <a:bodyPr/>
                    <a:lstStyle/>
                    <a:p>
                      <a:pPr>
                        <a:spcAft>
                          <a:spcPts val="0"/>
                        </a:spcAft>
                        <a:tabLst>
                          <a:tab pos="342900" algn="l"/>
                        </a:tabLst>
                      </a:pPr>
                      <a:endParaRPr lang="en-GB" sz="1200" dirty="0" smtClean="0">
                        <a:effectLst/>
                      </a:endParaRPr>
                    </a:p>
                    <a:p>
                      <a:pPr>
                        <a:spcAft>
                          <a:spcPts val="0"/>
                        </a:spcAft>
                        <a:tabLst>
                          <a:tab pos="342900" algn="l"/>
                        </a:tabLst>
                      </a:pPr>
                      <a:r>
                        <a:rPr lang="en-GB" sz="1200" dirty="0" smtClean="0">
                          <a:effectLst/>
                        </a:rPr>
                        <a:t>Metadata </a:t>
                      </a:r>
                      <a:r>
                        <a:rPr lang="en-GB" sz="1200" dirty="0">
                          <a:effectLst/>
                        </a:rPr>
                        <a:t>dimensions</a:t>
                      </a:r>
                      <a:endParaRPr lang="sv-SE" sz="1200" dirty="0">
                        <a:effectLst/>
                        <a:latin typeface="Times New Roman"/>
                        <a:ea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c>
                  <a:txBody>
                    <a:bodyPr/>
                    <a:lstStyle/>
                    <a:p>
                      <a:endParaRPr lang="sv-SE" sz="1000">
                        <a:effectLst/>
                        <a:latin typeface="Times New Roman"/>
                      </a:endParaRPr>
                    </a:p>
                  </a:txBody>
                  <a:tcPr marL="68580" marR="68580" marT="0" marB="0"/>
                </a:tc>
              </a:tr>
              <a:tr h="278594">
                <a:tc>
                  <a:txBody>
                    <a:bodyPr/>
                    <a:lstStyle/>
                    <a:p>
                      <a:pPr>
                        <a:spcAft>
                          <a:spcPts val="0"/>
                        </a:spcAft>
                        <a:tabLst>
                          <a:tab pos="342900" algn="l"/>
                        </a:tabLst>
                      </a:pPr>
                      <a:r>
                        <a:rPr lang="en-GB" sz="1200" dirty="0">
                          <a:effectLst/>
                        </a:rPr>
                        <a:t>1. Clarity</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a:effectLst/>
                        </a:rPr>
                        <a:t>2. Comparability</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a:effectLst/>
                        </a:rPr>
                        <a:t>3. Unique keys</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r>
              <a:tr h="278594">
                <a:tc>
                  <a:txBody>
                    <a:bodyPr/>
                    <a:lstStyle/>
                    <a:p>
                      <a:pPr>
                        <a:spcAft>
                          <a:spcPts val="0"/>
                        </a:spcAft>
                        <a:tabLst>
                          <a:tab pos="342900" algn="l"/>
                        </a:tabLst>
                      </a:pPr>
                      <a:r>
                        <a:rPr lang="en-GB" sz="1200" dirty="0">
                          <a:effectLst/>
                        </a:rPr>
                        <a:t>4. Data treatment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a:effectLst/>
                        </a:rPr>
                        <a:t>+++++</a:t>
                      </a:r>
                      <a:endParaRPr lang="sv-SE" sz="120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c>
                  <a:txBody>
                    <a:bodyPr/>
                    <a:lstStyle/>
                    <a:p>
                      <a:pPr algn="ctr">
                        <a:spcAft>
                          <a:spcPts val="0"/>
                        </a:spcAft>
                        <a:tabLst>
                          <a:tab pos="342900" algn="l"/>
                        </a:tabLst>
                      </a:pPr>
                      <a:r>
                        <a:rPr lang="en-GB" sz="1200" dirty="0">
                          <a:effectLst/>
                        </a:rPr>
                        <a:t>+</a:t>
                      </a:r>
                      <a:endParaRPr lang="sv-SE"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841774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91680" y="260648"/>
            <a:ext cx="6781800" cy="990600"/>
          </a:xfrm>
        </p:spPr>
        <p:txBody>
          <a:bodyPr/>
          <a:lstStyle/>
          <a:p>
            <a:r>
              <a:rPr lang="sv-SE" dirty="0"/>
              <a:t>Set </a:t>
            </a:r>
            <a:r>
              <a:rPr lang="sv-SE" dirty="0" err="1"/>
              <a:t>up</a:t>
            </a:r>
            <a:r>
              <a:rPr lang="sv-SE" dirty="0"/>
              <a:t> alternatives, </a:t>
            </a:r>
            <a:br>
              <a:rPr lang="sv-SE" dirty="0"/>
            </a:br>
            <a:r>
              <a:rPr lang="sv-SE" dirty="0" err="1"/>
              <a:t>evaluate</a:t>
            </a:r>
            <a:r>
              <a:rPr lang="sv-SE" dirty="0"/>
              <a:t> alternatives </a:t>
            </a:r>
            <a:r>
              <a:rPr lang="sv-SE" dirty="0" err="1" smtClean="0"/>
              <a:t>Laitila</a:t>
            </a:r>
            <a:r>
              <a:rPr lang="sv-SE" dirty="0" smtClean="0"/>
              <a:t> </a:t>
            </a:r>
            <a:r>
              <a:rPr lang="sv-SE" dirty="0"/>
              <a:t>et.al</a:t>
            </a:r>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3430" y="1556792"/>
            <a:ext cx="6397451" cy="489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79564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Linking</a:t>
            </a:r>
            <a:r>
              <a:rPr lang="sv-SE" dirty="0" smtClean="0"/>
              <a:t> </a:t>
            </a:r>
            <a:r>
              <a:rPr lang="sv-SE" dirty="0" err="1" smtClean="0"/>
              <a:t>objects</a:t>
            </a:r>
            <a:r>
              <a:rPr lang="sv-SE" dirty="0" smtClean="0"/>
              <a:t> (</a:t>
            </a:r>
            <a:r>
              <a:rPr lang="sv-SE" dirty="0" err="1" smtClean="0"/>
              <a:t>holdings</a:t>
            </a:r>
            <a:r>
              <a:rPr lang="sv-SE" dirty="0" smtClean="0"/>
              <a:t>)</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sp>
        <p:nvSpPr>
          <p:cNvPr id="12" name="textruta 11"/>
          <p:cNvSpPr txBox="1"/>
          <p:nvPr/>
        </p:nvSpPr>
        <p:spPr>
          <a:xfrm>
            <a:off x="6372200" y="3328248"/>
            <a:ext cx="1705916" cy="2246769"/>
          </a:xfrm>
          <a:prstGeom prst="rect">
            <a:avLst/>
          </a:prstGeom>
          <a:noFill/>
          <a:ln>
            <a:solidFill>
              <a:schemeClr val="tx1"/>
            </a:solidFill>
          </a:ln>
        </p:spPr>
        <p:txBody>
          <a:bodyPr wrap="none" rtlCol="0">
            <a:spAutoFit/>
          </a:bodyPr>
          <a:lstStyle/>
          <a:p>
            <a:r>
              <a:rPr lang="sv-SE" sz="2000" dirty="0" err="1" smtClean="0"/>
              <a:t>Sheep</a:t>
            </a:r>
            <a:r>
              <a:rPr lang="sv-SE" sz="2000" dirty="0" smtClean="0"/>
              <a:t> register </a:t>
            </a:r>
          </a:p>
          <a:p>
            <a:r>
              <a:rPr lang="sv-SE" sz="2000" dirty="0" err="1" smtClean="0"/>
              <a:t>Identifiers</a:t>
            </a:r>
            <a:endParaRPr lang="sv-SE" sz="2000" dirty="0" smtClean="0"/>
          </a:p>
          <a:p>
            <a:r>
              <a:rPr lang="sv-SE" sz="2000" dirty="0" smtClean="0"/>
              <a:t>(dec)</a:t>
            </a:r>
          </a:p>
          <a:p>
            <a:endParaRPr lang="sv-SE" sz="2000" dirty="0" smtClean="0"/>
          </a:p>
          <a:p>
            <a:pPr marL="342900" indent="-342900">
              <a:buFont typeface="Arial" pitchFamily="34" charset="0"/>
              <a:buChar char="•"/>
            </a:pPr>
            <a:r>
              <a:rPr lang="sv-SE" sz="2000" dirty="0" err="1" smtClean="0"/>
              <a:t>PPN_id</a:t>
            </a:r>
            <a:endParaRPr lang="sv-SE" sz="2000" dirty="0" smtClean="0"/>
          </a:p>
          <a:p>
            <a:pPr marL="342900" indent="-342900">
              <a:buFont typeface="Arial" pitchFamily="34" charset="0"/>
              <a:buChar char="•"/>
            </a:pPr>
            <a:r>
              <a:rPr lang="sv-SE" sz="2000" dirty="0" err="1" smtClean="0"/>
              <a:t>Org_id</a:t>
            </a:r>
            <a:endParaRPr lang="sv-SE" sz="2000" dirty="0" smtClean="0"/>
          </a:p>
          <a:p>
            <a:endParaRPr lang="sv-SE" sz="2000" dirty="0"/>
          </a:p>
        </p:txBody>
      </p:sp>
      <p:sp>
        <p:nvSpPr>
          <p:cNvPr id="14" name="Platshållare för innehåll 2"/>
          <p:cNvSpPr>
            <a:spLocks noGrp="1"/>
          </p:cNvSpPr>
          <p:nvPr>
            <p:ph idx="1"/>
          </p:nvPr>
        </p:nvSpPr>
        <p:spPr>
          <a:xfrm>
            <a:off x="323528" y="2132856"/>
            <a:ext cx="8020838" cy="5042811"/>
          </a:xfrm>
        </p:spPr>
        <p:txBody>
          <a:bodyPr/>
          <a:lstStyle/>
          <a:p>
            <a:pPr marL="0" indent="0">
              <a:buNone/>
            </a:pPr>
            <a:r>
              <a:rPr lang="sv-SE" dirty="0" err="1" smtClean="0"/>
              <a:t>Adminstrative</a:t>
            </a:r>
            <a:r>
              <a:rPr lang="sv-SE" dirty="0" smtClean="0"/>
              <a:t> </a:t>
            </a:r>
            <a:r>
              <a:rPr lang="sv-SE" dirty="0" err="1" smtClean="0"/>
              <a:t>sheep</a:t>
            </a:r>
            <a:r>
              <a:rPr lang="sv-SE" dirty="0" smtClean="0"/>
              <a:t> register</a:t>
            </a:r>
          </a:p>
          <a:p>
            <a:r>
              <a:rPr lang="sv-SE" dirty="0" smtClean="0"/>
              <a:t>Over-</a:t>
            </a:r>
            <a:r>
              <a:rPr lang="sv-SE" dirty="0" err="1" smtClean="0"/>
              <a:t>coverage</a:t>
            </a:r>
            <a:r>
              <a:rPr lang="sv-SE" dirty="0" smtClean="0"/>
              <a:t> 20 %  (</a:t>
            </a:r>
            <a:r>
              <a:rPr lang="sv-SE" dirty="0" err="1" smtClean="0"/>
              <a:t>to</a:t>
            </a:r>
            <a:r>
              <a:rPr lang="sv-SE" dirty="0" smtClean="0"/>
              <a:t> small for Farm register)</a:t>
            </a:r>
          </a:p>
          <a:p>
            <a:r>
              <a:rPr lang="sv-SE" dirty="0" smtClean="0"/>
              <a:t>No-</a:t>
            </a:r>
            <a:r>
              <a:rPr lang="sv-SE" dirty="0" err="1" smtClean="0"/>
              <a:t>undercoverage</a:t>
            </a:r>
            <a:r>
              <a:rPr lang="sv-SE" dirty="0" smtClean="0"/>
              <a:t> </a:t>
            </a:r>
            <a:r>
              <a:rPr lang="sv-SE" dirty="0" err="1" smtClean="0"/>
              <a:t>assumed</a:t>
            </a:r>
            <a:r>
              <a:rPr lang="sv-SE" dirty="0" smtClean="0"/>
              <a:t> on holding </a:t>
            </a:r>
            <a:r>
              <a:rPr lang="sv-SE" dirty="0" err="1" smtClean="0"/>
              <a:t>level</a:t>
            </a:r>
            <a:endParaRPr lang="sv-SE" dirty="0" smtClean="0"/>
          </a:p>
          <a:p>
            <a:pPr marL="0" indent="0">
              <a:buNone/>
            </a:pPr>
            <a:endParaRPr lang="sv-SE" dirty="0" smtClean="0"/>
          </a:p>
        </p:txBody>
      </p:sp>
    </p:spTree>
    <p:extLst>
      <p:ext uri="{BB962C8B-B14F-4D97-AF65-F5344CB8AC3E}">
        <p14:creationId xmlns:p14="http://schemas.microsoft.com/office/powerpoint/2010/main" val="61779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618602" y="188640"/>
            <a:ext cx="6781800" cy="990600"/>
          </a:xfrm>
        </p:spPr>
        <p:txBody>
          <a:bodyPr/>
          <a:lstStyle/>
          <a:p>
            <a:r>
              <a:rPr lang="sv-SE" dirty="0" err="1" smtClean="0"/>
              <a:t>Objects</a:t>
            </a:r>
            <a:r>
              <a:rPr lang="sv-SE" dirty="0" smtClean="0"/>
              <a:t> in population</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v-SE"/>
          </a:p>
        </p:txBody>
      </p:sp>
      <p:grpSp>
        <p:nvGrpSpPr>
          <p:cNvPr id="6" name="Grupp 5"/>
          <p:cNvGrpSpPr/>
          <p:nvPr/>
        </p:nvGrpSpPr>
        <p:grpSpPr>
          <a:xfrm>
            <a:off x="828595" y="1412776"/>
            <a:ext cx="7486809" cy="2428623"/>
            <a:chOff x="831738" y="1560381"/>
            <a:chExt cx="7486809" cy="2428623"/>
          </a:xfrm>
        </p:grpSpPr>
        <p:sp>
          <p:nvSpPr>
            <p:cNvPr id="7" name="textruta 6"/>
            <p:cNvSpPr txBox="1"/>
            <p:nvPr/>
          </p:nvSpPr>
          <p:spPr>
            <a:xfrm>
              <a:off x="831738" y="1742235"/>
              <a:ext cx="1556836" cy="2246769"/>
            </a:xfrm>
            <a:prstGeom prst="rect">
              <a:avLst/>
            </a:prstGeom>
            <a:noFill/>
            <a:ln>
              <a:solidFill>
                <a:schemeClr val="tx1"/>
              </a:solidFill>
            </a:ln>
          </p:spPr>
          <p:txBody>
            <a:bodyPr wrap="none" rtlCol="0">
              <a:spAutoFit/>
            </a:bodyPr>
            <a:lstStyle/>
            <a:p>
              <a:r>
                <a:rPr lang="sv-SE" sz="2000" dirty="0" err="1" smtClean="0"/>
                <a:t>Slaugthering</a:t>
              </a:r>
              <a:r>
                <a:rPr lang="sv-SE" sz="2000" dirty="0" smtClean="0"/>
                <a:t> </a:t>
              </a:r>
            </a:p>
            <a:p>
              <a:r>
                <a:rPr lang="sv-SE" sz="2000" dirty="0" smtClean="0"/>
                <a:t>register</a:t>
              </a:r>
            </a:p>
            <a:p>
              <a:r>
                <a:rPr lang="sv-SE" sz="2000" dirty="0" err="1" smtClean="0"/>
                <a:t>Identifiers</a:t>
              </a:r>
              <a:endParaRPr lang="sv-SE" sz="2000" dirty="0" smtClean="0"/>
            </a:p>
            <a:p>
              <a:r>
                <a:rPr lang="sv-SE" sz="2000" dirty="0" smtClean="0"/>
                <a:t>(</a:t>
              </a:r>
              <a:r>
                <a:rPr lang="sv-SE" sz="2000" dirty="0" err="1" smtClean="0"/>
                <a:t>continious</a:t>
              </a:r>
              <a:r>
                <a:rPr lang="sv-SE" sz="2000" dirty="0" smtClean="0"/>
                <a:t>)</a:t>
              </a:r>
            </a:p>
            <a:p>
              <a:pPr marL="342900" indent="-342900">
                <a:buFont typeface="Arial" pitchFamily="34" charset="0"/>
                <a:buChar char="•"/>
              </a:pPr>
              <a:r>
                <a:rPr lang="sv-SE" sz="2000" dirty="0" err="1" smtClean="0"/>
                <a:t>PPN_id</a:t>
              </a:r>
              <a:endParaRPr lang="sv-SE" sz="2000" dirty="0" smtClean="0"/>
            </a:p>
            <a:p>
              <a:pPr marL="342900" indent="-342900">
                <a:buFont typeface="Arial" pitchFamily="34" charset="0"/>
                <a:buChar char="•"/>
              </a:pPr>
              <a:r>
                <a:rPr lang="sv-SE" sz="2000" dirty="0" err="1" smtClean="0"/>
                <a:t>Org_id</a:t>
              </a:r>
              <a:endParaRPr lang="sv-SE" sz="2000" dirty="0" smtClean="0"/>
            </a:p>
            <a:p>
              <a:endParaRPr lang="sv-SE" sz="2000" dirty="0"/>
            </a:p>
          </p:txBody>
        </p:sp>
        <p:sp>
          <p:nvSpPr>
            <p:cNvPr id="11" name="textruta 10"/>
            <p:cNvSpPr txBox="1"/>
            <p:nvPr/>
          </p:nvSpPr>
          <p:spPr>
            <a:xfrm>
              <a:off x="6763313" y="1726026"/>
              <a:ext cx="1555234" cy="2246769"/>
            </a:xfrm>
            <a:prstGeom prst="rect">
              <a:avLst/>
            </a:prstGeom>
            <a:noFill/>
            <a:ln>
              <a:solidFill>
                <a:schemeClr val="tx1"/>
              </a:solidFill>
            </a:ln>
          </p:spPr>
          <p:txBody>
            <a:bodyPr wrap="none" rtlCol="0">
              <a:spAutoFit/>
            </a:bodyPr>
            <a:lstStyle/>
            <a:p>
              <a:r>
                <a:rPr lang="sv-SE" sz="2000" dirty="0" smtClean="0"/>
                <a:t>Farm register</a:t>
              </a:r>
            </a:p>
            <a:p>
              <a:r>
                <a:rPr lang="sv-SE" sz="2000" dirty="0" err="1" smtClean="0"/>
                <a:t>Identifiers</a:t>
              </a:r>
              <a:endParaRPr lang="sv-SE" sz="2000" dirty="0" smtClean="0"/>
            </a:p>
            <a:p>
              <a:r>
                <a:rPr lang="sv-SE" sz="2000" dirty="0" smtClean="0"/>
                <a:t>(</a:t>
              </a:r>
              <a:r>
                <a:rPr lang="sv-SE" sz="2000" dirty="0" err="1" smtClean="0"/>
                <a:t>june</a:t>
              </a:r>
              <a:r>
                <a:rPr lang="sv-SE" sz="2000" dirty="0" smtClean="0"/>
                <a:t>)</a:t>
              </a:r>
            </a:p>
            <a:p>
              <a:endParaRPr lang="sv-SE" sz="2000" dirty="0" smtClean="0"/>
            </a:p>
            <a:p>
              <a:pPr marL="342900" indent="-342900">
                <a:buFont typeface="Arial" pitchFamily="34" charset="0"/>
                <a:buChar char="•"/>
              </a:pPr>
              <a:r>
                <a:rPr lang="sv-SE" sz="2000" dirty="0" err="1" smtClean="0"/>
                <a:t>PPN_id</a:t>
              </a:r>
              <a:endParaRPr lang="sv-SE" sz="2000" dirty="0" smtClean="0"/>
            </a:p>
            <a:p>
              <a:pPr marL="342900" indent="-342900">
                <a:buFont typeface="Arial" pitchFamily="34" charset="0"/>
                <a:buChar char="•"/>
              </a:pPr>
              <a:r>
                <a:rPr lang="sv-SE" sz="2000" dirty="0" err="1" smtClean="0"/>
                <a:t>Org_id</a:t>
              </a:r>
              <a:endParaRPr lang="sv-SE" sz="2000" dirty="0" smtClean="0"/>
            </a:p>
            <a:p>
              <a:pPr marL="342900" indent="-342900">
                <a:buFont typeface="Arial" pitchFamily="34" charset="0"/>
                <a:buChar char="•"/>
              </a:pPr>
              <a:r>
                <a:rPr lang="sv-SE" sz="2000" dirty="0" err="1" smtClean="0"/>
                <a:t>FR_id</a:t>
              </a:r>
              <a:endParaRPr lang="sv-SE" sz="2000" dirty="0"/>
            </a:p>
          </p:txBody>
        </p:sp>
        <p:sp>
          <p:nvSpPr>
            <p:cNvPr id="12" name="textruta 11"/>
            <p:cNvSpPr txBox="1"/>
            <p:nvPr/>
          </p:nvSpPr>
          <p:spPr>
            <a:xfrm>
              <a:off x="3602216" y="1742235"/>
              <a:ext cx="1705916" cy="2246769"/>
            </a:xfrm>
            <a:prstGeom prst="rect">
              <a:avLst/>
            </a:prstGeom>
            <a:noFill/>
            <a:ln>
              <a:solidFill>
                <a:schemeClr val="tx1"/>
              </a:solidFill>
            </a:ln>
          </p:spPr>
          <p:txBody>
            <a:bodyPr wrap="none" rtlCol="0">
              <a:spAutoFit/>
            </a:bodyPr>
            <a:lstStyle/>
            <a:p>
              <a:r>
                <a:rPr lang="sv-SE" sz="2000" dirty="0" err="1" smtClean="0"/>
                <a:t>Sheep</a:t>
              </a:r>
              <a:r>
                <a:rPr lang="sv-SE" sz="2000" dirty="0" smtClean="0"/>
                <a:t> register </a:t>
              </a:r>
            </a:p>
            <a:p>
              <a:r>
                <a:rPr lang="sv-SE" sz="2000" dirty="0" err="1" smtClean="0"/>
                <a:t>Identifiers</a:t>
              </a:r>
              <a:endParaRPr lang="sv-SE" sz="2000" dirty="0" smtClean="0"/>
            </a:p>
            <a:p>
              <a:r>
                <a:rPr lang="sv-SE" sz="2000" dirty="0" smtClean="0"/>
                <a:t>(dec)</a:t>
              </a:r>
            </a:p>
            <a:p>
              <a:endParaRPr lang="sv-SE" sz="2000" dirty="0" smtClean="0"/>
            </a:p>
            <a:p>
              <a:pPr marL="342900" indent="-342900">
                <a:buFont typeface="Arial" pitchFamily="34" charset="0"/>
                <a:buChar char="•"/>
              </a:pPr>
              <a:r>
                <a:rPr lang="sv-SE" sz="2000" dirty="0" err="1" smtClean="0"/>
                <a:t>PPN_id</a:t>
              </a:r>
              <a:endParaRPr lang="sv-SE" sz="2000" dirty="0" smtClean="0"/>
            </a:p>
            <a:p>
              <a:pPr marL="342900" indent="-342900">
                <a:buFont typeface="Arial" pitchFamily="34" charset="0"/>
                <a:buChar char="•"/>
              </a:pPr>
              <a:r>
                <a:rPr lang="sv-SE" sz="2000" dirty="0" err="1" smtClean="0"/>
                <a:t>Org_id</a:t>
              </a:r>
              <a:endParaRPr lang="sv-SE" sz="2000" dirty="0" smtClean="0"/>
            </a:p>
            <a:p>
              <a:endParaRPr lang="sv-SE" sz="2000" dirty="0"/>
            </a:p>
          </p:txBody>
        </p:sp>
        <p:cxnSp>
          <p:nvCxnSpPr>
            <p:cNvPr id="13" name="Rak pil 12"/>
            <p:cNvCxnSpPr>
              <a:stCxn id="7" idx="3"/>
              <a:endCxn id="12" idx="1"/>
            </p:cNvCxnSpPr>
            <p:nvPr/>
          </p:nvCxnSpPr>
          <p:spPr>
            <a:xfrm>
              <a:off x="2388574" y="2865620"/>
              <a:ext cx="121364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Rak pil 14"/>
            <p:cNvCxnSpPr>
              <a:stCxn id="12" idx="3"/>
              <a:endCxn id="11" idx="1"/>
            </p:cNvCxnSpPr>
            <p:nvPr/>
          </p:nvCxnSpPr>
          <p:spPr>
            <a:xfrm flipV="1">
              <a:off x="5308132" y="2849411"/>
              <a:ext cx="1455181" cy="162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ruta 15"/>
            <p:cNvSpPr txBox="1"/>
            <p:nvPr/>
          </p:nvSpPr>
          <p:spPr>
            <a:xfrm>
              <a:off x="2388574" y="1565218"/>
              <a:ext cx="1135247" cy="707886"/>
            </a:xfrm>
            <a:prstGeom prst="rect">
              <a:avLst/>
            </a:prstGeom>
            <a:noFill/>
          </p:spPr>
          <p:txBody>
            <a:bodyPr wrap="none" rtlCol="0">
              <a:spAutoFit/>
            </a:bodyPr>
            <a:lstStyle/>
            <a:p>
              <a:r>
                <a:rPr lang="sv-SE" sz="2000" dirty="0" err="1"/>
                <a:t>Identifier</a:t>
              </a:r>
              <a:endParaRPr lang="sv-SE" sz="2000" dirty="0"/>
            </a:p>
            <a:p>
              <a:r>
                <a:rPr lang="sv-SE" sz="2000" dirty="0"/>
                <a:t> </a:t>
              </a:r>
              <a:r>
                <a:rPr lang="sv-SE" sz="2000" dirty="0" err="1"/>
                <a:t>PPN_id</a:t>
              </a:r>
              <a:endParaRPr lang="sv-SE" sz="2000" dirty="0"/>
            </a:p>
          </p:txBody>
        </p:sp>
        <p:sp>
          <p:nvSpPr>
            <p:cNvPr id="18" name="textruta 17"/>
            <p:cNvSpPr txBox="1"/>
            <p:nvPr/>
          </p:nvSpPr>
          <p:spPr>
            <a:xfrm>
              <a:off x="5519599" y="1560381"/>
              <a:ext cx="1135247" cy="1015663"/>
            </a:xfrm>
            <a:prstGeom prst="rect">
              <a:avLst/>
            </a:prstGeom>
            <a:noFill/>
          </p:spPr>
          <p:txBody>
            <a:bodyPr wrap="none" rtlCol="0">
              <a:spAutoFit/>
            </a:bodyPr>
            <a:lstStyle/>
            <a:p>
              <a:r>
                <a:rPr lang="sv-SE" sz="2000" dirty="0" err="1"/>
                <a:t>Identifier</a:t>
              </a:r>
              <a:endParaRPr lang="sv-SE" sz="2000" dirty="0"/>
            </a:p>
            <a:p>
              <a:r>
                <a:rPr lang="sv-SE" sz="2000" dirty="0" err="1" smtClean="0"/>
                <a:t>PPN_id</a:t>
              </a:r>
              <a:endParaRPr lang="sv-SE" sz="2000" dirty="0"/>
            </a:p>
            <a:p>
              <a:r>
                <a:rPr lang="sv-SE" sz="2000" dirty="0" err="1"/>
                <a:t>Org_id</a:t>
              </a:r>
              <a:endParaRPr lang="sv-SE" sz="2000" dirty="0"/>
            </a:p>
          </p:txBody>
        </p:sp>
      </p:grpSp>
      <p:sp>
        <p:nvSpPr>
          <p:cNvPr id="14" name="Platshållare för innehåll 2"/>
          <p:cNvSpPr>
            <a:spLocks noGrp="1"/>
          </p:cNvSpPr>
          <p:nvPr>
            <p:ph idx="1"/>
          </p:nvPr>
        </p:nvSpPr>
        <p:spPr>
          <a:xfrm>
            <a:off x="683568" y="4077072"/>
            <a:ext cx="8020838" cy="5042811"/>
          </a:xfrm>
        </p:spPr>
        <p:txBody>
          <a:bodyPr/>
          <a:lstStyle/>
          <a:p>
            <a:r>
              <a:rPr lang="sv-SE" dirty="0" smtClean="0"/>
              <a:t>Not </a:t>
            </a:r>
            <a:r>
              <a:rPr lang="sv-SE" dirty="0" err="1" smtClean="0"/>
              <a:t>linking</a:t>
            </a:r>
            <a:r>
              <a:rPr lang="sv-SE" dirty="0" smtClean="0"/>
              <a:t> (9,4 %)</a:t>
            </a:r>
          </a:p>
          <a:p>
            <a:pPr lvl="1"/>
            <a:r>
              <a:rPr lang="sv-SE" dirty="0" smtClean="0"/>
              <a:t> 1,5 % </a:t>
            </a:r>
            <a:r>
              <a:rPr lang="sv-SE" dirty="0" err="1" smtClean="0"/>
              <a:t>have</a:t>
            </a:r>
            <a:r>
              <a:rPr lang="sv-SE" dirty="0" smtClean="0"/>
              <a:t> data in december</a:t>
            </a:r>
          </a:p>
          <a:p>
            <a:pPr lvl="1"/>
            <a:r>
              <a:rPr lang="sv-SE" dirty="0"/>
              <a:t> </a:t>
            </a:r>
            <a:r>
              <a:rPr lang="sv-SE" dirty="0" smtClean="0"/>
              <a:t>7,9 % no data, data from later dates</a:t>
            </a:r>
          </a:p>
          <a:p>
            <a:r>
              <a:rPr lang="sv-SE" dirty="0" err="1" smtClean="0"/>
              <a:t>Linking</a:t>
            </a:r>
            <a:r>
              <a:rPr lang="sv-SE" dirty="0" smtClean="0"/>
              <a:t> (90,6 %)</a:t>
            </a:r>
          </a:p>
          <a:p>
            <a:pPr lvl="1"/>
            <a:r>
              <a:rPr lang="sv-SE" dirty="0" smtClean="0"/>
              <a:t>68,8 % </a:t>
            </a:r>
            <a:r>
              <a:rPr lang="sv-SE" dirty="0" err="1" smtClean="0"/>
              <a:t>have</a:t>
            </a:r>
            <a:r>
              <a:rPr lang="sv-SE" dirty="0" smtClean="0"/>
              <a:t> data in December </a:t>
            </a:r>
          </a:p>
          <a:p>
            <a:pPr lvl="1"/>
            <a:r>
              <a:rPr lang="sv-SE" dirty="0" smtClean="0"/>
              <a:t>21,9 % not data, or later data </a:t>
            </a:r>
          </a:p>
        </p:txBody>
      </p:sp>
    </p:spTree>
    <p:extLst>
      <p:ext uri="{BB962C8B-B14F-4D97-AF65-F5344CB8AC3E}">
        <p14:creationId xmlns:p14="http://schemas.microsoft.com/office/powerpoint/2010/main" val="4034421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Result</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844824"/>
            <a:ext cx="9110849" cy="3973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6393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23120" y="404664"/>
            <a:ext cx="7920880" cy="990600"/>
          </a:xfrm>
        </p:spPr>
        <p:txBody>
          <a:bodyPr/>
          <a:lstStyle/>
          <a:p>
            <a:r>
              <a:rPr lang="sv-SE" dirty="0" smtClean="0"/>
              <a:t>Hyperdimension </a:t>
            </a:r>
            <a:r>
              <a:rPr lang="sv-SE" dirty="0" err="1" smtClean="0"/>
              <a:t>of</a:t>
            </a:r>
            <a:r>
              <a:rPr lang="sv-SE" dirty="0" smtClean="0"/>
              <a:t> data </a:t>
            </a:r>
            <a:r>
              <a:rPr lang="sv-SE" dirty="0" err="1" smtClean="0"/>
              <a:t>quality</a:t>
            </a:r>
            <a:r>
              <a:rPr lang="sv-SE" dirty="0" smtClean="0"/>
              <a:t/>
            </a:r>
            <a:br>
              <a:rPr lang="sv-SE" dirty="0" smtClean="0"/>
            </a:br>
            <a:r>
              <a:rPr lang="sv-SE" dirty="0" smtClean="0"/>
              <a:t>Input and </a:t>
            </a:r>
            <a:r>
              <a:rPr lang="sv-SE" dirty="0" smtClean="0"/>
              <a:t>output </a:t>
            </a:r>
            <a:r>
              <a:rPr lang="sv-SE" dirty="0" err="1" smtClean="0"/>
              <a:t>quality</a:t>
            </a:r>
            <a:endParaRPr lang="sv-SE" dirty="0"/>
          </a:p>
        </p:txBody>
      </p:sp>
      <p:sp>
        <p:nvSpPr>
          <p:cNvPr id="4" name="Platshållare för datum 3"/>
          <p:cNvSpPr>
            <a:spLocks noGrp="1"/>
          </p:cNvSpPr>
          <p:nvPr>
            <p:ph type="dt" sz="half" idx="12"/>
          </p:nvPr>
        </p:nvSpPr>
        <p:spPr/>
        <p:txBody>
          <a:bodyPr/>
          <a:lstStyle/>
          <a:p>
            <a:pPr>
              <a:defRPr/>
            </a:pPr>
            <a:fld id="{B699186A-12C9-494C-AAD4-AC9F143EB730}" type="datetime1">
              <a:rPr lang="sv-SE" smtClean="0"/>
              <a:pPr>
                <a:defRPr/>
              </a:pPr>
              <a:t>2014-06-04</a:t>
            </a:fld>
            <a:endParaRPr lang="sv-SE"/>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420889"/>
            <a:ext cx="8347277"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94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SJV-Liggande_Eng_Logga">
  <a:themeElements>
    <a:clrScheme name="Standardformgivn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formgivning">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formgivning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formgivning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SJV-Liggande_Eng_Logga</Template>
  <TotalTime>2921</TotalTime>
  <Words>787</Words>
  <Application>Microsoft Office PowerPoint</Application>
  <PresentationFormat>Bildspel på skärmen (4:3)</PresentationFormat>
  <Paragraphs>189</Paragraphs>
  <Slides>10</Slides>
  <Notes>6</Notes>
  <HiddenSlides>0</HiddenSlides>
  <MMClips>0</MMClips>
  <ScaleCrop>false</ScaleCrop>
  <HeadingPairs>
    <vt:vector size="4" baseType="variant">
      <vt:variant>
        <vt:lpstr>Tema</vt:lpstr>
      </vt:variant>
      <vt:variant>
        <vt:i4>1</vt:i4>
      </vt:variant>
      <vt:variant>
        <vt:lpstr>Bildrubriker</vt:lpstr>
      </vt:variant>
      <vt:variant>
        <vt:i4>10</vt:i4>
      </vt:variant>
    </vt:vector>
  </HeadingPairs>
  <TitlesOfParts>
    <vt:vector size="11" baseType="lpstr">
      <vt:lpstr>SJV-Liggande_Eng_Logga</vt:lpstr>
      <vt:lpstr>Usefulness of quality frameworks when deciding on replacing surveys with administrative registers</vt:lpstr>
      <vt:lpstr>PowerPoint-presentation</vt:lpstr>
      <vt:lpstr>Identify problem</vt:lpstr>
      <vt:lpstr>Set up alternatives,  evaluate alternatives Daas et.al</vt:lpstr>
      <vt:lpstr>Set up alternatives,  evaluate alternatives Laitila et.al</vt:lpstr>
      <vt:lpstr>Linking objects (holdings)</vt:lpstr>
      <vt:lpstr>Objects in population</vt:lpstr>
      <vt:lpstr>Result</vt:lpstr>
      <vt:lpstr>Hyperdimension of data quality Input and output quality</vt:lpstr>
      <vt:lpstr>Conclusion</vt:lpstr>
    </vt:vector>
  </TitlesOfParts>
  <Company>Jordbruksverket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Anders Grönvall</dc:creator>
  <cp:lastModifiedBy>Ann-Marie Karlsson</cp:lastModifiedBy>
  <cp:revision>59</cp:revision>
  <dcterms:created xsi:type="dcterms:W3CDTF">2013-09-16T10:08:16Z</dcterms:created>
  <dcterms:modified xsi:type="dcterms:W3CDTF">2014-06-04T06:28:52Z</dcterms:modified>
</cp:coreProperties>
</file>