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  <p:sldMasterId id="2147483684" r:id="rId2"/>
  </p:sldMasterIdLst>
  <p:notesMasterIdLst>
    <p:notesMasterId r:id="rId24"/>
  </p:notesMasterIdLst>
  <p:sldIdLst>
    <p:sldId id="296" r:id="rId3"/>
    <p:sldId id="304" r:id="rId4"/>
    <p:sldId id="320" r:id="rId5"/>
    <p:sldId id="294" r:id="rId6"/>
    <p:sldId id="321" r:id="rId7"/>
    <p:sldId id="315" r:id="rId8"/>
    <p:sldId id="295" r:id="rId9"/>
    <p:sldId id="301" r:id="rId10"/>
    <p:sldId id="297" r:id="rId11"/>
    <p:sldId id="305" r:id="rId12"/>
    <p:sldId id="306" r:id="rId13"/>
    <p:sldId id="307" r:id="rId14"/>
    <p:sldId id="310" r:id="rId15"/>
    <p:sldId id="308" r:id="rId16"/>
    <p:sldId id="318" r:id="rId17"/>
    <p:sldId id="311" r:id="rId18"/>
    <p:sldId id="312" r:id="rId19"/>
    <p:sldId id="313" r:id="rId20"/>
    <p:sldId id="298" r:id="rId21"/>
    <p:sldId id="303" r:id="rId22"/>
    <p:sldId id="290" r:id="rId23"/>
  </p:sldIdLst>
  <p:sldSz cx="9144000" cy="6858000" type="screen4x3"/>
  <p:notesSz cx="6724650" cy="9774238"/>
  <p:embeddedFontLst>
    <p:embeddedFont>
      <p:font typeface="MetaNormalLF-Roman" panose="020B0500000000000000" pitchFamily="34" charset="0"/>
      <p:regular r:id="rId25"/>
      <p:bold r:id="rId26"/>
      <p:italic r:id="rId27"/>
      <p:boldItalic r:id="rId28"/>
    </p:embeddedFont>
    <p:embeddedFont>
      <p:font typeface="MetaMediumLF-Roman" panose="020B0800000000000000" pitchFamily="34" charset="0"/>
      <p:bold r:id="rId29"/>
    </p:embeddedFont>
    <p:embeddedFont>
      <p:font typeface="Agfa Rotis Semisans Ex Bold" panose="020B0703040504030204" pitchFamily="34" charset="0"/>
      <p:bold r:id="rId30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808080"/>
    <a:srgbClr val="FFCC00"/>
    <a:srgbClr val="CC0033"/>
    <a:srgbClr val="FFCC33"/>
    <a:srgbClr val="FF9900"/>
    <a:srgbClr val="FF6600"/>
    <a:srgbClr val="999999"/>
    <a:srgbClr val="990033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81876" autoAdjust="0"/>
  </p:normalViewPr>
  <p:slideViewPr>
    <p:cSldViewPr snapToGrid="0" snapToObjects="1">
      <p:cViewPr>
        <p:scale>
          <a:sx n="80" d="100"/>
          <a:sy n="80" d="100"/>
        </p:scale>
        <p:origin x="-750" y="-192"/>
      </p:cViewPr>
      <p:guideLst>
        <p:guide orient="horz" pos="2160"/>
        <p:guide orient="horz" pos="3944"/>
        <p:guide orient="horz" pos="1011"/>
        <p:guide pos="2880"/>
        <p:guide pos="340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2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1.fntdata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4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taNormalLF-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taNormalLF-Roman" pitchFamily="34" charset="0"/>
              </a:defRPr>
            </a:lvl1pPr>
          </a:lstStyle>
          <a:p>
            <a:fld id="{8D9BBD62-E87A-4D5C-B70B-7C95F8DCB9B3}" type="datetimeFigureOut">
              <a:rPr lang="de-DE" smtClean="0"/>
              <a:pPr/>
              <a:t>28.05.2014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taNormalLF-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taNormalLF-Roman" pitchFamily="34" charset="0"/>
              </a:defRPr>
            </a:lvl1pPr>
          </a:lstStyle>
          <a:p>
            <a:fld id="{74870A76-7E73-40B4-AABF-FD9679C021E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7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etaNormalLF-Roman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taNormalLF-Roman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taNormalLF-Roman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taNormalLF-Roman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taNormalLF-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de-DE" i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6550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755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i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3571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i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29520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i="0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8998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altLang="de-DE" i="0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687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altLang="de-DE" i="0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>
                <a:solidFill>
                  <a:prstClr val="black"/>
                </a:solidFill>
              </a:rPr>
              <a:pPr/>
              <a:t>15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873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i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05303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i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80930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alt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96312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1355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i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76665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de-DE" i="0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17085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MetaNormalLF-Roman" pitchFamily="34" charset="0"/>
              </a:defRPr>
            </a:lvl1pPr>
            <a:lvl2pPr marL="734480" indent="-282492">
              <a:defRPr sz="2000">
                <a:solidFill>
                  <a:schemeClr val="tx1"/>
                </a:solidFill>
                <a:latin typeface="MetaNormalLF-Roman" pitchFamily="34" charset="0"/>
              </a:defRPr>
            </a:lvl2pPr>
            <a:lvl3pPr marL="1129970" indent="-225994">
              <a:defRPr sz="2000">
                <a:solidFill>
                  <a:schemeClr val="tx1"/>
                </a:solidFill>
                <a:latin typeface="MetaNormalLF-Roman" pitchFamily="34" charset="0"/>
              </a:defRPr>
            </a:lvl3pPr>
            <a:lvl4pPr marL="1581958" indent="-225994">
              <a:defRPr sz="2000">
                <a:solidFill>
                  <a:schemeClr val="tx1"/>
                </a:solidFill>
                <a:latin typeface="MetaNormalLF-Roman" pitchFamily="34" charset="0"/>
              </a:defRPr>
            </a:lvl4pPr>
            <a:lvl5pPr marL="2033946" indent="-225994">
              <a:defRPr sz="2000">
                <a:solidFill>
                  <a:schemeClr val="tx1"/>
                </a:solidFill>
                <a:latin typeface="MetaNormalLF-Roman" pitchFamily="34" charset="0"/>
              </a:defRPr>
            </a:lvl5pPr>
            <a:lvl6pPr marL="2485934" indent="-225994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6pPr>
            <a:lvl7pPr marL="2937921" indent="-225994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7pPr>
            <a:lvl8pPr marL="3389909" indent="-225994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8pPr>
            <a:lvl9pPr marL="3841897" indent="-225994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fld id="{CB3294C7-A7CF-4C76-8968-1D2AB7F65D32}" type="slidenum">
              <a:rPr lang="de-DE" altLang="de-DE" sz="1200"/>
              <a:pPr/>
              <a:t>21</a:t>
            </a:fld>
            <a:endParaRPr lang="de-DE" altLang="de-DE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33425"/>
            <a:ext cx="4886325" cy="366553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i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de-DE" i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5660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i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0200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de-DE" i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5660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i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3053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i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1392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i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6141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i="0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0A76-7E73-40B4-AABF-FD9679C021EA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699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gray">
          <a:xfrm>
            <a:off x="540000" y="862077"/>
            <a:ext cx="8280472" cy="2422907"/>
          </a:xfrm>
        </p:spPr>
        <p:txBody>
          <a:bodyPr lIns="0" tIns="0" rIns="0" bIns="0" anchor="b" anchorCtr="0">
            <a:noAutofit/>
          </a:bodyPr>
          <a:lstStyle>
            <a:lvl1pPr algn="l">
              <a:defRPr sz="5000" b="1" i="0" cap="all" baseline="0">
                <a:solidFill>
                  <a:srgbClr val="666666"/>
                </a:solidFill>
                <a:latin typeface="Agfa Rotis Semisans Ex Bold" pitchFamily="34" charset="0"/>
              </a:defRPr>
            </a:lvl1pPr>
          </a:lstStyle>
          <a:p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540000" y="3472745"/>
            <a:ext cx="8280150" cy="1752600"/>
          </a:xfrm>
        </p:spPr>
        <p:txBody>
          <a:bodyPr lIns="378000" tIns="0" rIns="0" bIns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300" b="0">
                <a:solidFill>
                  <a:schemeClr val="tx1"/>
                </a:solidFill>
                <a:latin typeface="MetaMediumLF-Roman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 bwMode="gray">
          <a:xfrm>
            <a:off x="539750" y="6207060"/>
            <a:ext cx="428163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1100" b="0" i="0">
                <a:solidFill>
                  <a:schemeClr val="tx1"/>
                </a:solidFill>
                <a:latin typeface="MetaNormalLF-Roman" pitchFamily="34" charset="0"/>
              </a:defRPr>
            </a:lvl1pPr>
          </a:lstStyle>
          <a:p>
            <a:r>
              <a:rPr lang="de-DE" dirty="0" smtClean="0"/>
              <a:t>© Federal Statistical Office </a:t>
            </a:r>
            <a:r>
              <a:rPr lang="de-DE" dirty="0" err="1" smtClean="0"/>
              <a:t>of</a:t>
            </a:r>
            <a:r>
              <a:rPr lang="de-DE" dirty="0" smtClean="0"/>
              <a:t> Germany | Q2014, Vienna, 3-5 June 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6576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0C992-684B-4214-99B9-B7AF6D1B08CF}" type="datetime1">
              <a:rPr lang="de-DE" smtClean="0"/>
              <a:pPr/>
              <a:t>28.05.2014</a:t>
            </a:fld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slide </a:t>
            </a:r>
            <a:fld id="{490D50AA-A47B-42B3-AEBF-DBC41AAA668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229121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0C992-684B-4214-99B9-B7AF6D1B08CF}" type="datetime1">
              <a:rPr lang="de-DE" smtClean="0"/>
              <a:pPr/>
              <a:t>28.05.2014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slide </a:t>
            </a:r>
            <a:fld id="{490D50AA-A47B-42B3-AEBF-DBC41AAA668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635257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0C992-684B-4214-99B9-B7AF6D1B08CF}" type="datetime1">
              <a:rPr lang="de-DE" smtClean="0"/>
              <a:pPr/>
              <a:t>28.05.2014</a:t>
            </a:fld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slide </a:t>
            </a:r>
            <a:fld id="{490D50AA-A47B-42B3-AEBF-DBC41AAA668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714421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0C992-684B-4214-99B9-B7AF6D1B08CF}" type="datetime1">
              <a:rPr lang="de-DE" smtClean="0"/>
              <a:pPr/>
              <a:t>28.05.2014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slide </a:t>
            </a:r>
            <a:fld id="{490D50AA-A47B-42B3-AEBF-DBC41AAA668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61848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0C992-684B-4214-99B9-B7AF6D1B08CF}" type="datetime1">
              <a:rPr lang="de-DE" smtClean="0"/>
              <a:pPr/>
              <a:t>28.05.2014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slide </a:t>
            </a:r>
            <a:fld id="{490D50AA-A47B-42B3-AEBF-DBC41AAA668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931754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0C992-684B-4214-99B9-B7AF6D1B08CF}" type="datetime1">
              <a:rPr lang="de-DE" smtClean="0"/>
              <a:pPr/>
              <a:t>28.05.2014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slide </a:t>
            </a:r>
            <a:fld id="{490D50AA-A47B-42B3-AEBF-DBC41AAA668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98201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61163" y="1133475"/>
            <a:ext cx="2073275" cy="51387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133475"/>
            <a:ext cx="6069013" cy="51387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0C992-684B-4214-99B9-B7AF6D1B08CF}" type="datetime1">
              <a:rPr lang="de-DE" smtClean="0"/>
              <a:pPr/>
              <a:t>28.05.2014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slide </a:t>
            </a:r>
            <a:fld id="{490D50AA-A47B-42B3-AEBF-DBC41AAA668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822735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7213" y="1133475"/>
            <a:ext cx="8277225" cy="9001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9750" y="1773238"/>
            <a:ext cx="4062413" cy="44989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4563" y="1773238"/>
            <a:ext cx="4064000" cy="44989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018338" y="6381750"/>
            <a:ext cx="1077912" cy="557213"/>
          </a:xfrm>
        </p:spPr>
        <p:txBody>
          <a:bodyPr/>
          <a:lstStyle>
            <a:lvl1pPr>
              <a:defRPr/>
            </a:lvl1pPr>
          </a:lstStyle>
          <a:p>
            <a:fld id="{3D10C992-684B-4214-99B9-B7AF6D1B08CF}" type="datetime1">
              <a:rPr lang="de-DE" smtClean="0"/>
              <a:pPr/>
              <a:t>28.05.2014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101013" y="6386513"/>
            <a:ext cx="704850" cy="557212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slide </a:t>
            </a:r>
            <a:fld id="{490D50AA-A47B-42B3-AEBF-DBC41AAA668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53284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7213" y="1133475"/>
            <a:ext cx="8277225" cy="9001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539750" y="1773238"/>
            <a:ext cx="8278813" cy="4498975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018338" y="6381750"/>
            <a:ext cx="1077912" cy="557213"/>
          </a:xfrm>
        </p:spPr>
        <p:txBody>
          <a:bodyPr/>
          <a:lstStyle>
            <a:lvl1pPr>
              <a:defRPr/>
            </a:lvl1pPr>
          </a:lstStyle>
          <a:p>
            <a:fld id="{3D10C992-684B-4214-99B9-B7AF6D1B08CF}" type="datetime1">
              <a:rPr lang="de-DE" smtClean="0"/>
              <a:pPr/>
              <a:t>28.05.2014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101013" y="6386513"/>
            <a:ext cx="704850" cy="557212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slide </a:t>
            </a:r>
            <a:fld id="{490D50AA-A47B-42B3-AEBF-DBC41AAA668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909786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7213" y="1133475"/>
            <a:ext cx="8277225" cy="9001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9750" y="1773238"/>
            <a:ext cx="4062413" cy="44989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iagrammplatzhalter 3"/>
          <p:cNvSpPr>
            <a:spLocks noGrp="1"/>
          </p:cNvSpPr>
          <p:nvPr>
            <p:ph type="chart" sz="half" idx="2"/>
          </p:nvPr>
        </p:nvSpPr>
        <p:spPr>
          <a:xfrm>
            <a:off x="4754563" y="1773238"/>
            <a:ext cx="4064000" cy="4498975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018338" y="6381750"/>
            <a:ext cx="1077912" cy="557213"/>
          </a:xfrm>
        </p:spPr>
        <p:txBody>
          <a:bodyPr/>
          <a:lstStyle>
            <a:lvl1pPr>
              <a:defRPr/>
            </a:lvl1pPr>
          </a:lstStyle>
          <a:p>
            <a:fld id="{3D10C992-684B-4214-99B9-B7AF6D1B08CF}" type="datetime1">
              <a:rPr lang="de-DE" smtClean="0"/>
              <a:pPr/>
              <a:t>28.05.2014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101013" y="6386513"/>
            <a:ext cx="704850" cy="557212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slide </a:t>
            </a:r>
            <a:fld id="{490D50AA-A47B-42B3-AEBF-DBC41AAA668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190981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b="0"/>
            </a:lvl1pPr>
          </a:lstStyle>
          <a:p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4A4B26A-08CD-4020-8381-95DD2FEB7B51}" type="datetime1">
              <a:rPr lang="de-DE" smtClean="0"/>
              <a:t>28.05.2014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dirty="0" smtClean="0"/>
              <a:t>© Federal Statistical Office </a:t>
            </a:r>
            <a:r>
              <a:rPr lang="de-DE" dirty="0" err="1" smtClean="0"/>
              <a:t>of</a:t>
            </a:r>
            <a:r>
              <a:rPr lang="de-DE" dirty="0" smtClean="0"/>
              <a:t> Germany | Q2014, Vienna, 3-5 June 2014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de-DE" dirty="0" err="1" smtClean="0"/>
              <a:t>slide</a:t>
            </a:r>
            <a:r>
              <a:rPr lang="de-DE" dirty="0" smtClean="0"/>
              <a:t> </a:t>
            </a:r>
            <a:fld id="{490D50AA-A47B-42B3-AEBF-DBC41AAA668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/>
          </p:nvPr>
        </p:nvSpPr>
        <p:spPr bwMode="gray">
          <a:xfrm>
            <a:off x="540000" y="1807200"/>
            <a:ext cx="8280000" cy="444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1076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b="0"/>
            </a:lvl1pPr>
          </a:lstStyle>
          <a:p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de-DE" dirty="0" err="1" smtClean="0"/>
              <a:t>slide</a:t>
            </a:r>
            <a:r>
              <a:rPr lang="de-DE" dirty="0" smtClean="0"/>
              <a:t> </a:t>
            </a:r>
            <a:fld id="{490D50AA-A47B-42B3-AEBF-DBC41AAA668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/>
          </p:nvPr>
        </p:nvSpPr>
        <p:spPr bwMode="gray">
          <a:xfrm>
            <a:off x="540000" y="1807200"/>
            <a:ext cx="8280000" cy="444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1076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47414-1CE7-49CD-92A1-30B85FCFCEC7}" type="datetime1">
              <a:rPr lang="de-DE" altLang="en-US"/>
              <a:pPr>
                <a:defRPr/>
              </a:pPr>
              <a:t>28.05.2014</a:t>
            </a:fld>
            <a:endParaRPr lang="de-DE" altLang="en-US" sz="150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  </a:t>
            </a:r>
            <a:r>
              <a:rPr lang="de-DE" altLang="en-US" sz="1100"/>
              <a:t>Folie </a:t>
            </a:r>
            <a:fld id="{EADA6D83-9BA8-4ADE-AC5A-80ED8940855E}" type="slidenum">
              <a:rPr lang="de-DE" altLang="en-US" sz="1100"/>
              <a:pPr>
                <a:defRPr/>
              </a:pPr>
              <a:t>‹Nr.›</a:t>
            </a:fld>
            <a:endParaRPr lang="de-DE" altLang="en-US" sz="110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© Federal Statistical Office </a:t>
            </a:r>
            <a:r>
              <a:rPr lang="de-DE" dirty="0" err="1" smtClean="0"/>
              <a:t>of</a:t>
            </a:r>
            <a:r>
              <a:rPr lang="de-DE" dirty="0" smtClean="0"/>
              <a:t> Germany | Q2014, Vienna, 3-5 June 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4891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773238"/>
            <a:ext cx="4062413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4563" y="1773238"/>
            <a:ext cx="40640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93DAE3-9303-4677-B714-FE4F0946D4F9}" type="datetime1">
              <a:rPr lang="de-DE" altLang="en-US"/>
              <a:pPr/>
              <a:t>28.05.2014</a:t>
            </a:fld>
            <a:endParaRPr lang="de-DE" altLang="en-US" sz="15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  </a:t>
            </a:r>
            <a:r>
              <a:rPr lang="de-DE" altLang="en-US" sz="1100"/>
              <a:t>Folie </a:t>
            </a:r>
            <a:fld id="{2CDBFA93-2D15-44DC-9444-E4C1D4179895}" type="slidenum">
              <a:rPr lang="de-DE" altLang="en-US" sz="1100"/>
              <a:pPr/>
              <a:t>‹Nr.›</a:t>
            </a:fld>
            <a:endParaRPr lang="de-DE" altLang="en-US" sz="110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© Federal Statistical Office </a:t>
            </a:r>
            <a:r>
              <a:rPr lang="de-DE" dirty="0" err="1" smtClean="0"/>
              <a:t>of</a:t>
            </a:r>
            <a:r>
              <a:rPr lang="de-DE" dirty="0" smtClean="0"/>
              <a:t> Germany | Q2014, Vienna, 3-5 June 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920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hal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b="0"/>
            </a:lvl1pPr>
          </a:lstStyle>
          <a:p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4A4B26A-08CD-4020-8381-95DD2FEB7B51}" type="datetime1">
              <a:rPr lang="de-DE" smtClean="0"/>
              <a:t>28.05.2014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dirty="0" smtClean="0"/>
              <a:t>© Federal Statistical Office </a:t>
            </a:r>
            <a:r>
              <a:rPr lang="de-DE" dirty="0" err="1" smtClean="0"/>
              <a:t>of</a:t>
            </a:r>
            <a:r>
              <a:rPr lang="de-DE" dirty="0" smtClean="0"/>
              <a:t> Germany | Q2014, Vienna, 3-5 June 2014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de-DE" dirty="0" err="1" smtClean="0"/>
              <a:t>slide</a:t>
            </a:r>
            <a:r>
              <a:rPr lang="de-DE" dirty="0" smtClean="0"/>
              <a:t> </a:t>
            </a:r>
            <a:fld id="{490D50AA-A47B-42B3-AEBF-DBC41AAA668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/>
          </p:nvPr>
        </p:nvSpPr>
        <p:spPr bwMode="gray">
          <a:xfrm>
            <a:off x="540000" y="1807200"/>
            <a:ext cx="8280000" cy="444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1076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41338" y="1403350"/>
            <a:ext cx="8277225" cy="1878013"/>
          </a:xfrm>
        </p:spPr>
        <p:txBody>
          <a:bodyPr anchor="b"/>
          <a:lstStyle>
            <a:lvl1pPr>
              <a:defRPr sz="5000">
                <a:latin typeface="Agfa Rotis Semisans Ex Bold" pitchFamily="34" charset="0"/>
              </a:defRPr>
            </a:lvl1pPr>
          </a:lstStyle>
          <a:p>
            <a:pPr lvl="0"/>
            <a:r>
              <a:rPr lang="de-DE" altLang="en-US" noProof="0" smtClean="0"/>
              <a:t>Titelmasterformat durch Klicken bearbeiten</a:t>
            </a:r>
          </a:p>
        </p:txBody>
      </p:sp>
      <p:sp>
        <p:nvSpPr>
          <p:cNvPr id="419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41338" y="3429000"/>
            <a:ext cx="8277225" cy="2536825"/>
          </a:xfrm>
        </p:spPr>
        <p:txBody>
          <a:bodyPr/>
          <a:lstStyle>
            <a:lvl1pPr>
              <a:lnSpc>
                <a:spcPct val="120000"/>
              </a:lnSpc>
              <a:spcBef>
                <a:spcPct val="0"/>
              </a:spcBef>
              <a:defRPr/>
            </a:lvl1pPr>
          </a:lstStyle>
          <a:p>
            <a:pPr lvl="0"/>
            <a:r>
              <a:rPr lang="de-DE" altLang="en-US" noProof="0" smtClean="0"/>
              <a:t>Formatvorlage des Untertitelmasters durch Klicken bearbeiten</a:t>
            </a:r>
          </a:p>
        </p:txBody>
      </p:sp>
      <p:sp>
        <p:nvSpPr>
          <p:cNvPr id="419845" name="Text Box 5"/>
          <p:cNvSpPr txBox="1">
            <a:spLocks noChangeArrowheads="1"/>
          </p:cNvSpPr>
          <p:nvPr/>
        </p:nvSpPr>
        <p:spPr bwMode="auto">
          <a:xfrm>
            <a:off x="582613" y="6386513"/>
            <a:ext cx="5756275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377108" anchor="b"/>
          <a:lstStyle>
            <a:lvl1pPr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r>
              <a:rPr lang="de-DE" sz="1100" dirty="0" smtClean="0"/>
              <a:t>© Federal Statistical Office </a:t>
            </a:r>
            <a:r>
              <a:rPr lang="de-DE" sz="1100" dirty="0" err="1" smtClean="0"/>
              <a:t>of</a:t>
            </a:r>
            <a:r>
              <a:rPr lang="de-DE" sz="1100" dirty="0" smtClean="0"/>
              <a:t> Germany | Q2014,</a:t>
            </a:r>
            <a:r>
              <a:rPr lang="de-DE" sz="1100" baseline="0" dirty="0" smtClean="0"/>
              <a:t> Vienna, 3-5 June 2014</a:t>
            </a:r>
            <a:endParaRPr lang="de-DE" sz="1100" dirty="0"/>
          </a:p>
        </p:txBody>
      </p:sp>
      <p:sp>
        <p:nvSpPr>
          <p:cNvPr id="419849" name="Text Box 9"/>
          <p:cNvSpPr txBox="1">
            <a:spLocks noChangeArrowheads="1"/>
          </p:cNvSpPr>
          <p:nvPr/>
        </p:nvSpPr>
        <p:spPr bwMode="auto">
          <a:xfrm>
            <a:off x="0" y="0"/>
            <a:ext cx="9142413" cy="812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5" tIns="47893" rIns="95785" bIns="47893"/>
          <a:lstStyle>
            <a:lvl1pPr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 sz="2200"/>
          </a:p>
        </p:txBody>
      </p:sp>
      <p:sp>
        <p:nvSpPr>
          <p:cNvPr id="419851" name="Rectangle 11"/>
          <p:cNvSpPr>
            <a:spLocks noChangeArrowheads="1"/>
          </p:cNvSpPr>
          <p:nvPr/>
        </p:nvSpPr>
        <p:spPr bwMode="auto">
          <a:xfrm>
            <a:off x="0" y="0"/>
            <a:ext cx="4570413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58000" tIns="0" rIns="0" bIns="75421" anchor="b"/>
          <a:lstStyle>
            <a:lvl1pPr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endParaRPr lang="de-DE" altLang="en-US" sz="1900"/>
          </a:p>
        </p:txBody>
      </p:sp>
      <p:pic>
        <p:nvPicPr>
          <p:cNvPr id="419853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6"/>
          <a:stretch>
            <a:fillRect/>
          </a:stretch>
        </p:blipFill>
        <p:spPr bwMode="auto">
          <a:xfrm>
            <a:off x="7015163" y="0"/>
            <a:ext cx="2128837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47414-1CE7-49CD-92A1-30B85FCFCEC7}" type="datetime1">
              <a:rPr lang="de-DE" altLang="en-US" smtClean="0"/>
              <a:pPr>
                <a:defRPr/>
              </a:pPr>
              <a:t>28.05.2014</a:t>
            </a:fld>
            <a:endParaRPr lang="de-DE" altLang="en-US" sz="150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  </a:t>
            </a:r>
            <a:r>
              <a:rPr lang="de-DE" altLang="en-US" sz="1100" smtClean="0"/>
              <a:t>Folie </a:t>
            </a:r>
            <a:fld id="{EADA6D83-9BA8-4ADE-AC5A-80ED8940855E}" type="slidenum">
              <a:rPr lang="de-DE" altLang="en-US" sz="1100" smtClean="0"/>
              <a:pPr>
                <a:defRPr/>
              </a:pPr>
              <a:t>‹Nr.›</a:t>
            </a:fld>
            <a:endParaRPr lang="de-DE" altLang="en-US" sz="1100"/>
          </a:p>
        </p:txBody>
      </p:sp>
    </p:spTree>
    <p:extLst>
      <p:ext uri="{BB962C8B-B14F-4D97-AF65-F5344CB8AC3E}">
        <p14:creationId xmlns:p14="http://schemas.microsoft.com/office/powerpoint/2010/main" val="2867803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0C992-684B-4214-99B9-B7AF6D1B08CF}" type="datetime1">
              <a:rPr lang="de-DE" smtClean="0"/>
              <a:pPr/>
              <a:t>28.05.2014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slide </a:t>
            </a:r>
            <a:fld id="{490D50AA-A47B-42B3-AEBF-DBC41AAA668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506626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773238"/>
            <a:ext cx="4062413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4563" y="1773238"/>
            <a:ext cx="40640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93DAE3-9303-4677-B714-FE4F0946D4F9}" type="datetime1">
              <a:rPr lang="de-DE" altLang="en-US" smtClean="0"/>
              <a:pPr/>
              <a:t>28.05.2014</a:t>
            </a:fld>
            <a:endParaRPr lang="de-DE" altLang="en-US" sz="15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 smtClean="0"/>
              <a:t>  </a:t>
            </a:r>
            <a:r>
              <a:rPr lang="de-DE" altLang="en-US" sz="1100" smtClean="0"/>
              <a:t>Folie </a:t>
            </a:r>
            <a:fld id="{2CDBFA93-2D15-44DC-9444-E4C1D4179895}" type="slidenum">
              <a:rPr lang="de-DE" altLang="en-US" sz="1100" smtClean="0"/>
              <a:pPr/>
              <a:t>‹Nr.›</a:t>
            </a:fld>
            <a:endParaRPr lang="de-DE" altLang="en-US" sz="1100"/>
          </a:p>
        </p:txBody>
      </p:sp>
    </p:spTree>
    <p:extLst>
      <p:ext uri="{BB962C8B-B14F-4D97-AF65-F5344CB8AC3E}">
        <p14:creationId xmlns:p14="http://schemas.microsoft.com/office/powerpoint/2010/main" val="2575464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C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541003" y="1805236"/>
            <a:ext cx="8279146" cy="444633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358775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gray">
          <a:xfrm>
            <a:off x="0" y="0"/>
            <a:ext cx="9142413" cy="812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5" tIns="47893" rIns="95785" bIns="47893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taNormalLF-Roman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015163" y="0"/>
            <a:ext cx="2128837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532700" y="1152103"/>
            <a:ext cx="8287449" cy="9314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 bwMode="gray">
          <a:xfrm>
            <a:off x="7135698" y="6308725"/>
            <a:ext cx="981472" cy="2634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lang="de-DE" sz="1100" b="0" smtClean="0">
                <a:solidFill>
                  <a:schemeClr val="tx1"/>
                </a:solidFill>
                <a:latin typeface="MetaNormalLF-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 bwMode="gray">
          <a:xfrm>
            <a:off x="539749" y="6308725"/>
            <a:ext cx="4293507" cy="26346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1100" b="0">
                <a:solidFill>
                  <a:schemeClr val="tx1"/>
                </a:solidFill>
                <a:latin typeface="MetaNormalLF-Roman" pitchFamily="34" charset="0"/>
              </a:defRPr>
            </a:lvl1pPr>
          </a:lstStyle>
          <a:p>
            <a:r>
              <a:rPr lang="de-DE" dirty="0" smtClean="0"/>
              <a:t>© Federal Statistical Office </a:t>
            </a:r>
            <a:r>
              <a:rPr lang="de-DE" dirty="0" err="1" smtClean="0"/>
              <a:t>of</a:t>
            </a:r>
            <a:r>
              <a:rPr lang="de-DE" dirty="0" smtClean="0"/>
              <a:t> Germany | Q2014, Vienna, 3-5 June 2014</a:t>
            </a: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 bwMode="gray">
          <a:xfrm>
            <a:off x="8172400" y="6308725"/>
            <a:ext cx="647750" cy="2634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lang="de-DE" sz="1100" b="0" smtClean="0">
                <a:solidFill>
                  <a:schemeClr val="tx1"/>
                </a:solidFill>
                <a:latin typeface="MetaNormalLF-Roman" pitchFamily="34" charset="0"/>
              </a:defRPr>
            </a:lvl1pPr>
          </a:lstStyle>
          <a:p>
            <a:r>
              <a:rPr lang="de-DE" dirty="0" err="1" smtClean="0"/>
              <a:t>slide</a:t>
            </a:r>
            <a:r>
              <a:rPr lang="de-DE" dirty="0" smtClean="0"/>
              <a:t> </a:t>
            </a:r>
            <a:fld id="{490D50AA-A47B-42B3-AEBF-DBC41AAA668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590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67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600" b="0" kern="1200" baseline="0">
          <a:solidFill>
            <a:srgbClr val="666666"/>
          </a:solidFill>
          <a:latin typeface="MetaMediumLF-Roman" pitchFamily="34" charset="0"/>
          <a:ea typeface="+mj-ea"/>
          <a:cs typeface="+mj-cs"/>
        </a:defRPr>
      </a:lvl1pPr>
    </p:titleStyle>
    <p:bodyStyle>
      <a:lvl1pPr marL="358775" indent="0" algn="l" defTabSz="914400" rtl="0" eaLnBrk="1" latinLnBrk="0" hangingPunct="1">
        <a:lnSpc>
          <a:spcPct val="100000"/>
        </a:lnSpc>
        <a:spcBef>
          <a:spcPts val="600"/>
        </a:spcBef>
        <a:buFontTx/>
        <a:buNone/>
        <a:defRPr lang="de-DE" sz="2300" b="0" kern="1200" dirty="0" smtClean="0">
          <a:solidFill>
            <a:schemeClr val="tx1"/>
          </a:solidFill>
          <a:latin typeface="MetaMediumLF-Roman" pitchFamily="34" charset="0"/>
          <a:ea typeface="+mn-ea"/>
          <a:cs typeface="+mn-cs"/>
        </a:defRPr>
      </a:lvl1pPr>
      <a:lvl2pPr marL="1258888" indent="-268288" algn="l" defTabSz="914400" rtl="0" eaLnBrk="1" latinLnBrk="0" hangingPunct="1">
        <a:lnSpc>
          <a:spcPct val="100000"/>
        </a:lnSpc>
        <a:spcBef>
          <a:spcPts val="600"/>
        </a:spcBef>
        <a:buClr>
          <a:srgbClr val="CC0033"/>
        </a:buClr>
        <a:buSzPct val="80000"/>
        <a:buFont typeface="Wingdings" pitchFamily="2" charset="2"/>
        <a:buChar char=""/>
        <a:tabLst>
          <a:tab pos="985838" algn="l"/>
        </a:tabLst>
        <a:defRPr sz="1900" b="0" kern="1200">
          <a:solidFill>
            <a:schemeClr val="tx1"/>
          </a:solidFill>
          <a:latin typeface="MetaMediumLF-Roman" pitchFamily="34" charset="0"/>
          <a:ea typeface="+mn-ea"/>
          <a:cs typeface="+mn-cs"/>
        </a:defRPr>
      </a:lvl2pPr>
      <a:lvl3pPr marL="1704975" indent="-269875" algn="l" defTabSz="914400" rtl="0" eaLnBrk="1" latinLnBrk="0" hangingPunct="1">
        <a:lnSpc>
          <a:spcPct val="100000"/>
        </a:lnSpc>
        <a:spcBef>
          <a:spcPts val="600"/>
        </a:spcBef>
        <a:buClr>
          <a:srgbClr val="FFCC00"/>
        </a:buClr>
        <a:buSzPct val="80000"/>
        <a:buFont typeface="Wingdings" pitchFamily="2" charset="2"/>
        <a:buChar char=""/>
        <a:defRPr lang="de-DE" sz="1900" b="0" kern="1200" dirty="0" smtClean="0">
          <a:solidFill>
            <a:schemeClr val="tx1"/>
          </a:solidFill>
          <a:latin typeface="MetaMediumLF-Roman" pitchFamily="34" charset="0"/>
          <a:ea typeface="+mn-ea"/>
          <a:cs typeface="+mn-cs"/>
        </a:defRPr>
      </a:lvl3pPr>
      <a:lvl4pPr marL="2155825" indent="-276225" algn="l" defTabSz="914400" rtl="0" eaLnBrk="1" latinLnBrk="0" hangingPunct="1">
        <a:lnSpc>
          <a:spcPct val="100000"/>
        </a:lnSpc>
        <a:spcBef>
          <a:spcPts val="600"/>
        </a:spcBef>
        <a:buClr>
          <a:schemeClr val="bg1"/>
        </a:buClr>
        <a:buSzPct val="80000"/>
        <a:buFont typeface="Wingdings" pitchFamily="2" charset="2"/>
        <a:buChar char="n"/>
        <a:defRPr sz="1900" b="0" kern="1200">
          <a:solidFill>
            <a:schemeClr val="tx1"/>
          </a:solidFill>
          <a:latin typeface="MetaMediumLF-Roman" pitchFamily="34" charset="0"/>
          <a:ea typeface="+mn-ea"/>
          <a:cs typeface="+mn-cs"/>
        </a:defRPr>
      </a:lvl4pPr>
      <a:lvl5pPr marL="2155825" indent="-276225" algn="l" defTabSz="790575" rtl="0" eaLnBrk="1" latinLnBrk="0" hangingPunct="1">
        <a:lnSpc>
          <a:spcPct val="100000"/>
        </a:lnSpc>
        <a:spcBef>
          <a:spcPts val="600"/>
        </a:spcBef>
        <a:buClr>
          <a:schemeClr val="bg1"/>
        </a:buClr>
        <a:buSzPct val="80000"/>
        <a:buFont typeface="Wingdings" pitchFamily="2" charset="2"/>
        <a:buChar char="n"/>
        <a:defRPr sz="1900" b="0" kern="1200">
          <a:solidFill>
            <a:schemeClr val="tx1"/>
          </a:solidFill>
          <a:latin typeface="MetaMediumLF-Roman" pitchFamily="34" charset="0"/>
          <a:ea typeface="+mn-ea"/>
          <a:cs typeface="+mn-cs"/>
        </a:defRPr>
      </a:lvl5pPr>
      <a:lvl6pPr marL="2155825" indent="-276225" algn="l" defTabSz="914400" rtl="0" eaLnBrk="1" latinLnBrk="0" hangingPunct="1">
        <a:lnSpc>
          <a:spcPct val="100000"/>
        </a:lnSpc>
        <a:spcBef>
          <a:spcPts val="600"/>
        </a:spcBef>
        <a:buClr>
          <a:schemeClr val="bg1"/>
        </a:buClr>
        <a:buSzPct val="80000"/>
        <a:buFont typeface="Wingdings" pitchFamily="2" charset="2"/>
        <a:buChar char="n"/>
        <a:defRPr sz="1900" b="0" kern="1200">
          <a:solidFill>
            <a:schemeClr val="tx1"/>
          </a:solidFill>
          <a:latin typeface="MetaMediumLF-Roman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Text Box 2"/>
          <p:cNvSpPr txBox="1">
            <a:spLocks noChangeArrowheads="1"/>
          </p:cNvSpPr>
          <p:nvPr/>
        </p:nvSpPr>
        <p:spPr bwMode="auto">
          <a:xfrm>
            <a:off x="0" y="0"/>
            <a:ext cx="9142413" cy="812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5" tIns="47893" rIns="95785" bIns="47893"/>
          <a:lstStyle>
            <a:lvl1pPr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 sz="220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57213" y="1133475"/>
            <a:ext cx="8277225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Hier klicken um Titelformat bearbeiten</a:t>
            </a:r>
          </a:p>
        </p:txBody>
      </p:sp>
      <p:sp>
        <p:nvSpPr>
          <p:cNvPr id="4188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773238"/>
            <a:ext cx="8278813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7108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Hier klicken, um Master-Textformat zu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4188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8338" y="6381750"/>
            <a:ext cx="1077912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377108" numCol="1" anchor="b" anchorCtr="0" compatLnSpc="1">
            <a:prstTxWarp prst="textNoShape">
              <a:avLst/>
            </a:prstTxWarp>
          </a:bodyPr>
          <a:lstStyle>
            <a:lvl1pPr algn="r" defTabSz="957263">
              <a:defRPr sz="1100"/>
            </a:lvl1pPr>
          </a:lstStyle>
          <a:p>
            <a:fld id="{3D10C992-684B-4214-99B9-B7AF6D1B08CF}" type="datetime1">
              <a:rPr lang="de-DE" smtClean="0"/>
              <a:pPr/>
              <a:t>28.05.2014</a:t>
            </a:fld>
            <a:endParaRPr lang="de-DE" dirty="0"/>
          </a:p>
        </p:txBody>
      </p:sp>
      <p:sp>
        <p:nvSpPr>
          <p:cNvPr id="4188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386513"/>
            <a:ext cx="70485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377108" numCol="1" anchor="b" anchorCtr="0" compatLnSpc="1">
            <a:prstTxWarp prst="textNoShape">
              <a:avLst/>
            </a:prstTxWarp>
          </a:bodyPr>
          <a:lstStyle>
            <a:lvl1pPr algn="r" defTabSz="957263">
              <a:defRPr sz="1200"/>
            </a:lvl1pPr>
          </a:lstStyle>
          <a:p>
            <a:r>
              <a:rPr lang="de-DE" smtClean="0"/>
              <a:t>slide </a:t>
            </a:r>
            <a:fld id="{490D50AA-A47B-42B3-AEBF-DBC41AAA668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18824" name="Text Box 8"/>
          <p:cNvSpPr txBox="1">
            <a:spLocks noChangeArrowheads="1"/>
          </p:cNvSpPr>
          <p:nvPr/>
        </p:nvSpPr>
        <p:spPr bwMode="auto">
          <a:xfrm>
            <a:off x="557213" y="6351588"/>
            <a:ext cx="61214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77108" anchor="b"/>
          <a:lstStyle>
            <a:lvl1pPr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 sz="1500"/>
          </a:p>
        </p:txBody>
      </p:sp>
      <p:sp>
        <p:nvSpPr>
          <p:cNvPr id="418827" name="Rectangle 11"/>
          <p:cNvSpPr>
            <a:spLocks noChangeArrowheads="1"/>
          </p:cNvSpPr>
          <p:nvPr/>
        </p:nvSpPr>
        <p:spPr bwMode="auto">
          <a:xfrm>
            <a:off x="485775" y="6351588"/>
            <a:ext cx="4385294" cy="265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785" tIns="47893" rIns="95785" bIns="47893">
            <a:spAutoFit/>
          </a:bodyPr>
          <a:lstStyle>
            <a:lvl1pPr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r>
              <a:rPr lang="de-DE" sz="1100" dirty="0" smtClean="0"/>
              <a:t>© Federal Statistical Office </a:t>
            </a:r>
            <a:r>
              <a:rPr lang="de-DE" sz="1100" dirty="0" err="1" smtClean="0"/>
              <a:t>of</a:t>
            </a:r>
            <a:r>
              <a:rPr lang="de-DE" sz="1100" dirty="0" smtClean="0"/>
              <a:t> Germany | Q2014,</a:t>
            </a:r>
            <a:r>
              <a:rPr lang="de-DE" sz="1100" baseline="0" dirty="0" smtClean="0"/>
              <a:t> Vienna, 3-5 June 2014</a:t>
            </a:r>
            <a:endParaRPr lang="de-DE" sz="1100" dirty="0"/>
          </a:p>
        </p:txBody>
      </p:sp>
      <p:sp>
        <p:nvSpPr>
          <p:cNvPr id="418829" name="Rectangle 13"/>
          <p:cNvSpPr>
            <a:spLocks noChangeArrowheads="1"/>
          </p:cNvSpPr>
          <p:nvPr/>
        </p:nvSpPr>
        <p:spPr bwMode="auto">
          <a:xfrm>
            <a:off x="0" y="0"/>
            <a:ext cx="4570413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58000" tIns="0" rIns="0" bIns="75421" anchor="b"/>
          <a:lstStyle>
            <a:lvl1pPr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MetaNormalLF-Roman" pitchFamily="34" charset="0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endParaRPr lang="de-DE" altLang="en-US" sz="1900"/>
          </a:p>
        </p:txBody>
      </p:sp>
      <p:pic>
        <p:nvPicPr>
          <p:cNvPr id="418831" name="Picture 15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6"/>
          <a:stretch>
            <a:fillRect/>
          </a:stretch>
        </p:blipFill>
        <p:spPr bwMode="auto">
          <a:xfrm>
            <a:off x="7015163" y="0"/>
            <a:ext cx="2128837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iming>
    <p:tnLst>
      <p:par>
        <p:cTn id="1" dur="indefinite" restart="never" nodeType="tmRoot"/>
      </p:par>
    </p:tnLst>
  </p:timing>
  <p:hf hdr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MetaNormalLF-Roman" pitchFamily="34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MetaNormalLF-Roman" pitchFamily="34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MetaNormalLF-Roman" pitchFamily="34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MetaNormalLF-Roman" pitchFamily="34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MetaNormalLF-Roman" pitchFamily="34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MetaNormalLF-Roman" pitchFamily="34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MetaNormalLF-Roman" pitchFamily="34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MetaNormalLF-Roman" pitchFamily="34" charset="0"/>
        </a:defRPr>
      </a:lvl9pPr>
    </p:titleStyle>
    <p:bodyStyle>
      <a:lvl1pPr algn="l" defTabSz="957263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893763" indent="-298450" algn="l" defTabSz="9572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1900" b="1">
          <a:solidFill>
            <a:schemeClr val="tx1"/>
          </a:solidFill>
          <a:latin typeface="+mn-lt"/>
        </a:defRPr>
      </a:lvl2pPr>
      <a:lvl3pPr marL="1333500" indent="-239713" algn="l" defTabSz="957263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1900" b="1">
          <a:solidFill>
            <a:schemeClr val="tx1"/>
          </a:solidFill>
          <a:latin typeface="+mn-lt"/>
        </a:defRPr>
      </a:lvl3pPr>
      <a:lvl4pPr marL="1773238" indent="-239713" algn="l" defTabSz="9572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1900" b="1">
          <a:solidFill>
            <a:schemeClr val="tx1"/>
          </a:solidFill>
          <a:latin typeface="+mn-lt"/>
        </a:defRPr>
      </a:lvl4pPr>
      <a:lvl5pPr marL="2211388" indent="-238125" algn="l" defTabSz="9572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defRPr sz="1500" b="1">
          <a:solidFill>
            <a:schemeClr val="tx1"/>
          </a:solidFill>
          <a:latin typeface="+mn-lt"/>
        </a:defRPr>
      </a:lvl5pPr>
      <a:lvl6pPr marL="2668588" indent="-238125" algn="l" defTabSz="9572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defRPr sz="1500" b="1">
          <a:solidFill>
            <a:schemeClr val="tx1"/>
          </a:solidFill>
          <a:latin typeface="+mn-lt"/>
        </a:defRPr>
      </a:lvl6pPr>
      <a:lvl7pPr marL="3125788" indent="-238125" algn="l" defTabSz="9572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defRPr sz="1500" b="1">
          <a:solidFill>
            <a:schemeClr val="tx1"/>
          </a:solidFill>
          <a:latin typeface="+mn-lt"/>
        </a:defRPr>
      </a:lvl7pPr>
      <a:lvl8pPr marL="3582988" indent="-238125" algn="l" defTabSz="9572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defRPr sz="1500" b="1">
          <a:solidFill>
            <a:schemeClr val="tx1"/>
          </a:solidFill>
          <a:latin typeface="+mn-lt"/>
        </a:defRPr>
      </a:lvl8pPr>
      <a:lvl9pPr marL="4040188" indent="-238125" algn="l" defTabSz="9572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defRPr sz="1500" b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tatis.de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png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image" Target="../media/image18.png"/><Relationship Id="rId21" Type="http://schemas.openxmlformats.org/officeDocument/2006/relationships/image" Target="../media/image36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24" Type="http://schemas.openxmlformats.org/officeDocument/2006/relationships/image" Target="../media/image39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23" Type="http://schemas.openxmlformats.org/officeDocument/2006/relationships/image" Target="../media/image38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Relationship Id="rId22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600" dirty="0" smtClean="0"/>
              <a:t>Evaluation in </a:t>
            </a:r>
            <a:r>
              <a:rPr lang="de-DE" sz="4600" dirty="0" err="1" smtClean="0"/>
              <a:t>public</a:t>
            </a:r>
            <a:r>
              <a:rPr lang="de-DE" sz="4600" dirty="0" smtClean="0"/>
              <a:t> </a:t>
            </a:r>
            <a:r>
              <a:rPr lang="de-DE" sz="4600" dirty="0" err="1" smtClean="0"/>
              <a:t>finance</a:t>
            </a:r>
            <a:r>
              <a:rPr lang="de-DE" sz="4600" dirty="0" smtClean="0"/>
              <a:t> </a:t>
            </a:r>
            <a:r>
              <a:rPr lang="de-DE" sz="4600" dirty="0" err="1" smtClean="0"/>
              <a:t>statistics</a:t>
            </a:r>
            <a:r>
              <a:rPr lang="de-DE" sz="4600" dirty="0" smtClean="0"/>
              <a:t/>
            </a:r>
            <a:br>
              <a:rPr lang="de-DE" sz="4600" dirty="0" smtClean="0"/>
            </a:br>
            <a:endParaRPr lang="de-DE" sz="46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079" y="4168462"/>
            <a:ext cx="2133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41338" y="2980706"/>
            <a:ext cx="817515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600" b="1" dirty="0" err="1">
                <a:solidFill>
                  <a:schemeClr val="tx2"/>
                </a:solidFill>
                <a:latin typeface="Agfa Rotis Semisans Ex Bold" pitchFamily="34" charset="0"/>
                <a:ea typeface="+mj-ea"/>
                <a:cs typeface="+mj-cs"/>
              </a:rPr>
              <a:t>Results</a:t>
            </a:r>
            <a:r>
              <a:rPr lang="de-DE" sz="4600" b="1" dirty="0">
                <a:solidFill>
                  <a:schemeClr val="tx2"/>
                </a:solidFill>
                <a:latin typeface="Agfa Rotis Semisans Ex Bold" pitchFamily="34" charset="0"/>
                <a:ea typeface="+mj-ea"/>
                <a:cs typeface="+mj-cs"/>
              </a:rPr>
              <a:t> </a:t>
            </a:r>
            <a:r>
              <a:rPr lang="de-DE" sz="4600" b="1" dirty="0" err="1">
                <a:solidFill>
                  <a:schemeClr val="tx2"/>
                </a:solidFill>
                <a:latin typeface="Agfa Rotis Semisans Ex Bold" pitchFamily="34" charset="0"/>
                <a:ea typeface="+mj-ea"/>
                <a:cs typeface="+mj-cs"/>
              </a:rPr>
              <a:t>of</a:t>
            </a:r>
            <a:r>
              <a:rPr lang="de-DE" sz="4600" b="1" dirty="0">
                <a:solidFill>
                  <a:schemeClr val="tx2"/>
                </a:solidFill>
                <a:latin typeface="Agfa Rotis Semisans Ex Bold" pitchFamily="34" charset="0"/>
                <a:ea typeface="+mj-ea"/>
                <a:cs typeface="+mj-cs"/>
              </a:rPr>
              <a:t> a </a:t>
            </a:r>
            <a:r>
              <a:rPr lang="de-DE" sz="4600" b="1" dirty="0" err="1">
                <a:solidFill>
                  <a:schemeClr val="tx2"/>
                </a:solidFill>
                <a:latin typeface="Agfa Rotis Semisans Ex Bold" pitchFamily="34" charset="0"/>
                <a:ea typeface="+mj-ea"/>
                <a:cs typeface="+mj-cs"/>
              </a:rPr>
              <a:t>survey</a:t>
            </a:r>
            <a:r>
              <a:rPr lang="de-DE" sz="4600" b="1" dirty="0">
                <a:solidFill>
                  <a:schemeClr val="tx2"/>
                </a:solidFill>
                <a:latin typeface="Agfa Rotis Semisans Ex Bold" pitchFamily="34" charset="0"/>
                <a:ea typeface="+mj-ea"/>
                <a:cs typeface="+mj-cs"/>
              </a:rPr>
              <a:t> </a:t>
            </a:r>
            <a:r>
              <a:rPr lang="de-DE" sz="4600" b="1" dirty="0" err="1">
                <a:solidFill>
                  <a:schemeClr val="tx2"/>
                </a:solidFill>
                <a:latin typeface="Agfa Rotis Semisans Ex Bold" pitchFamily="34" charset="0"/>
                <a:ea typeface="+mj-ea"/>
                <a:cs typeface="+mj-cs"/>
              </a:rPr>
              <a:t>among</a:t>
            </a:r>
            <a:r>
              <a:rPr lang="de-DE" sz="4600" b="1" dirty="0">
                <a:solidFill>
                  <a:schemeClr val="tx2"/>
                </a:solidFill>
                <a:latin typeface="Agfa Rotis Semisans Ex Bold" pitchFamily="34" charset="0"/>
                <a:ea typeface="+mj-ea"/>
                <a:cs typeface="+mj-cs"/>
              </a:rPr>
              <a:t> expert </a:t>
            </a:r>
            <a:r>
              <a:rPr lang="de-DE" sz="4600" b="1" dirty="0" err="1" smtClean="0">
                <a:solidFill>
                  <a:schemeClr val="tx2"/>
                </a:solidFill>
                <a:latin typeface="Agfa Rotis Semisans Ex Bold" pitchFamily="34" charset="0"/>
                <a:ea typeface="+mj-ea"/>
                <a:cs typeface="+mj-cs"/>
              </a:rPr>
              <a:t>users</a:t>
            </a:r>
            <a:endParaRPr lang="de-DE" sz="4600" b="1" dirty="0" smtClean="0">
              <a:solidFill>
                <a:schemeClr val="tx2"/>
              </a:solidFill>
              <a:latin typeface="Agfa Rotis Semisans Ex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278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Expert </a:t>
            </a:r>
            <a:r>
              <a:rPr lang="de-DE" b="1" dirty="0" err="1" smtClean="0"/>
              <a:t>users</a:t>
            </a:r>
            <a:r>
              <a:rPr lang="de-DE" b="1" dirty="0" smtClean="0"/>
              <a:t> </a:t>
            </a:r>
            <a:r>
              <a:rPr lang="de-DE" b="1" dirty="0" err="1" smtClean="0"/>
              <a:t>intensively</a:t>
            </a:r>
            <a:r>
              <a:rPr lang="de-DE" b="1" dirty="0" smtClean="0"/>
              <a:t> </a:t>
            </a:r>
            <a:r>
              <a:rPr lang="de-DE" b="1" dirty="0" err="1" smtClean="0"/>
              <a:t>work</a:t>
            </a:r>
            <a:r>
              <a:rPr lang="de-DE" b="1" dirty="0" smtClean="0"/>
              <a:t>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public</a:t>
            </a:r>
            <a:r>
              <a:rPr lang="de-DE" b="1" dirty="0" smtClean="0"/>
              <a:t> </a:t>
            </a:r>
            <a:r>
              <a:rPr lang="de-DE" b="1" dirty="0" err="1" smtClean="0"/>
              <a:t>finance</a:t>
            </a:r>
            <a:r>
              <a:rPr lang="de-DE" b="1" dirty="0" smtClean="0"/>
              <a:t> </a:t>
            </a:r>
            <a:r>
              <a:rPr lang="de-DE" b="1" dirty="0" err="1" smtClean="0"/>
              <a:t>data</a:t>
            </a: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z="1100" dirty="0" err="1" smtClean="0"/>
              <a:t>slide</a:t>
            </a:r>
            <a:r>
              <a:rPr lang="de-DE" sz="1100" dirty="0" smtClean="0"/>
              <a:t> </a:t>
            </a:r>
            <a:fld id="{490D50AA-A47B-42B3-AEBF-DBC41AAA668C}" type="slidenum">
              <a:rPr lang="de-DE" sz="1100" smtClean="0"/>
              <a:pPr/>
              <a:t>10</a:t>
            </a:fld>
            <a:endParaRPr lang="de-DE" sz="1100" dirty="0"/>
          </a:p>
        </p:txBody>
      </p:sp>
      <p:graphicFrame>
        <p:nvGraphicFramePr>
          <p:cNvPr id="7" name="Inhaltsplatzhalter 6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63133489"/>
              </p:ext>
            </p:extLst>
          </p:nvPr>
        </p:nvGraphicFramePr>
        <p:xfrm>
          <a:off x="0" y="990948"/>
          <a:ext cx="6807270" cy="572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4" name="Diagramm" r:id="rId4" imgW="5334000" imgH="4486386" progId="MSGraph.Chart.8">
                  <p:embed followColorScheme="full"/>
                </p:oleObj>
              </mc:Choice>
              <mc:Fallback>
                <p:oleObj name="Diagramm" r:id="rId4" imgW="5334000" imgH="4486386" progId="MSGraph.Chart.8">
                  <p:embed followColorScheme="full"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948"/>
                        <a:ext cx="6807270" cy="572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075342" y="3013362"/>
            <a:ext cx="260552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 dirty="0" smtClean="0"/>
              <a:t>The </a:t>
            </a:r>
            <a:r>
              <a:rPr lang="de-DE" altLang="de-DE" b="1" dirty="0" err="1" smtClean="0"/>
              <a:t>majority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of</a:t>
            </a:r>
            <a:r>
              <a:rPr lang="de-DE" altLang="de-DE" b="1" dirty="0" smtClean="0"/>
              <a:t> expert </a:t>
            </a:r>
            <a:r>
              <a:rPr lang="de-DE" altLang="de-DE" b="1" dirty="0" err="1" smtClean="0"/>
              <a:t>users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use</a:t>
            </a:r>
            <a:r>
              <a:rPr lang="de-DE" altLang="de-DE" b="1" dirty="0" smtClean="0">
                <a:solidFill>
                  <a:srgbClr val="00B050"/>
                </a:solidFill>
              </a:rPr>
              <a:t> </a:t>
            </a:r>
            <a:r>
              <a:rPr lang="de-DE" altLang="de-DE" b="1" dirty="0" err="1" smtClean="0"/>
              <a:t>public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finance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data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several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times</a:t>
            </a:r>
            <a:r>
              <a:rPr lang="de-DE" altLang="de-DE" b="1" dirty="0" smtClean="0"/>
              <a:t> per </a:t>
            </a:r>
            <a:r>
              <a:rPr lang="de-DE" altLang="de-DE" b="1" dirty="0" err="1" smtClean="0"/>
              <a:t>year</a:t>
            </a:r>
            <a:r>
              <a:rPr lang="de-DE" altLang="de-DE" b="1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de-DE" altLang="de-DE" b="1" dirty="0" err="1" smtClean="0"/>
              <a:t>Almost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two</a:t>
            </a:r>
            <a:r>
              <a:rPr lang="de-DE" altLang="de-DE" b="1" dirty="0" smtClean="0"/>
              <a:t> out </a:t>
            </a:r>
            <a:r>
              <a:rPr lang="de-DE" altLang="de-DE" b="1" dirty="0" err="1" smtClean="0"/>
              <a:t>of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three</a:t>
            </a:r>
            <a:r>
              <a:rPr lang="de-DE" altLang="de-DE" b="1" dirty="0"/>
              <a:t> </a:t>
            </a:r>
            <a:r>
              <a:rPr lang="de-DE" altLang="de-DE" b="1" dirty="0" smtClean="0"/>
              <a:t>do so</a:t>
            </a:r>
            <a:r>
              <a:rPr lang="de-DE" altLang="de-DE" b="1" dirty="0" smtClean="0">
                <a:solidFill>
                  <a:srgbClr val="00B050"/>
                </a:solidFill>
              </a:rPr>
              <a:t> </a:t>
            </a:r>
            <a:r>
              <a:rPr lang="de-DE" altLang="de-DE" b="1" dirty="0" err="1" smtClean="0"/>
              <a:t>even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weekly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or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monthly</a:t>
            </a:r>
            <a:r>
              <a:rPr lang="de-DE" altLang="de-DE" b="1" dirty="0" smtClean="0"/>
              <a:t>.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379625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Publications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public</a:t>
            </a:r>
            <a:r>
              <a:rPr lang="de-DE" b="1" dirty="0" smtClean="0"/>
              <a:t> </a:t>
            </a:r>
            <a:r>
              <a:rPr lang="de-DE" b="1" dirty="0" err="1" smtClean="0"/>
              <a:t>finance</a:t>
            </a:r>
            <a:r>
              <a:rPr lang="de-DE" b="1" dirty="0" smtClean="0"/>
              <a:t> </a:t>
            </a:r>
            <a:r>
              <a:rPr lang="de-DE" b="1" dirty="0" err="1" smtClean="0"/>
              <a:t>statistics</a:t>
            </a: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z="1100" dirty="0" err="1" smtClean="0"/>
              <a:t>slide</a:t>
            </a:r>
            <a:r>
              <a:rPr lang="de-DE" sz="1100" dirty="0" smtClean="0"/>
              <a:t> </a:t>
            </a:r>
            <a:fld id="{490D50AA-A47B-42B3-AEBF-DBC41AAA668C}" type="slidenum">
              <a:rPr lang="de-DE" sz="1100" smtClean="0"/>
              <a:pPr/>
              <a:t>11</a:t>
            </a:fld>
            <a:endParaRPr lang="de-DE" sz="110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 sz="1600" dirty="0" smtClean="0">
              <a:hlinkClick r:id="rId3"/>
            </a:endParaRPr>
          </a:p>
          <a:p>
            <a:r>
              <a:rPr lang="de-DE" sz="2800" dirty="0" smtClean="0">
                <a:hlinkClick r:id="rId3"/>
              </a:rPr>
              <a:t>www.destatis.de</a:t>
            </a:r>
            <a:endParaRPr lang="de-DE" sz="1600" dirty="0" smtClean="0"/>
          </a:p>
          <a:p>
            <a:pPr marL="355600" indent="-3556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err="1" smtClean="0"/>
              <a:t>Subject</a:t>
            </a:r>
            <a:r>
              <a:rPr lang="de-DE" dirty="0" smtClean="0"/>
              <a:t>-matter </a:t>
            </a:r>
            <a:r>
              <a:rPr lang="de-DE" dirty="0" err="1" smtClean="0"/>
              <a:t>series</a:t>
            </a:r>
            <a:endParaRPr lang="de-DE" dirty="0" smtClean="0"/>
          </a:p>
          <a:p>
            <a:pPr marL="355600" indent="-3556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err="1" smtClean="0"/>
              <a:t>Tables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charts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Destatis</a:t>
            </a:r>
            <a:r>
              <a:rPr lang="de-DE" dirty="0" smtClean="0"/>
              <a:t> </a:t>
            </a:r>
            <a:r>
              <a:rPr lang="de-DE" dirty="0" err="1" smtClean="0"/>
              <a:t>website</a:t>
            </a:r>
            <a:endParaRPr lang="de-DE" u="sng" dirty="0" smtClean="0"/>
          </a:p>
          <a:p>
            <a:pPr marL="355600" indent="-3556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Press </a:t>
            </a:r>
            <a:r>
              <a:rPr lang="de-DE" dirty="0" err="1" smtClean="0"/>
              <a:t>releases</a:t>
            </a:r>
            <a:endParaRPr lang="de-DE" dirty="0" smtClean="0"/>
          </a:p>
          <a:p>
            <a:pPr marL="355600" indent="-3556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err="1" smtClean="0"/>
              <a:t>Articles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monthly</a:t>
            </a:r>
            <a:r>
              <a:rPr lang="de-DE" dirty="0" smtClean="0"/>
              <a:t> </a:t>
            </a:r>
            <a:r>
              <a:rPr lang="de-DE" dirty="0" err="1" smtClean="0"/>
              <a:t>journal</a:t>
            </a:r>
            <a:r>
              <a:rPr lang="de-DE" dirty="0" smtClean="0"/>
              <a:t> „Wirtschaft und Statistik“</a:t>
            </a:r>
            <a:endParaRPr lang="de-DE" sz="1600" dirty="0" smtClean="0"/>
          </a:p>
          <a:p>
            <a:pPr marL="355600" indent="-3556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Data in </a:t>
            </a:r>
            <a:r>
              <a:rPr lang="de-DE" dirty="0" err="1" smtClean="0"/>
              <a:t>the</a:t>
            </a:r>
            <a:r>
              <a:rPr lang="de-DE" dirty="0" smtClean="0"/>
              <a:t> Database GENESIS-Online</a:t>
            </a:r>
          </a:p>
          <a:p>
            <a:pPr marL="355600" indent="-3556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err="1" smtClean="0"/>
              <a:t>Tables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charts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Statistical </a:t>
            </a:r>
            <a:r>
              <a:rPr lang="de-DE" dirty="0" err="1" smtClean="0"/>
              <a:t>Yearbook</a:t>
            </a:r>
            <a:endParaRPr lang="de-DE" dirty="0" smtClean="0"/>
          </a:p>
          <a:p>
            <a:pPr marL="355600" indent="-3556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err="1"/>
              <a:t>O</a:t>
            </a:r>
            <a:r>
              <a:rPr lang="de-DE" dirty="0" err="1" smtClean="0"/>
              <a:t>thers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6672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Subject</a:t>
            </a:r>
            <a:r>
              <a:rPr lang="de-DE" b="1" dirty="0" smtClean="0"/>
              <a:t>-matter </a:t>
            </a:r>
            <a:r>
              <a:rPr lang="de-DE" b="1" dirty="0" err="1" smtClean="0"/>
              <a:t>series</a:t>
            </a:r>
            <a:r>
              <a:rPr lang="de-DE" b="1" dirty="0" smtClean="0"/>
              <a:t> (I)</a:t>
            </a:r>
            <a:br>
              <a:rPr lang="de-DE" b="1" dirty="0" smtClean="0"/>
            </a:br>
            <a:r>
              <a:rPr lang="de-DE" b="1" dirty="0" smtClean="0">
                <a:sym typeface="Wingdings" panose="05000000000000000000" pitchFamily="2" charset="2"/>
              </a:rPr>
              <a:t> </a:t>
            </a:r>
            <a:r>
              <a:rPr lang="de-DE" b="1" dirty="0" err="1">
                <a:sym typeface="Wingdings" panose="05000000000000000000" pitchFamily="2" charset="2"/>
              </a:rPr>
              <a:t>f</a:t>
            </a:r>
            <a:r>
              <a:rPr lang="de-DE" b="1" dirty="0" err="1" smtClean="0"/>
              <a:t>requency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use</a:t>
            </a: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z="1100" dirty="0" err="1" smtClean="0"/>
              <a:t>slide</a:t>
            </a:r>
            <a:r>
              <a:rPr lang="de-DE" sz="1100" dirty="0" smtClean="0"/>
              <a:t> </a:t>
            </a:r>
            <a:fld id="{490D50AA-A47B-42B3-AEBF-DBC41AAA668C}" type="slidenum">
              <a:rPr lang="de-DE" sz="1100" smtClean="0"/>
              <a:pPr/>
              <a:t>12</a:t>
            </a:fld>
            <a:endParaRPr lang="de-DE" sz="1100" dirty="0"/>
          </a:p>
        </p:txBody>
      </p:sp>
      <p:graphicFrame>
        <p:nvGraphicFramePr>
          <p:cNvPr id="7" name="Inhaltsplatzhalter 6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56009731"/>
              </p:ext>
            </p:extLst>
          </p:nvPr>
        </p:nvGraphicFramePr>
        <p:xfrm>
          <a:off x="427038" y="2493963"/>
          <a:ext cx="8229600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67" name="Diagramm" r:id="rId4" imgW="11782543" imgH="4572034" progId="MSGraph.Chart.8">
                  <p:embed followColorScheme="full"/>
                </p:oleObj>
              </mc:Choice>
              <mc:Fallback>
                <p:oleObj name="Diagramm" r:id="rId4" imgW="11782543" imgH="4572034" progId="MSGraph.Chart.8">
                  <p:embed followColorScheme="full"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2493963"/>
                        <a:ext cx="8229600" cy="319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/>
          <p:nvPr/>
        </p:nvSpPr>
        <p:spPr bwMode="gray">
          <a:xfrm>
            <a:off x="1282535" y="5462246"/>
            <a:ext cx="1092530" cy="273133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sz="1200" dirty="0" smtClean="0"/>
              <a:t>Quarterly cash</a:t>
            </a:r>
          </a:p>
          <a:p>
            <a:r>
              <a:rPr lang="de-DE" sz="1200" dirty="0" err="1"/>
              <a:t>s</a:t>
            </a:r>
            <a:r>
              <a:rPr lang="de-DE" sz="1200" dirty="0" err="1" smtClean="0"/>
              <a:t>tatistics</a:t>
            </a:r>
            <a:endParaRPr lang="de-DE" sz="1200" dirty="0" smtClean="0"/>
          </a:p>
        </p:txBody>
      </p:sp>
      <p:sp>
        <p:nvSpPr>
          <p:cNvPr id="9" name="Textfeld 8"/>
          <p:cNvSpPr txBox="1"/>
          <p:nvPr/>
        </p:nvSpPr>
        <p:spPr bwMode="gray">
          <a:xfrm>
            <a:off x="2375065" y="5462246"/>
            <a:ext cx="1330036" cy="309026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sz="1200" dirty="0" smtClean="0"/>
              <a:t>Annual </a:t>
            </a:r>
            <a:r>
              <a:rPr lang="de-DE" sz="1200" dirty="0" err="1" smtClean="0"/>
              <a:t>statistics</a:t>
            </a:r>
            <a:endParaRPr lang="de-DE" sz="1200" dirty="0" smtClean="0"/>
          </a:p>
        </p:txBody>
      </p:sp>
      <p:sp>
        <p:nvSpPr>
          <p:cNvPr id="10" name="Textfeld 9"/>
          <p:cNvSpPr txBox="1"/>
          <p:nvPr/>
        </p:nvSpPr>
        <p:spPr bwMode="gray">
          <a:xfrm>
            <a:off x="6139542" y="2033588"/>
            <a:ext cx="2517096" cy="1864282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b="1" dirty="0" err="1" smtClean="0">
                <a:solidFill>
                  <a:srgbClr val="C00000"/>
                </a:solidFill>
              </a:rPr>
              <a:t>Statistics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of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expenditure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and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revenue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of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the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overall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public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budget</a:t>
            </a:r>
            <a:r>
              <a:rPr lang="de-DE" b="1" dirty="0" smtClean="0">
                <a:solidFill>
                  <a:srgbClr val="C00000"/>
                </a:solidFill>
              </a:rPr>
              <a:t>:</a:t>
            </a:r>
          </a:p>
          <a:p>
            <a:endParaRPr lang="de-DE" b="1" dirty="0"/>
          </a:p>
          <a:p>
            <a:r>
              <a:rPr lang="de-DE" b="1" dirty="0" smtClean="0"/>
              <a:t>Quarterly cash </a:t>
            </a:r>
            <a:r>
              <a:rPr lang="de-DE" b="1" dirty="0" err="1" smtClean="0"/>
              <a:t>statistics</a:t>
            </a:r>
            <a:r>
              <a:rPr lang="de-DE" b="1" dirty="0" smtClean="0"/>
              <a:t> </a:t>
            </a:r>
            <a:r>
              <a:rPr lang="de-DE" b="1" dirty="0" err="1" smtClean="0"/>
              <a:t>are</a:t>
            </a:r>
            <a:r>
              <a:rPr lang="de-DE" b="1" dirty="0" smtClean="0"/>
              <a:t> </a:t>
            </a:r>
            <a:r>
              <a:rPr lang="de-DE" b="1" dirty="0" err="1" smtClean="0"/>
              <a:t>used</a:t>
            </a:r>
            <a:r>
              <a:rPr lang="de-DE" b="1" dirty="0" smtClean="0"/>
              <a:t> </a:t>
            </a:r>
            <a:r>
              <a:rPr lang="de-DE" b="1" dirty="0" err="1" smtClean="0"/>
              <a:t>most</a:t>
            </a:r>
            <a:r>
              <a:rPr lang="de-DE" b="1" dirty="0" smtClean="0"/>
              <a:t> </a:t>
            </a:r>
            <a:r>
              <a:rPr lang="de-DE" b="1" dirty="0" err="1" smtClean="0"/>
              <a:t>frequently</a:t>
            </a:r>
            <a:r>
              <a:rPr lang="de-DE" b="1" dirty="0" smtClean="0"/>
              <a:t> </a:t>
            </a:r>
            <a:r>
              <a:rPr lang="de-DE" b="1" dirty="0" err="1" smtClean="0"/>
              <a:t>as</a:t>
            </a:r>
            <a:r>
              <a:rPr lang="de-DE" b="1" dirty="0" smtClean="0"/>
              <a:t> </a:t>
            </a:r>
            <a:r>
              <a:rPr lang="de-DE" b="1" dirty="0" err="1" smtClean="0"/>
              <a:t>these</a:t>
            </a:r>
            <a:r>
              <a:rPr lang="de-DE" b="1" dirty="0" smtClean="0"/>
              <a:t> </a:t>
            </a:r>
            <a:r>
              <a:rPr lang="de-DE" b="1" dirty="0" err="1" smtClean="0"/>
              <a:t>data</a:t>
            </a:r>
            <a:r>
              <a:rPr lang="de-DE" b="1" dirty="0" smtClean="0"/>
              <a:t> </a:t>
            </a:r>
            <a:r>
              <a:rPr lang="de-DE" b="1" dirty="0" err="1" smtClean="0"/>
              <a:t>are</a:t>
            </a:r>
            <a:r>
              <a:rPr lang="de-DE" b="1" dirty="0" smtClean="0"/>
              <a:t> </a:t>
            </a:r>
            <a:r>
              <a:rPr lang="de-DE" b="1" dirty="0" err="1" smtClean="0"/>
              <a:t>most</a:t>
            </a:r>
            <a:r>
              <a:rPr lang="de-DE" b="1" dirty="0" smtClean="0"/>
              <a:t> </a:t>
            </a:r>
            <a:r>
              <a:rPr lang="de-DE" b="1" dirty="0" err="1" smtClean="0"/>
              <a:t>up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date</a:t>
            </a:r>
            <a:r>
              <a:rPr lang="de-DE" b="1" dirty="0" smtClean="0"/>
              <a:t>.</a:t>
            </a:r>
          </a:p>
          <a:p>
            <a:r>
              <a:rPr lang="de-DE" b="1" dirty="0" smtClean="0"/>
              <a:t>78% </a:t>
            </a:r>
            <a:r>
              <a:rPr lang="de-DE" b="1" dirty="0" err="1" smtClean="0"/>
              <a:t>use</a:t>
            </a:r>
            <a:r>
              <a:rPr lang="de-DE" b="1" dirty="0" smtClean="0"/>
              <a:t> </a:t>
            </a:r>
            <a:r>
              <a:rPr lang="de-DE" b="1" dirty="0" err="1" smtClean="0"/>
              <a:t>them</a:t>
            </a:r>
            <a:r>
              <a:rPr lang="de-DE" b="1" dirty="0" smtClean="0"/>
              <a:t> </a:t>
            </a:r>
            <a:r>
              <a:rPr lang="de-DE" b="1" dirty="0" err="1" smtClean="0"/>
              <a:t>at</a:t>
            </a:r>
            <a:r>
              <a:rPr lang="de-DE" b="1" dirty="0" smtClean="0"/>
              <a:t> least </a:t>
            </a:r>
            <a:r>
              <a:rPr lang="de-DE" b="1" dirty="0" err="1" smtClean="0"/>
              <a:t>once</a:t>
            </a:r>
            <a:r>
              <a:rPr lang="de-DE" b="1" dirty="0" smtClean="0"/>
              <a:t> </a:t>
            </a:r>
            <a:r>
              <a:rPr lang="de-DE" b="1" dirty="0" err="1" smtClean="0"/>
              <a:t>or</a:t>
            </a:r>
            <a:r>
              <a:rPr lang="de-DE" b="1" dirty="0" smtClean="0"/>
              <a:t> </a:t>
            </a:r>
            <a:r>
              <a:rPr lang="de-DE" b="1" dirty="0" err="1" smtClean="0"/>
              <a:t>twice</a:t>
            </a:r>
            <a:r>
              <a:rPr lang="de-DE" b="1" dirty="0" smtClean="0"/>
              <a:t> a </a:t>
            </a:r>
            <a:r>
              <a:rPr lang="de-DE" b="1" dirty="0" err="1" smtClean="0"/>
              <a:t>quarter</a:t>
            </a:r>
            <a:r>
              <a:rPr lang="de-DE" b="1" dirty="0" smtClean="0"/>
              <a:t>.</a:t>
            </a:r>
            <a:endParaRPr lang="de-DE" dirty="0" smtClean="0"/>
          </a:p>
          <a:p>
            <a:endParaRPr lang="de-DE" dirty="0" smtClean="0"/>
          </a:p>
          <a:p>
            <a:r>
              <a:rPr lang="de-DE" b="1" dirty="0"/>
              <a:t>A</a:t>
            </a:r>
            <a:r>
              <a:rPr lang="de-DE" b="1" dirty="0" smtClean="0"/>
              <a:t>nnual </a:t>
            </a:r>
            <a:r>
              <a:rPr lang="de-DE" b="1" dirty="0" err="1" smtClean="0"/>
              <a:t>statistics</a:t>
            </a:r>
            <a:r>
              <a:rPr lang="de-DE" b="1" dirty="0" smtClean="0"/>
              <a:t> </a:t>
            </a:r>
            <a:r>
              <a:rPr lang="de-DE" b="1" dirty="0" err="1" smtClean="0"/>
              <a:t>are</a:t>
            </a:r>
            <a:r>
              <a:rPr lang="de-DE" b="1" dirty="0" smtClean="0"/>
              <a:t> </a:t>
            </a:r>
            <a:r>
              <a:rPr lang="de-DE" b="1" dirty="0" err="1" smtClean="0"/>
              <a:t>used</a:t>
            </a:r>
            <a:r>
              <a:rPr lang="de-DE" b="1" dirty="0" smtClean="0"/>
              <a:t> </a:t>
            </a:r>
            <a:r>
              <a:rPr lang="de-DE" b="1" dirty="0" err="1" smtClean="0"/>
              <a:t>by</a:t>
            </a:r>
            <a:r>
              <a:rPr lang="de-DE" b="1" dirty="0" smtClean="0"/>
              <a:t> 55% </a:t>
            </a:r>
            <a:r>
              <a:rPr lang="de-DE" b="1" dirty="0" err="1" smtClean="0"/>
              <a:t>at</a:t>
            </a:r>
            <a:r>
              <a:rPr lang="de-DE" b="1" dirty="0" smtClean="0"/>
              <a:t> least </a:t>
            </a:r>
            <a:r>
              <a:rPr lang="de-DE" b="1" dirty="0" err="1" smtClean="0"/>
              <a:t>once</a:t>
            </a:r>
            <a:r>
              <a:rPr lang="de-DE" b="1" dirty="0" smtClean="0"/>
              <a:t> </a:t>
            </a:r>
            <a:r>
              <a:rPr lang="de-DE" b="1" dirty="0" err="1" smtClean="0"/>
              <a:t>or</a:t>
            </a:r>
            <a:r>
              <a:rPr lang="de-DE" b="1" dirty="0" smtClean="0"/>
              <a:t> </a:t>
            </a:r>
            <a:r>
              <a:rPr lang="de-DE" b="1" dirty="0" err="1" smtClean="0"/>
              <a:t>twice</a:t>
            </a:r>
            <a:r>
              <a:rPr lang="de-DE" b="1" dirty="0" smtClean="0"/>
              <a:t> a </a:t>
            </a:r>
            <a:r>
              <a:rPr lang="de-DE" b="1" dirty="0" err="1" smtClean="0"/>
              <a:t>quarter</a:t>
            </a:r>
            <a:r>
              <a:rPr lang="de-DE" b="1" dirty="0" smtClean="0"/>
              <a:t>.</a:t>
            </a:r>
          </a:p>
        </p:txBody>
      </p:sp>
      <p:sp>
        <p:nvSpPr>
          <p:cNvPr id="6" name="Textfeld 5"/>
          <p:cNvSpPr txBox="1"/>
          <p:nvPr/>
        </p:nvSpPr>
        <p:spPr bwMode="gray">
          <a:xfrm>
            <a:off x="4191990" y="2695699"/>
            <a:ext cx="878774" cy="225631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sz="1600" u="sng" dirty="0" err="1" smtClean="0"/>
              <a:t>Usage</a:t>
            </a:r>
            <a:r>
              <a:rPr lang="de-DE" sz="1600" u="sng" dirty="0"/>
              <a:t>:</a:t>
            </a:r>
            <a:endParaRPr lang="de-DE" sz="1600" u="sng" dirty="0" smtClean="0"/>
          </a:p>
        </p:txBody>
      </p:sp>
    </p:spTree>
    <p:extLst>
      <p:ext uri="{BB962C8B-B14F-4D97-AF65-F5344CB8AC3E}">
        <p14:creationId xmlns:p14="http://schemas.microsoft.com/office/powerpoint/2010/main" val="34866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Subject</a:t>
            </a:r>
            <a:r>
              <a:rPr lang="de-DE" b="1" dirty="0" smtClean="0"/>
              <a:t>-matter </a:t>
            </a:r>
            <a:r>
              <a:rPr lang="de-DE" b="1" dirty="0" err="1" smtClean="0"/>
              <a:t>series</a:t>
            </a:r>
            <a:r>
              <a:rPr lang="de-DE" b="1" dirty="0" smtClean="0"/>
              <a:t> (II)</a:t>
            </a:r>
            <a:br>
              <a:rPr lang="de-DE" b="1" dirty="0" smtClean="0"/>
            </a:br>
            <a:r>
              <a:rPr lang="de-DE" b="1" dirty="0" smtClean="0">
                <a:sym typeface="Wingdings" panose="05000000000000000000" pitchFamily="2" charset="2"/>
              </a:rPr>
              <a:t> </a:t>
            </a:r>
            <a:r>
              <a:rPr lang="de-DE" b="1" dirty="0" err="1">
                <a:sym typeface="Wingdings" panose="05000000000000000000" pitchFamily="2" charset="2"/>
              </a:rPr>
              <a:t>s</a:t>
            </a:r>
            <a:r>
              <a:rPr lang="de-DE" b="1" dirty="0" err="1" smtClean="0">
                <a:sym typeface="Wingdings" panose="05000000000000000000" pitchFamily="2" charset="2"/>
              </a:rPr>
              <a:t>atisfaction</a:t>
            </a: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z="1100" dirty="0" err="1" smtClean="0"/>
              <a:t>slide</a:t>
            </a:r>
            <a:r>
              <a:rPr lang="de-DE" sz="1100" dirty="0" smtClean="0"/>
              <a:t> </a:t>
            </a:r>
            <a:fld id="{490D50AA-A47B-42B3-AEBF-DBC41AAA668C}" type="slidenum">
              <a:rPr lang="de-DE" sz="1100" smtClean="0"/>
              <a:pPr/>
              <a:t>13</a:t>
            </a:fld>
            <a:endParaRPr lang="de-DE" sz="1100" dirty="0"/>
          </a:p>
        </p:txBody>
      </p:sp>
      <p:graphicFrame>
        <p:nvGraphicFramePr>
          <p:cNvPr id="7" name="Inhaltsplatzhalter 6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87442247"/>
              </p:ext>
            </p:extLst>
          </p:nvPr>
        </p:nvGraphicFramePr>
        <p:xfrm>
          <a:off x="593725" y="2458192"/>
          <a:ext cx="4916488" cy="348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1" name="Diagramm" r:id="rId4" imgW="4924543" imgH="3495625" progId="MSGraph.Chart.8">
                  <p:embed followColorScheme="full"/>
                </p:oleObj>
              </mc:Choice>
              <mc:Fallback>
                <p:oleObj name="Diagramm" r:id="rId4" imgW="4924543" imgH="3495625" progId="MSGraph.Chart.8">
                  <p:embed followColorScheme="full"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2458192"/>
                        <a:ext cx="4916488" cy="348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/>
          <p:cNvSpPr txBox="1"/>
          <p:nvPr/>
        </p:nvSpPr>
        <p:spPr bwMode="gray">
          <a:xfrm>
            <a:off x="1270658" y="5637092"/>
            <a:ext cx="1009403" cy="258412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sz="1200" dirty="0" smtClean="0"/>
              <a:t>Quarterly cash </a:t>
            </a:r>
            <a:r>
              <a:rPr lang="de-DE" sz="1200" dirty="0" err="1" smtClean="0"/>
              <a:t>statistics</a:t>
            </a:r>
            <a:endParaRPr lang="de-DE" sz="1200" dirty="0" smtClean="0"/>
          </a:p>
        </p:txBody>
      </p:sp>
      <p:sp>
        <p:nvSpPr>
          <p:cNvPr id="8" name="Textfeld 7"/>
          <p:cNvSpPr txBox="1"/>
          <p:nvPr/>
        </p:nvSpPr>
        <p:spPr bwMode="gray">
          <a:xfrm>
            <a:off x="2493816" y="5637092"/>
            <a:ext cx="1175657" cy="2702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sz="1200" dirty="0" smtClean="0"/>
              <a:t>Annual </a:t>
            </a:r>
            <a:r>
              <a:rPr lang="de-DE" sz="1200" dirty="0" err="1" smtClean="0"/>
              <a:t>statistics</a:t>
            </a:r>
            <a:endParaRPr lang="de-DE" sz="1200" dirty="0" smtClean="0"/>
          </a:p>
        </p:txBody>
      </p:sp>
      <p:sp>
        <p:nvSpPr>
          <p:cNvPr id="9" name="Textfeld 8"/>
          <p:cNvSpPr txBox="1"/>
          <p:nvPr/>
        </p:nvSpPr>
        <p:spPr bwMode="gray">
          <a:xfrm>
            <a:off x="5771405" y="2033588"/>
            <a:ext cx="2790701" cy="1472540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b="1" dirty="0" err="1" smtClean="0">
                <a:solidFill>
                  <a:srgbClr val="C00000"/>
                </a:solidFill>
              </a:rPr>
              <a:t>Statistics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of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expenditure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and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revenue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of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the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overall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public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budget</a:t>
            </a:r>
            <a:r>
              <a:rPr lang="de-DE" b="1" dirty="0" smtClean="0">
                <a:solidFill>
                  <a:srgbClr val="C00000"/>
                </a:solidFill>
              </a:rPr>
              <a:t>:</a:t>
            </a:r>
          </a:p>
          <a:p>
            <a:endParaRPr lang="de-DE" b="1" dirty="0"/>
          </a:p>
          <a:p>
            <a:r>
              <a:rPr lang="de-DE" b="1" dirty="0" smtClean="0"/>
              <a:t>More </a:t>
            </a:r>
            <a:r>
              <a:rPr lang="de-DE" b="1" dirty="0" err="1" smtClean="0"/>
              <a:t>than</a:t>
            </a:r>
            <a:r>
              <a:rPr lang="de-DE" b="1" dirty="0" smtClean="0"/>
              <a:t> 60%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/>
              <a:t>e</a:t>
            </a:r>
            <a:r>
              <a:rPr lang="de-DE" b="1" dirty="0" smtClean="0"/>
              <a:t>xpert </a:t>
            </a:r>
            <a:r>
              <a:rPr lang="de-DE" b="1" dirty="0" err="1" smtClean="0"/>
              <a:t>users</a:t>
            </a:r>
            <a:r>
              <a:rPr lang="de-DE" b="1" dirty="0" smtClean="0"/>
              <a:t> </a:t>
            </a:r>
            <a:r>
              <a:rPr lang="de-DE" b="1" dirty="0" err="1" smtClean="0"/>
              <a:t>are</a:t>
            </a:r>
            <a:r>
              <a:rPr lang="de-DE" b="1" dirty="0" smtClean="0"/>
              <a:t> </a:t>
            </a:r>
            <a:r>
              <a:rPr lang="de-DE" b="1" dirty="0" err="1" smtClean="0"/>
              <a:t>satisfied</a:t>
            </a:r>
            <a:r>
              <a:rPr lang="de-DE" b="1" dirty="0" smtClean="0"/>
              <a:t>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data</a:t>
            </a:r>
            <a:r>
              <a:rPr lang="de-DE" b="1" dirty="0" smtClean="0"/>
              <a:t> </a:t>
            </a:r>
            <a:r>
              <a:rPr lang="de-DE" b="1" dirty="0" err="1" smtClean="0"/>
              <a:t>dissemination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quarterly</a:t>
            </a:r>
            <a:r>
              <a:rPr lang="de-DE" b="1" dirty="0" smtClean="0"/>
              <a:t> cash </a:t>
            </a:r>
            <a:r>
              <a:rPr lang="de-DE" b="1" dirty="0" err="1" smtClean="0"/>
              <a:t>statistics</a:t>
            </a:r>
            <a:r>
              <a:rPr lang="de-DE" b="1" dirty="0" smtClean="0"/>
              <a:t>.</a:t>
            </a:r>
          </a:p>
          <a:p>
            <a:endParaRPr lang="de-DE" b="1" dirty="0" smtClean="0"/>
          </a:p>
          <a:p>
            <a:r>
              <a:rPr lang="de-DE" b="1" dirty="0" err="1" smtClean="0"/>
              <a:t>They</a:t>
            </a:r>
            <a:r>
              <a:rPr lang="de-DE" b="1" dirty="0" smtClean="0"/>
              <a:t> </a:t>
            </a:r>
            <a:r>
              <a:rPr lang="de-DE" b="1" dirty="0" err="1" smtClean="0"/>
              <a:t>are</a:t>
            </a:r>
            <a:r>
              <a:rPr lang="de-DE" b="1" dirty="0" smtClean="0"/>
              <a:t> </a:t>
            </a:r>
            <a:r>
              <a:rPr lang="de-DE" b="1" dirty="0" err="1" smtClean="0"/>
              <a:t>less</a:t>
            </a:r>
            <a:r>
              <a:rPr lang="de-DE" b="1" dirty="0" smtClean="0"/>
              <a:t> </a:t>
            </a:r>
            <a:r>
              <a:rPr lang="de-DE" b="1" dirty="0" err="1" smtClean="0"/>
              <a:t>satisfied</a:t>
            </a:r>
            <a:r>
              <a:rPr lang="de-DE" b="1" dirty="0" smtClean="0"/>
              <a:t>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annual</a:t>
            </a:r>
            <a:r>
              <a:rPr lang="de-DE" b="1" dirty="0" smtClean="0"/>
              <a:t> </a:t>
            </a:r>
            <a:r>
              <a:rPr lang="de-DE" b="1" dirty="0" err="1" smtClean="0"/>
              <a:t>statistics</a:t>
            </a:r>
            <a:r>
              <a:rPr lang="de-DE" b="1" dirty="0" smtClean="0"/>
              <a:t>.</a:t>
            </a:r>
          </a:p>
          <a:p>
            <a:r>
              <a:rPr lang="de-DE" b="1" dirty="0" err="1" smtClean="0"/>
              <a:t>Timeliness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annual</a:t>
            </a:r>
            <a:r>
              <a:rPr lang="de-DE" b="1" dirty="0" smtClean="0"/>
              <a:t> </a:t>
            </a:r>
            <a:r>
              <a:rPr lang="de-DE" b="1" dirty="0" err="1" smtClean="0"/>
              <a:t>data</a:t>
            </a:r>
            <a:r>
              <a:rPr lang="de-DE" b="1" dirty="0" smtClean="0"/>
              <a:t> </a:t>
            </a:r>
            <a:r>
              <a:rPr lang="de-DE" b="1" dirty="0" err="1" smtClean="0"/>
              <a:t>should</a:t>
            </a:r>
            <a:r>
              <a:rPr lang="de-DE" b="1" dirty="0" smtClean="0"/>
              <a:t> </a:t>
            </a:r>
            <a:r>
              <a:rPr lang="de-DE" b="1" dirty="0" err="1" smtClean="0"/>
              <a:t>be</a:t>
            </a:r>
            <a:r>
              <a:rPr lang="de-DE" b="1" dirty="0" smtClean="0"/>
              <a:t> </a:t>
            </a:r>
            <a:r>
              <a:rPr lang="de-DE" b="1" dirty="0" err="1" smtClean="0"/>
              <a:t>improved</a:t>
            </a:r>
            <a:r>
              <a:rPr lang="de-DE" b="1" dirty="0" smtClean="0"/>
              <a:t>.</a:t>
            </a:r>
          </a:p>
          <a:p>
            <a:endParaRPr lang="de-DE" b="1" dirty="0"/>
          </a:p>
          <a:p>
            <a:r>
              <a:rPr lang="de-DE" b="1" dirty="0" err="1" smtClean="0"/>
              <a:t>Tables</a:t>
            </a:r>
            <a:r>
              <a:rPr lang="de-DE" b="1" dirty="0" smtClean="0"/>
              <a:t> </a:t>
            </a:r>
            <a:r>
              <a:rPr lang="de-DE" b="1" dirty="0" err="1" smtClean="0"/>
              <a:t>meet</a:t>
            </a:r>
            <a:r>
              <a:rPr lang="de-DE" b="1" dirty="0" smtClean="0"/>
              <a:t> </a:t>
            </a:r>
            <a:r>
              <a:rPr lang="de-DE" b="1" dirty="0" err="1" smtClean="0"/>
              <a:t>most</a:t>
            </a:r>
            <a:r>
              <a:rPr lang="de-DE" b="1" dirty="0" smtClean="0"/>
              <a:t> </a:t>
            </a:r>
            <a:r>
              <a:rPr lang="de-DE" b="1" dirty="0" err="1" smtClean="0"/>
              <a:t>users</a:t>
            </a:r>
            <a:r>
              <a:rPr lang="de-DE" b="1" dirty="0" smtClean="0"/>
              <a:t>‘ </a:t>
            </a:r>
            <a:r>
              <a:rPr lang="de-DE" b="1" dirty="0" err="1" smtClean="0"/>
              <a:t>needs</a:t>
            </a:r>
            <a:r>
              <a:rPr lang="de-DE" b="1" dirty="0" smtClean="0"/>
              <a:t>. </a:t>
            </a:r>
            <a:r>
              <a:rPr lang="de-D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747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009" y="1133475"/>
            <a:ext cx="8728362" cy="900113"/>
          </a:xfrm>
        </p:spPr>
        <p:txBody>
          <a:bodyPr/>
          <a:lstStyle/>
          <a:p>
            <a:r>
              <a:rPr lang="de-DE" b="1" dirty="0" err="1" smtClean="0"/>
              <a:t>Tables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charts</a:t>
            </a:r>
            <a:r>
              <a:rPr lang="de-DE" b="1" dirty="0" smtClean="0"/>
              <a:t> on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Destatis</a:t>
            </a:r>
            <a:r>
              <a:rPr lang="de-DE" b="1" dirty="0" smtClean="0"/>
              <a:t> </a:t>
            </a:r>
            <a:r>
              <a:rPr lang="de-DE" b="1" dirty="0" err="1" smtClean="0"/>
              <a:t>website</a:t>
            </a:r>
            <a:r>
              <a:rPr lang="de-DE" b="1" dirty="0" smtClean="0"/>
              <a:t> (I)</a:t>
            </a:r>
            <a:br>
              <a:rPr lang="de-DE" b="1" dirty="0" smtClean="0"/>
            </a:br>
            <a:r>
              <a:rPr lang="de-DE" b="1" dirty="0" smtClean="0">
                <a:sym typeface="Wingdings" panose="05000000000000000000" pitchFamily="2" charset="2"/>
              </a:rPr>
              <a:t> </a:t>
            </a:r>
            <a:r>
              <a:rPr lang="de-DE" b="1" dirty="0" err="1">
                <a:sym typeface="Wingdings" panose="05000000000000000000" pitchFamily="2" charset="2"/>
              </a:rPr>
              <a:t>f</a:t>
            </a:r>
            <a:r>
              <a:rPr lang="de-DE" b="1" dirty="0" err="1" smtClean="0"/>
              <a:t>requency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use</a:t>
            </a: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z="1100" dirty="0" err="1" smtClean="0"/>
              <a:t>slide</a:t>
            </a:r>
            <a:r>
              <a:rPr lang="de-DE" sz="1100" dirty="0" smtClean="0"/>
              <a:t> </a:t>
            </a:r>
            <a:fld id="{490D50AA-A47B-42B3-AEBF-DBC41AAA668C}" type="slidenum">
              <a:rPr lang="de-DE" sz="1100" smtClean="0"/>
              <a:pPr/>
              <a:t>14</a:t>
            </a:fld>
            <a:endParaRPr lang="de-DE" sz="1100" dirty="0"/>
          </a:p>
        </p:txBody>
      </p:sp>
      <p:graphicFrame>
        <p:nvGraphicFramePr>
          <p:cNvPr id="7" name="Inhaltsplatzhalter 6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28591355"/>
              </p:ext>
            </p:extLst>
          </p:nvPr>
        </p:nvGraphicFramePr>
        <p:xfrm>
          <a:off x="539750" y="2345150"/>
          <a:ext cx="8280400" cy="3710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8" name="Diagramm" r:id="rId4" imgW="9077376" imgH="4067062" progId="MSGraph.Chart.8">
                  <p:embed followColorScheme="full"/>
                </p:oleObj>
              </mc:Choice>
              <mc:Fallback>
                <p:oleObj name="Diagramm" r:id="rId4" imgW="9077376" imgH="4067062" progId="MSGraph.Chart.8">
                  <p:embed followColorScheme="full"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45150"/>
                        <a:ext cx="8280400" cy="37101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/>
          <p:nvPr/>
        </p:nvSpPr>
        <p:spPr bwMode="gray">
          <a:xfrm>
            <a:off x="1270660" y="5810499"/>
            <a:ext cx="1591293" cy="171495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sz="1200" dirty="0" smtClean="0"/>
              <a:t>Quarterly cash </a:t>
            </a:r>
            <a:r>
              <a:rPr lang="de-DE" sz="1200" dirty="0" err="1" smtClean="0"/>
              <a:t>statistics</a:t>
            </a:r>
            <a:endParaRPr lang="de-DE" sz="1200" dirty="0" smtClean="0"/>
          </a:p>
        </p:txBody>
      </p:sp>
      <p:sp>
        <p:nvSpPr>
          <p:cNvPr id="9" name="Textfeld 8"/>
          <p:cNvSpPr txBox="1"/>
          <p:nvPr/>
        </p:nvSpPr>
        <p:spPr bwMode="gray">
          <a:xfrm>
            <a:off x="3161361" y="5810161"/>
            <a:ext cx="1850025" cy="171495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sz="1200" dirty="0" smtClean="0"/>
              <a:t>Annual </a:t>
            </a:r>
            <a:r>
              <a:rPr lang="de-DE" sz="1200" dirty="0" err="1" smtClean="0"/>
              <a:t>statistics</a:t>
            </a:r>
            <a:endParaRPr lang="de-DE" sz="1200" dirty="0" smtClean="0"/>
          </a:p>
        </p:txBody>
      </p:sp>
      <p:sp>
        <p:nvSpPr>
          <p:cNvPr id="6" name="Textfeld 5"/>
          <p:cNvSpPr txBox="1"/>
          <p:nvPr/>
        </p:nvSpPr>
        <p:spPr bwMode="gray">
          <a:xfrm>
            <a:off x="6804559" y="2307892"/>
            <a:ext cx="1888179" cy="2161309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b="1" dirty="0" err="1" smtClean="0">
                <a:solidFill>
                  <a:srgbClr val="C00000"/>
                </a:solidFill>
              </a:rPr>
              <a:t>Statistics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of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expenditure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and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revenue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of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the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overall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public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budget</a:t>
            </a:r>
            <a:r>
              <a:rPr lang="de-DE" b="1" dirty="0" smtClean="0">
                <a:solidFill>
                  <a:srgbClr val="C00000"/>
                </a:solidFill>
              </a:rPr>
              <a:t>:</a:t>
            </a:r>
          </a:p>
          <a:p>
            <a:endParaRPr lang="de-DE" b="1" dirty="0"/>
          </a:p>
          <a:p>
            <a:r>
              <a:rPr lang="de-DE" b="1" dirty="0" err="1" smtClean="0"/>
              <a:t>Almost</a:t>
            </a:r>
            <a:r>
              <a:rPr lang="de-DE" b="1" dirty="0" smtClean="0"/>
              <a:t> 60%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expert </a:t>
            </a:r>
            <a:r>
              <a:rPr lang="de-DE" b="1" dirty="0" err="1" smtClean="0"/>
              <a:t>users</a:t>
            </a:r>
            <a:r>
              <a:rPr lang="de-DE" b="1" dirty="0" smtClean="0"/>
              <a:t> </a:t>
            </a:r>
            <a:r>
              <a:rPr lang="de-DE" b="1" dirty="0" err="1" smtClean="0"/>
              <a:t>use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tables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charts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/>
              <a:t> </a:t>
            </a:r>
            <a:r>
              <a:rPr lang="de-DE" b="1" dirty="0" err="1" smtClean="0"/>
              <a:t>quarterly</a:t>
            </a:r>
            <a:r>
              <a:rPr lang="de-DE" b="1" dirty="0" smtClean="0"/>
              <a:t> cash </a:t>
            </a:r>
            <a:r>
              <a:rPr lang="de-DE" b="1" dirty="0" err="1" smtClean="0"/>
              <a:t>statistics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annual</a:t>
            </a:r>
            <a:r>
              <a:rPr lang="de-DE" b="1" dirty="0" smtClean="0"/>
              <a:t> </a:t>
            </a:r>
            <a:r>
              <a:rPr lang="de-DE" b="1" dirty="0" err="1" smtClean="0"/>
              <a:t>statistics</a:t>
            </a:r>
            <a:r>
              <a:rPr lang="de-DE" b="1" dirty="0" smtClean="0"/>
              <a:t> </a:t>
            </a:r>
            <a:r>
              <a:rPr lang="de-DE" b="1" dirty="0" err="1" smtClean="0"/>
              <a:t>at</a:t>
            </a:r>
            <a:r>
              <a:rPr lang="de-DE" b="1" dirty="0" smtClean="0"/>
              <a:t> least </a:t>
            </a:r>
            <a:r>
              <a:rPr lang="de-DE" b="1" dirty="0" err="1" smtClean="0"/>
              <a:t>once</a:t>
            </a:r>
            <a:r>
              <a:rPr lang="de-DE" b="1" dirty="0" smtClean="0"/>
              <a:t> </a:t>
            </a:r>
            <a:r>
              <a:rPr lang="de-DE" b="1" dirty="0" err="1" smtClean="0"/>
              <a:t>or</a:t>
            </a:r>
            <a:r>
              <a:rPr lang="de-DE" b="1" dirty="0" smtClean="0"/>
              <a:t> </a:t>
            </a:r>
            <a:r>
              <a:rPr lang="de-DE" b="1" dirty="0" err="1" smtClean="0"/>
              <a:t>twice</a:t>
            </a:r>
            <a:r>
              <a:rPr lang="de-DE" b="1" dirty="0" smtClean="0"/>
              <a:t> a </a:t>
            </a:r>
            <a:r>
              <a:rPr lang="de-DE" b="1" dirty="0" err="1" smtClean="0"/>
              <a:t>quarter</a:t>
            </a:r>
            <a:r>
              <a:rPr lang="de-DE" b="1" dirty="0" smtClean="0"/>
              <a:t>.</a:t>
            </a:r>
            <a:endParaRPr lang="de-DE" b="1" dirty="0" smtClean="0">
              <a:solidFill>
                <a:srgbClr val="FFFF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 bwMode="gray">
          <a:xfrm>
            <a:off x="4880758" y="2307892"/>
            <a:ext cx="1484416" cy="259626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sz="1600" u="sng" dirty="0" err="1" smtClean="0"/>
              <a:t>Usage</a:t>
            </a:r>
            <a:r>
              <a:rPr lang="de-DE" sz="1600" u="sng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4304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9382" y="1133475"/>
            <a:ext cx="8799615" cy="900113"/>
          </a:xfrm>
        </p:spPr>
        <p:txBody>
          <a:bodyPr/>
          <a:lstStyle/>
          <a:p>
            <a:r>
              <a:rPr lang="de-DE" b="1" dirty="0" err="1"/>
              <a:t>T</a:t>
            </a:r>
            <a:r>
              <a:rPr lang="de-DE" b="1" dirty="0" err="1" smtClean="0"/>
              <a:t>ables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charts</a:t>
            </a:r>
            <a:r>
              <a:rPr lang="de-DE" b="1" dirty="0" smtClean="0"/>
              <a:t> on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Destatis</a:t>
            </a:r>
            <a:r>
              <a:rPr lang="de-DE" b="1" dirty="0" smtClean="0"/>
              <a:t> </a:t>
            </a:r>
            <a:r>
              <a:rPr lang="de-DE" b="1" dirty="0" err="1" smtClean="0"/>
              <a:t>website</a:t>
            </a:r>
            <a:r>
              <a:rPr lang="de-DE" b="1" dirty="0" smtClean="0"/>
              <a:t> (II)</a:t>
            </a:r>
            <a:br>
              <a:rPr lang="de-DE" b="1" dirty="0" smtClean="0"/>
            </a:br>
            <a:r>
              <a:rPr lang="de-DE" b="1" dirty="0" smtClean="0">
                <a:sym typeface="Wingdings" panose="05000000000000000000" pitchFamily="2" charset="2"/>
              </a:rPr>
              <a:t> </a:t>
            </a:r>
            <a:r>
              <a:rPr lang="de-DE" b="1" dirty="0" err="1">
                <a:sym typeface="Wingdings" panose="05000000000000000000" pitchFamily="2" charset="2"/>
              </a:rPr>
              <a:t>s</a:t>
            </a:r>
            <a:r>
              <a:rPr lang="de-DE" b="1" dirty="0" err="1" smtClean="0"/>
              <a:t>atisfaction</a:t>
            </a: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z="1100" dirty="0" err="1" smtClean="0">
                <a:solidFill>
                  <a:srgbClr val="000000"/>
                </a:solidFill>
              </a:rPr>
              <a:t>slide</a:t>
            </a:r>
            <a:r>
              <a:rPr lang="de-DE" sz="1100" dirty="0" smtClean="0">
                <a:solidFill>
                  <a:srgbClr val="000000"/>
                </a:solidFill>
              </a:rPr>
              <a:t> </a:t>
            </a:r>
            <a:fld id="{490D50AA-A47B-42B3-AEBF-DBC41AAA668C}" type="slidenum">
              <a:rPr lang="de-DE" sz="1100" smtClean="0">
                <a:solidFill>
                  <a:srgbClr val="000000"/>
                </a:solidFill>
              </a:rPr>
              <a:pPr/>
              <a:t>15</a:t>
            </a:fld>
            <a:endParaRPr lang="de-DE" sz="1100" dirty="0">
              <a:solidFill>
                <a:srgbClr val="000000"/>
              </a:solidFill>
            </a:endParaRPr>
          </a:p>
        </p:txBody>
      </p:sp>
      <p:graphicFrame>
        <p:nvGraphicFramePr>
          <p:cNvPr id="7" name="Inhaltsplatzhalter 6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6223991"/>
              </p:ext>
            </p:extLst>
          </p:nvPr>
        </p:nvGraphicFramePr>
        <p:xfrm>
          <a:off x="539750" y="2358714"/>
          <a:ext cx="8280400" cy="3710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3" name="Diagramm" r:id="rId4" imgW="9077376" imgH="4067062" progId="MSGraph.Chart.8">
                  <p:embed followColorScheme="full"/>
                </p:oleObj>
              </mc:Choice>
              <mc:Fallback>
                <p:oleObj name="Diagramm" r:id="rId4" imgW="9077376" imgH="4067062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58714"/>
                        <a:ext cx="8280400" cy="37101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/>
          <p:nvPr/>
        </p:nvSpPr>
        <p:spPr bwMode="gray">
          <a:xfrm>
            <a:off x="1187533" y="5893817"/>
            <a:ext cx="1591293" cy="171495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sz="1200" dirty="0" smtClean="0">
                <a:solidFill>
                  <a:srgbClr val="000000"/>
                </a:solidFill>
              </a:rPr>
              <a:t>Quarterly cash </a:t>
            </a:r>
            <a:r>
              <a:rPr lang="de-DE" sz="1200" dirty="0" err="1" smtClean="0">
                <a:solidFill>
                  <a:srgbClr val="000000"/>
                </a:solidFill>
              </a:rPr>
              <a:t>statistics</a:t>
            </a:r>
            <a:endParaRPr lang="de-DE" sz="1200" dirty="0" smtClean="0">
              <a:solidFill>
                <a:srgbClr val="00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 bwMode="gray">
          <a:xfrm>
            <a:off x="3146960" y="5885597"/>
            <a:ext cx="1850025" cy="171495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sz="1200" dirty="0" smtClean="0">
                <a:solidFill>
                  <a:srgbClr val="000000"/>
                </a:solidFill>
              </a:rPr>
              <a:t>Annual </a:t>
            </a:r>
            <a:r>
              <a:rPr lang="de-DE" sz="1200" dirty="0" err="1" smtClean="0">
                <a:solidFill>
                  <a:srgbClr val="000000"/>
                </a:solidFill>
              </a:rPr>
              <a:t>statistics</a:t>
            </a:r>
            <a:endParaRPr lang="de-DE" sz="1200" dirty="0" smtClean="0">
              <a:solidFill>
                <a:srgbClr val="00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 bwMode="gray">
          <a:xfrm>
            <a:off x="6567055" y="1862453"/>
            <a:ext cx="2238808" cy="2161309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b="1" dirty="0" err="1" smtClean="0">
                <a:solidFill>
                  <a:srgbClr val="C00000"/>
                </a:solidFill>
              </a:rPr>
              <a:t>Statistics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of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expenditure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and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revenue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of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the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overall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public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budget</a:t>
            </a:r>
            <a:r>
              <a:rPr lang="de-DE" b="1" dirty="0" smtClean="0">
                <a:solidFill>
                  <a:srgbClr val="C00000"/>
                </a:solidFill>
              </a:rPr>
              <a:t>:</a:t>
            </a:r>
          </a:p>
          <a:p>
            <a:endParaRPr lang="de-DE" sz="1100" b="1" dirty="0">
              <a:solidFill>
                <a:srgbClr val="000000"/>
              </a:solidFill>
            </a:endParaRPr>
          </a:p>
          <a:p>
            <a:r>
              <a:rPr lang="de-DE" b="1" dirty="0" smtClean="0">
                <a:solidFill>
                  <a:srgbClr val="000000"/>
                </a:solidFill>
              </a:rPr>
              <a:t>Expert </a:t>
            </a:r>
            <a:r>
              <a:rPr lang="de-DE" b="1" dirty="0" err="1" smtClean="0">
                <a:solidFill>
                  <a:srgbClr val="000000"/>
                </a:solidFill>
              </a:rPr>
              <a:t>users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b="1" dirty="0" err="1" smtClean="0">
                <a:solidFill>
                  <a:srgbClr val="000000"/>
                </a:solidFill>
              </a:rPr>
              <a:t>are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b="1" dirty="0" err="1" smtClean="0">
                <a:solidFill>
                  <a:srgbClr val="000000"/>
                </a:solidFill>
              </a:rPr>
              <a:t>slightly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b="1" dirty="0" err="1" smtClean="0">
                <a:solidFill>
                  <a:srgbClr val="000000"/>
                </a:solidFill>
              </a:rPr>
              <a:t>more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b="1" dirty="0" err="1" smtClean="0">
                <a:solidFill>
                  <a:srgbClr val="000000"/>
                </a:solidFill>
              </a:rPr>
              <a:t>satisfied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b="1" dirty="0" err="1" smtClean="0">
                <a:solidFill>
                  <a:srgbClr val="000000"/>
                </a:solidFill>
              </a:rPr>
              <a:t>with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b="1" dirty="0" err="1" smtClean="0">
                <a:solidFill>
                  <a:srgbClr val="000000"/>
                </a:solidFill>
              </a:rPr>
              <a:t>the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b="1" dirty="0" err="1" smtClean="0">
                <a:solidFill>
                  <a:srgbClr val="000000"/>
                </a:solidFill>
              </a:rPr>
              <a:t>tables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b="1" dirty="0" err="1" smtClean="0">
                <a:solidFill>
                  <a:srgbClr val="000000"/>
                </a:solidFill>
              </a:rPr>
              <a:t>and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b="1" dirty="0" err="1" smtClean="0">
                <a:solidFill>
                  <a:srgbClr val="000000"/>
                </a:solidFill>
              </a:rPr>
              <a:t>charts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b="1" dirty="0" err="1" smtClean="0">
                <a:solidFill>
                  <a:srgbClr val="000000"/>
                </a:solidFill>
              </a:rPr>
              <a:t>of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b="1" dirty="0" err="1" smtClean="0">
                <a:solidFill>
                  <a:srgbClr val="000000"/>
                </a:solidFill>
              </a:rPr>
              <a:t>annual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b="1" dirty="0" err="1" smtClean="0">
                <a:solidFill>
                  <a:srgbClr val="000000"/>
                </a:solidFill>
              </a:rPr>
              <a:t>statistics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b="1" dirty="0" err="1" smtClean="0">
                <a:solidFill>
                  <a:srgbClr val="000000"/>
                </a:solidFill>
              </a:rPr>
              <a:t>than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b="1" dirty="0" err="1" smtClean="0">
                <a:solidFill>
                  <a:srgbClr val="000000"/>
                </a:solidFill>
              </a:rPr>
              <a:t>with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b="1" dirty="0" err="1" smtClean="0">
                <a:solidFill>
                  <a:srgbClr val="000000"/>
                </a:solidFill>
              </a:rPr>
              <a:t>those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b="1" dirty="0" err="1" smtClean="0">
                <a:solidFill>
                  <a:srgbClr val="000000"/>
                </a:solidFill>
              </a:rPr>
              <a:t>of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b="1" dirty="0" err="1" smtClean="0">
                <a:solidFill>
                  <a:srgbClr val="000000"/>
                </a:solidFill>
              </a:rPr>
              <a:t>quarterly</a:t>
            </a:r>
            <a:r>
              <a:rPr lang="de-DE" b="1" dirty="0" smtClean="0">
                <a:solidFill>
                  <a:srgbClr val="000000"/>
                </a:solidFill>
              </a:rPr>
              <a:t> cash </a:t>
            </a:r>
            <a:r>
              <a:rPr lang="de-DE" b="1" dirty="0" err="1" smtClean="0">
                <a:solidFill>
                  <a:srgbClr val="000000"/>
                </a:solidFill>
              </a:rPr>
              <a:t>statistics</a:t>
            </a:r>
            <a:r>
              <a:rPr lang="de-DE" b="1" dirty="0" smtClean="0">
                <a:solidFill>
                  <a:srgbClr val="000000"/>
                </a:solidFill>
              </a:rPr>
              <a:t>. </a:t>
            </a:r>
          </a:p>
          <a:p>
            <a:endParaRPr lang="de-DE" sz="1100" b="1" dirty="0" smtClean="0">
              <a:solidFill>
                <a:srgbClr val="00B050"/>
              </a:solidFill>
            </a:endParaRPr>
          </a:p>
          <a:p>
            <a:r>
              <a:rPr lang="de-DE" b="1" dirty="0" smtClean="0"/>
              <a:t>Quarterly cash </a:t>
            </a:r>
            <a:r>
              <a:rPr lang="de-DE" b="1" dirty="0" err="1" smtClean="0"/>
              <a:t>statistics</a:t>
            </a:r>
            <a:r>
              <a:rPr lang="de-DE" b="1" dirty="0" smtClean="0"/>
              <a:t> </a:t>
            </a:r>
            <a:r>
              <a:rPr lang="de-DE" b="1" dirty="0" err="1" smtClean="0"/>
              <a:t>should</a:t>
            </a:r>
            <a:r>
              <a:rPr lang="de-DE" b="1" dirty="0" smtClean="0"/>
              <a:t> </a:t>
            </a:r>
            <a:r>
              <a:rPr lang="de-DE" b="1" dirty="0" err="1" smtClean="0"/>
              <a:t>be</a:t>
            </a:r>
            <a:r>
              <a:rPr lang="de-DE" b="1" dirty="0" smtClean="0"/>
              <a:t> </a:t>
            </a:r>
            <a:r>
              <a:rPr lang="de-DE" b="1" dirty="0" err="1" smtClean="0"/>
              <a:t>available</a:t>
            </a:r>
            <a:r>
              <a:rPr lang="de-DE" b="1" dirty="0" smtClean="0"/>
              <a:t>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more</a:t>
            </a:r>
            <a:r>
              <a:rPr lang="de-DE" b="1" dirty="0" smtClean="0"/>
              <a:t> </a:t>
            </a:r>
            <a:r>
              <a:rPr lang="de-DE" b="1" dirty="0" err="1" smtClean="0"/>
              <a:t>detailed</a:t>
            </a:r>
            <a:r>
              <a:rPr lang="de-DE" b="1" dirty="0" smtClean="0"/>
              <a:t> </a:t>
            </a:r>
            <a:r>
              <a:rPr lang="de-DE" b="1" dirty="0" err="1" smtClean="0"/>
              <a:t>information</a:t>
            </a:r>
            <a:r>
              <a:rPr lang="de-DE" b="1" dirty="0" smtClean="0"/>
              <a:t>.</a:t>
            </a:r>
            <a:endParaRPr lang="de-DE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61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Shell </a:t>
            </a:r>
            <a:r>
              <a:rPr lang="de-DE" b="1" dirty="0" err="1" smtClean="0"/>
              <a:t>concept</a:t>
            </a: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z="1100" dirty="0" err="1" smtClean="0"/>
              <a:t>slide</a:t>
            </a:r>
            <a:r>
              <a:rPr lang="de-DE" sz="1100" dirty="0" smtClean="0"/>
              <a:t> </a:t>
            </a:r>
            <a:fld id="{490D50AA-A47B-42B3-AEBF-DBC41AAA668C}" type="slidenum">
              <a:rPr lang="de-DE" sz="1100" smtClean="0"/>
              <a:pPr/>
              <a:t>16</a:t>
            </a:fld>
            <a:endParaRPr lang="de-DE" sz="110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Level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familiarity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shell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endParaRPr lang="de-DE" dirty="0"/>
          </a:p>
        </p:txBody>
      </p:sp>
      <p:graphicFrame>
        <p:nvGraphicFramePr>
          <p:cNvPr id="7" name="Objek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57995360"/>
              </p:ext>
            </p:extLst>
          </p:nvPr>
        </p:nvGraphicFramePr>
        <p:xfrm>
          <a:off x="493713" y="2312988"/>
          <a:ext cx="4921250" cy="351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0" name="Diagramm" r:id="rId4" imgW="7353233" imgH="5257758" progId="MSGraph.Chart.8">
                  <p:embed followColorScheme="full"/>
                </p:oleObj>
              </mc:Choice>
              <mc:Fallback>
                <p:oleObj name="Diagramm" r:id="rId4" imgW="7353233" imgH="5257758" progId="MSGraph.Chart.8">
                  <p:embed followColorScheme="full"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2312988"/>
                        <a:ext cx="4921250" cy="351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/>
          <p:nvPr/>
        </p:nvSpPr>
        <p:spPr bwMode="gray">
          <a:xfrm>
            <a:off x="5835350" y="3336964"/>
            <a:ext cx="2600696" cy="403761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b="1" dirty="0" smtClean="0"/>
              <a:t>80%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expert </a:t>
            </a:r>
            <a:r>
              <a:rPr lang="de-DE" b="1" dirty="0" err="1" smtClean="0"/>
              <a:t>users</a:t>
            </a:r>
            <a:r>
              <a:rPr lang="de-DE" b="1" dirty="0" smtClean="0"/>
              <a:t> </a:t>
            </a:r>
            <a:r>
              <a:rPr lang="de-DE" b="1" dirty="0" err="1" smtClean="0"/>
              <a:t>are</a:t>
            </a:r>
            <a:r>
              <a:rPr lang="de-DE" b="1" dirty="0" smtClean="0"/>
              <a:t> </a:t>
            </a:r>
            <a:r>
              <a:rPr lang="de-DE" b="1" dirty="0" err="1" smtClean="0"/>
              <a:t>at</a:t>
            </a:r>
            <a:r>
              <a:rPr lang="de-DE" b="1" dirty="0" smtClean="0"/>
              <a:t> least </a:t>
            </a:r>
            <a:r>
              <a:rPr lang="de-DE" b="1" dirty="0" err="1" smtClean="0"/>
              <a:t>partly</a:t>
            </a:r>
            <a:r>
              <a:rPr lang="de-DE" b="1" dirty="0" smtClean="0"/>
              <a:t> </a:t>
            </a:r>
            <a:r>
              <a:rPr lang="de-DE" b="1" dirty="0" err="1" smtClean="0"/>
              <a:t>familiar</a:t>
            </a:r>
            <a:r>
              <a:rPr lang="de-DE" b="1" dirty="0" smtClean="0"/>
              <a:t>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shell</a:t>
            </a:r>
            <a:r>
              <a:rPr lang="de-DE" b="1" dirty="0" smtClean="0"/>
              <a:t> </a:t>
            </a:r>
            <a:r>
              <a:rPr lang="de-DE" b="1" dirty="0" err="1" smtClean="0"/>
              <a:t>concept</a:t>
            </a:r>
            <a:r>
              <a:rPr lang="de-DE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362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dirty="0" err="1" smtClean="0"/>
              <a:t>Satisfaction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with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the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presentation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of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the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overall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public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budget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according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to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the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shell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concept</a:t>
            </a:r>
            <a:r>
              <a:rPr lang="de-DE" sz="3200" b="1" dirty="0" smtClean="0"/>
              <a:t> in </a:t>
            </a:r>
            <a:r>
              <a:rPr lang="de-DE" sz="3200" b="1" dirty="0" err="1" smtClean="0"/>
              <a:t>quarterly</a:t>
            </a:r>
            <a:r>
              <a:rPr lang="de-DE" sz="3200" b="1" dirty="0" smtClean="0"/>
              <a:t> cash </a:t>
            </a:r>
            <a:r>
              <a:rPr lang="de-DE" sz="3200" b="1" dirty="0" err="1" smtClean="0"/>
              <a:t>statistics</a:t>
            </a:r>
            <a:endParaRPr lang="de-DE" sz="3200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z="1100" dirty="0" err="1" smtClean="0"/>
              <a:t>slide</a:t>
            </a:r>
            <a:r>
              <a:rPr lang="de-DE" sz="1100" dirty="0" smtClean="0"/>
              <a:t> </a:t>
            </a:r>
            <a:fld id="{490D50AA-A47B-42B3-AEBF-DBC41AAA668C}" type="slidenum">
              <a:rPr lang="de-DE" sz="1100" smtClean="0"/>
              <a:pPr/>
              <a:t>17</a:t>
            </a:fld>
            <a:endParaRPr lang="de-DE" sz="1100" dirty="0"/>
          </a:p>
        </p:txBody>
      </p:sp>
      <p:graphicFrame>
        <p:nvGraphicFramePr>
          <p:cNvPr id="7" name="Inhaltsplatzhalter 6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80031122"/>
              </p:ext>
            </p:extLst>
          </p:nvPr>
        </p:nvGraphicFramePr>
        <p:xfrm>
          <a:off x="532700" y="2441204"/>
          <a:ext cx="3905250" cy="401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0" name="Diagramm" r:id="rId4" imgW="3905216" imgH="4010053" progId="MSGraph.Chart.8">
                  <p:embed followColorScheme="full"/>
                </p:oleObj>
              </mc:Choice>
              <mc:Fallback>
                <p:oleObj name="Diagramm" r:id="rId4" imgW="3905216" imgH="4010053" progId="MSGraph.Chart.8">
                  <p:embed followColorScheme="full"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700" y="2441204"/>
                        <a:ext cx="3905250" cy="401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/>
          <p:cNvSpPr txBox="1"/>
          <p:nvPr/>
        </p:nvSpPr>
        <p:spPr bwMode="gray">
          <a:xfrm>
            <a:off x="4963886" y="3004457"/>
            <a:ext cx="3431969" cy="2351314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b="1" dirty="0" err="1" smtClean="0"/>
              <a:t>Two</a:t>
            </a:r>
            <a:r>
              <a:rPr lang="de-DE" b="1" dirty="0" smtClean="0"/>
              <a:t> out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three</a:t>
            </a:r>
            <a:r>
              <a:rPr lang="de-DE" b="1" dirty="0" smtClean="0"/>
              <a:t> expert </a:t>
            </a:r>
            <a:r>
              <a:rPr lang="de-DE" b="1" dirty="0" err="1" smtClean="0"/>
              <a:t>users</a:t>
            </a:r>
            <a:r>
              <a:rPr lang="de-DE" b="1" dirty="0" smtClean="0"/>
              <a:t> </a:t>
            </a:r>
            <a:r>
              <a:rPr lang="de-DE" b="1" dirty="0" err="1" smtClean="0"/>
              <a:t>are</a:t>
            </a:r>
            <a:r>
              <a:rPr lang="de-DE" b="1" dirty="0" smtClean="0"/>
              <a:t> </a:t>
            </a:r>
            <a:r>
              <a:rPr lang="de-DE" b="1" dirty="0" err="1" smtClean="0"/>
              <a:t>satisfied</a:t>
            </a:r>
            <a:r>
              <a:rPr lang="de-DE" b="1" dirty="0" smtClean="0"/>
              <a:t> </a:t>
            </a:r>
            <a:r>
              <a:rPr lang="de-DE" b="1" dirty="0" err="1" smtClean="0"/>
              <a:t>or</a:t>
            </a:r>
            <a:r>
              <a:rPr lang="de-DE" b="1" dirty="0" smtClean="0"/>
              <a:t> </a:t>
            </a:r>
            <a:r>
              <a:rPr lang="de-DE" b="1" dirty="0" err="1" smtClean="0"/>
              <a:t>mostly</a:t>
            </a:r>
            <a:r>
              <a:rPr lang="de-DE" b="1" dirty="0" smtClean="0"/>
              <a:t> </a:t>
            </a:r>
            <a:r>
              <a:rPr lang="de-DE" b="1" dirty="0" err="1" smtClean="0"/>
              <a:t>satisfied</a:t>
            </a:r>
            <a:r>
              <a:rPr lang="de-DE" b="1" dirty="0" smtClean="0"/>
              <a:t>.</a:t>
            </a:r>
          </a:p>
          <a:p>
            <a:endParaRPr lang="de-DE" b="1" dirty="0"/>
          </a:p>
          <a:p>
            <a:r>
              <a:rPr lang="de-DE" b="1" dirty="0" smtClean="0"/>
              <a:t>But </a:t>
            </a:r>
            <a:r>
              <a:rPr lang="de-DE" b="1" dirty="0" err="1" smtClean="0"/>
              <a:t>slightly</a:t>
            </a:r>
            <a:r>
              <a:rPr lang="de-DE" b="1" dirty="0" smtClean="0"/>
              <a:t> </a:t>
            </a:r>
            <a:r>
              <a:rPr lang="de-DE" b="1" dirty="0" err="1" smtClean="0"/>
              <a:t>more</a:t>
            </a:r>
            <a:r>
              <a:rPr lang="de-DE" b="1" dirty="0" smtClean="0"/>
              <a:t> </a:t>
            </a:r>
            <a:r>
              <a:rPr lang="de-DE" b="1" dirty="0" err="1" smtClean="0"/>
              <a:t>than</a:t>
            </a:r>
            <a:r>
              <a:rPr lang="de-DE" b="1" dirty="0" smtClean="0"/>
              <a:t> 20% </a:t>
            </a:r>
            <a:r>
              <a:rPr lang="de-DE" b="1" dirty="0" err="1" smtClean="0"/>
              <a:t>are</a:t>
            </a:r>
            <a:r>
              <a:rPr lang="de-DE" b="1" dirty="0" smtClean="0"/>
              <a:t> not </a:t>
            </a:r>
            <a:r>
              <a:rPr lang="de-DE" b="1" dirty="0" err="1" smtClean="0"/>
              <a:t>satisfied</a:t>
            </a:r>
            <a:r>
              <a:rPr lang="de-DE" b="1" dirty="0" smtClean="0"/>
              <a:t>.</a:t>
            </a:r>
          </a:p>
          <a:p>
            <a:endParaRPr lang="de-DE" b="1" dirty="0"/>
          </a:p>
          <a:p>
            <a:r>
              <a:rPr lang="de-DE" b="1" dirty="0" smtClean="0"/>
              <a:t>Users </a:t>
            </a:r>
            <a:r>
              <a:rPr lang="de-DE" b="1" dirty="0" err="1" smtClean="0"/>
              <a:t>ask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a separate </a:t>
            </a:r>
            <a:r>
              <a:rPr lang="de-DE" b="1" dirty="0" err="1" smtClean="0"/>
              <a:t>publication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core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extra </a:t>
            </a:r>
            <a:r>
              <a:rPr lang="de-DE" b="1" dirty="0" err="1" smtClean="0"/>
              <a:t>budgets</a:t>
            </a:r>
            <a:r>
              <a:rPr lang="de-DE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79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Separate </a:t>
            </a:r>
            <a:r>
              <a:rPr lang="de-DE" b="1" dirty="0" err="1" smtClean="0"/>
              <a:t>publication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core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extra </a:t>
            </a:r>
            <a:r>
              <a:rPr lang="de-DE" b="1" dirty="0" err="1" smtClean="0"/>
              <a:t>budgets</a:t>
            </a:r>
            <a:r>
              <a:rPr lang="de-DE" b="1" dirty="0" smtClean="0"/>
              <a:t> in </a:t>
            </a:r>
            <a:r>
              <a:rPr lang="de-DE" b="1" dirty="0" err="1" smtClean="0"/>
              <a:t>quarterly</a:t>
            </a:r>
            <a:r>
              <a:rPr lang="de-DE" b="1" dirty="0" smtClean="0"/>
              <a:t> cash </a:t>
            </a:r>
            <a:r>
              <a:rPr lang="de-DE" b="1" dirty="0" err="1" smtClean="0"/>
              <a:t>statistics</a:t>
            </a: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z="1100" dirty="0" err="1" smtClean="0"/>
              <a:t>slide</a:t>
            </a:r>
            <a:r>
              <a:rPr lang="de-DE" sz="1100" dirty="0" smtClean="0"/>
              <a:t> </a:t>
            </a:r>
            <a:fld id="{490D50AA-A47B-42B3-AEBF-DBC41AAA668C}" type="slidenum">
              <a:rPr lang="de-DE" sz="1100" smtClean="0"/>
              <a:pPr/>
              <a:t>18</a:t>
            </a:fld>
            <a:endParaRPr lang="de-DE" sz="1100" dirty="0"/>
          </a:p>
        </p:txBody>
      </p:sp>
      <p:graphicFrame>
        <p:nvGraphicFramePr>
          <p:cNvPr id="7" name="Inhaltsplatzhalter 6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377424"/>
              </p:ext>
            </p:extLst>
          </p:nvPr>
        </p:nvGraphicFramePr>
        <p:xfrm>
          <a:off x="650659" y="2647507"/>
          <a:ext cx="4788240" cy="3293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2" name="Diagramm" r:id="rId4" imgW="5467249" imgH="3714744" progId="MSGraph.Chart.8">
                  <p:embed followColorScheme="full"/>
                </p:oleObj>
              </mc:Choice>
              <mc:Fallback>
                <p:oleObj name="Diagramm" r:id="rId4" imgW="5467249" imgH="3714744" progId="MSGraph.Chart.8">
                  <p:embed followColorScheme="full"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659" y="2647507"/>
                        <a:ext cx="4788240" cy="32936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135" y="3735491"/>
            <a:ext cx="13811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feld 7"/>
          <p:cNvSpPr txBox="1"/>
          <p:nvPr/>
        </p:nvSpPr>
        <p:spPr bwMode="gray">
          <a:xfrm>
            <a:off x="6059893" y="2634941"/>
            <a:ext cx="2151610" cy="226322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b="1" dirty="0" smtClean="0"/>
              <a:t>A 72% </a:t>
            </a:r>
            <a:r>
              <a:rPr lang="de-DE" b="1" dirty="0" err="1" smtClean="0"/>
              <a:t>majority</a:t>
            </a:r>
            <a:r>
              <a:rPr lang="de-DE" b="1" dirty="0" smtClean="0"/>
              <a:t> </a:t>
            </a:r>
            <a:r>
              <a:rPr lang="de-DE" b="1" dirty="0" err="1" smtClean="0"/>
              <a:t>asks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a separate </a:t>
            </a:r>
            <a:r>
              <a:rPr lang="de-DE" b="1" dirty="0" err="1" smtClean="0"/>
              <a:t>publication</a:t>
            </a:r>
            <a:r>
              <a:rPr lang="de-DE" b="1" dirty="0" smtClean="0"/>
              <a:t>.</a:t>
            </a:r>
          </a:p>
        </p:txBody>
      </p:sp>
      <p:sp>
        <p:nvSpPr>
          <p:cNvPr id="9" name="Textfeld 8"/>
          <p:cNvSpPr txBox="1"/>
          <p:nvPr/>
        </p:nvSpPr>
        <p:spPr bwMode="gray">
          <a:xfrm>
            <a:off x="7826260" y="5783283"/>
            <a:ext cx="723974" cy="157902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sz="800" dirty="0" smtClean="0"/>
              <a:t>© ccvision.de</a:t>
            </a:r>
          </a:p>
        </p:txBody>
      </p:sp>
    </p:spTree>
    <p:extLst>
      <p:ext uri="{BB962C8B-B14F-4D97-AF65-F5344CB8AC3E}">
        <p14:creationId xmlns:p14="http://schemas.microsoft.com/office/powerpoint/2010/main" val="33852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Workshop „Public </a:t>
            </a:r>
            <a:r>
              <a:rPr lang="de-DE" dirty="0" err="1" smtClean="0"/>
              <a:t>Finance</a:t>
            </a:r>
            <a:r>
              <a:rPr lang="de-DE" dirty="0" smtClean="0"/>
              <a:t> </a:t>
            </a:r>
            <a:r>
              <a:rPr lang="de-DE" dirty="0" err="1" smtClean="0"/>
              <a:t>Statistics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7213" y="1318536"/>
            <a:ext cx="3508484" cy="4446339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pPr marL="355600" indent="-3556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Group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participants</a:t>
            </a:r>
            <a:endParaRPr lang="de-DE" dirty="0" smtClean="0"/>
          </a:p>
          <a:p>
            <a:pPr>
              <a:buClr>
                <a:srgbClr val="C00000"/>
              </a:buClr>
            </a:pPr>
            <a:endParaRPr lang="de-DE" dirty="0"/>
          </a:p>
          <a:p>
            <a:pPr>
              <a:buClr>
                <a:srgbClr val="C00000"/>
              </a:buClr>
              <a:tabLst>
                <a:tab pos="712788" algn="l"/>
              </a:tabLst>
            </a:pPr>
            <a:r>
              <a:rPr lang="de-DE" dirty="0" smtClean="0"/>
              <a:t>	</a:t>
            </a:r>
            <a:r>
              <a:rPr lang="de-DE" sz="1800" dirty="0" err="1" smtClean="0"/>
              <a:t>among</a:t>
            </a:r>
            <a:r>
              <a:rPr lang="de-DE" sz="1800" dirty="0" smtClean="0"/>
              <a:t> </a:t>
            </a:r>
            <a:r>
              <a:rPr lang="de-DE" sz="1800" dirty="0" err="1" smtClean="0"/>
              <a:t>others</a:t>
            </a:r>
            <a:r>
              <a:rPr lang="de-DE" sz="1800" dirty="0" smtClean="0"/>
              <a:t>:</a:t>
            </a:r>
          </a:p>
          <a:p>
            <a:pPr marL="712788" indent="-357188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de-DE" sz="1800" dirty="0" err="1" smtClean="0"/>
              <a:t>Ministries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Finance</a:t>
            </a:r>
            <a:endParaRPr lang="de-DE" sz="1800" dirty="0" smtClean="0"/>
          </a:p>
          <a:p>
            <a:pPr marL="712788" indent="-357188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de-DE" sz="1800" dirty="0" err="1" smtClean="0"/>
              <a:t>Association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German Chambers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Industry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Commerce</a:t>
            </a:r>
            <a:endParaRPr lang="de-DE" sz="1800" dirty="0"/>
          </a:p>
          <a:p>
            <a:pPr marL="712788" indent="-357188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de-DE" sz="1800" dirty="0" smtClean="0"/>
              <a:t>German Central Bank (Deutsche Bundesbank)</a:t>
            </a:r>
            <a:endParaRPr lang="de-DE" sz="1800" dirty="0"/>
          </a:p>
          <a:p>
            <a:pPr marL="712788" indent="-357188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de-DE" sz="1800" dirty="0" smtClean="0"/>
              <a:t>Internal </a:t>
            </a:r>
            <a:r>
              <a:rPr lang="de-DE" sz="1800" dirty="0" err="1" smtClean="0"/>
              <a:t>participants</a:t>
            </a:r>
            <a:endParaRPr lang="de-DE" sz="1800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z="1100" dirty="0" smtClean="0"/>
              <a:t>  </a:t>
            </a:r>
            <a:r>
              <a:rPr lang="de-DE" altLang="en-US" sz="1100" dirty="0" err="1" smtClean="0"/>
              <a:t>slide</a:t>
            </a:r>
            <a:r>
              <a:rPr lang="de-DE" altLang="en-US" sz="1100" dirty="0" smtClean="0"/>
              <a:t> </a:t>
            </a:r>
            <a:fld id="{EADA6D83-9BA8-4ADE-AC5A-80ED8940855E}" type="slidenum">
              <a:rPr lang="de-DE" altLang="en-US" sz="1100" smtClean="0"/>
              <a:pPr>
                <a:defRPr/>
              </a:pPr>
              <a:t>19</a:t>
            </a:fld>
            <a:endParaRPr lang="de-DE" altLang="en-US" sz="1100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gray">
          <a:xfrm>
            <a:off x="693402" y="1957636"/>
            <a:ext cx="3116597" cy="444633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358775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Tx/>
              <a:buNone/>
              <a:defRPr lang="de-DE" sz="2300" b="0" kern="1200" dirty="0" smtClean="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1pPr>
            <a:lvl2pPr marL="1258888" indent="-2682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CC0033"/>
              </a:buClr>
              <a:buSzPct val="80000"/>
              <a:buFont typeface="Wingdings" pitchFamily="2" charset="2"/>
              <a:buChar char=""/>
              <a:tabLst>
                <a:tab pos="985838" algn="l"/>
              </a:tabLst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2pPr>
            <a:lvl3pPr marL="1704975" indent="-2698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FFCC00"/>
              </a:buClr>
              <a:buSzPct val="80000"/>
              <a:buFont typeface="Wingdings" pitchFamily="2" charset="2"/>
              <a:buChar char=""/>
              <a:defRPr lang="de-DE" sz="1900" b="0" kern="1200" dirty="0" smtClean="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3pPr>
            <a:lvl4pPr marL="2155825" indent="-27622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4pPr>
            <a:lvl5pPr marL="2155825" indent="-276225" algn="l" defTabSz="790575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5pPr>
            <a:lvl6pPr marL="2155825" indent="-27622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mtClean="0"/>
          </a:p>
          <a:p>
            <a:endParaRPr lang="de-DE" smtClean="0"/>
          </a:p>
          <a:p>
            <a:endParaRPr lang="de-DE"/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gray">
          <a:xfrm>
            <a:off x="541002" y="2273550"/>
            <a:ext cx="3116597" cy="444633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358775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Tx/>
              <a:buNone/>
              <a:defRPr lang="de-DE" sz="2300" b="0" kern="1200" dirty="0" smtClean="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1pPr>
            <a:lvl2pPr marL="1258888" indent="-2682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CC0033"/>
              </a:buClr>
              <a:buSzPct val="80000"/>
              <a:buFont typeface="Wingdings" pitchFamily="2" charset="2"/>
              <a:buChar char=""/>
              <a:tabLst>
                <a:tab pos="985838" algn="l"/>
              </a:tabLst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2pPr>
            <a:lvl3pPr marL="1704975" indent="-2698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FFCC00"/>
              </a:buClr>
              <a:buSzPct val="80000"/>
              <a:buFont typeface="Wingdings" pitchFamily="2" charset="2"/>
              <a:buChar char=""/>
              <a:defRPr lang="de-DE" sz="1900" b="0" kern="1200" dirty="0" smtClean="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3pPr>
            <a:lvl4pPr marL="2155825" indent="-27622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4pPr>
            <a:lvl5pPr marL="2155825" indent="-276225" algn="l" defTabSz="790575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5pPr>
            <a:lvl6pPr marL="2155825" indent="-27622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gray">
          <a:xfrm>
            <a:off x="693402" y="2425950"/>
            <a:ext cx="3116597" cy="444633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358775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Tx/>
              <a:buNone/>
              <a:defRPr lang="de-DE" sz="2300" b="0" kern="1200" dirty="0" smtClean="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1pPr>
            <a:lvl2pPr marL="1258888" indent="-2682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CC0033"/>
              </a:buClr>
              <a:buSzPct val="80000"/>
              <a:buFont typeface="Wingdings" pitchFamily="2" charset="2"/>
              <a:buChar char=""/>
              <a:tabLst>
                <a:tab pos="985838" algn="l"/>
              </a:tabLst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2pPr>
            <a:lvl3pPr marL="1704975" indent="-2698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FFCC00"/>
              </a:buClr>
              <a:buSzPct val="80000"/>
              <a:buFont typeface="Wingdings" pitchFamily="2" charset="2"/>
              <a:buChar char=""/>
              <a:defRPr lang="de-DE" sz="1900" b="0" kern="1200" dirty="0" smtClean="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3pPr>
            <a:lvl4pPr marL="2155825" indent="-27622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4pPr>
            <a:lvl5pPr marL="2155825" indent="-276225" algn="l" defTabSz="790575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5pPr>
            <a:lvl6pPr marL="2155825" indent="-27622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12" name="Inhaltsplatzhalter 2"/>
          <p:cNvSpPr txBox="1">
            <a:spLocks/>
          </p:cNvSpPr>
          <p:nvPr/>
        </p:nvSpPr>
        <p:spPr bwMode="gray">
          <a:xfrm>
            <a:off x="4477777" y="1312880"/>
            <a:ext cx="4048706" cy="444633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358775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Tx/>
              <a:buNone/>
              <a:defRPr lang="de-DE" sz="2300" b="0" kern="1200" dirty="0" smtClean="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1pPr>
            <a:lvl2pPr marL="1258888" indent="-2682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CC0033"/>
              </a:buClr>
              <a:buSzPct val="80000"/>
              <a:buFont typeface="Wingdings" pitchFamily="2" charset="2"/>
              <a:buChar char=""/>
              <a:tabLst>
                <a:tab pos="985838" algn="l"/>
              </a:tabLst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2pPr>
            <a:lvl3pPr marL="1704975" indent="-2698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FFCC00"/>
              </a:buClr>
              <a:buSzPct val="80000"/>
              <a:buFont typeface="Wingdings" pitchFamily="2" charset="2"/>
              <a:buChar char=""/>
              <a:defRPr lang="de-DE" sz="1900" b="0" kern="1200" dirty="0" smtClean="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3pPr>
            <a:lvl4pPr marL="2155825" indent="-27622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4pPr>
            <a:lvl5pPr marL="2155825" indent="-276225" algn="l" defTabSz="790575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5pPr>
            <a:lvl6pPr marL="2155825" indent="-27622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1"/>
              </a:buClr>
              <a:buSzPct val="80000"/>
              <a:buFont typeface="Wingdings" pitchFamily="2" charset="2"/>
              <a:buChar char="n"/>
              <a:defRPr sz="1900" b="0" kern="1200">
                <a:solidFill>
                  <a:schemeClr val="tx1"/>
                </a:solidFill>
                <a:latin typeface="MetaMediumLF-Roman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pPr marL="701675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Agenda</a:t>
            </a:r>
          </a:p>
          <a:p>
            <a:pPr marL="1079500" lvl="1" indent="-342900"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b="1" dirty="0" smtClean="0">
                <a:latin typeface="MetaNormalLF-Roman" panose="020B0500000000000000" pitchFamily="34" charset="0"/>
              </a:rPr>
              <a:t>Results of the survey</a:t>
            </a:r>
          </a:p>
          <a:p>
            <a:pPr marL="736600" lvl="1" indent="0">
              <a:buClr>
                <a:srgbClr val="FFFF00"/>
              </a:buClr>
              <a:buNone/>
            </a:pPr>
            <a:endParaRPr lang="en-US" sz="700" b="1" dirty="0">
              <a:latin typeface="MetaNormalLF-Roman" panose="020B0500000000000000" pitchFamily="34" charset="0"/>
            </a:endParaRPr>
          </a:p>
          <a:p>
            <a:pPr marL="1079500" lvl="1" indent="-342900"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b="1" dirty="0" smtClean="0">
                <a:latin typeface="MetaNormalLF-Roman" panose="020B0500000000000000" pitchFamily="34" charset="0"/>
              </a:rPr>
              <a:t>Presentations about</a:t>
            </a:r>
          </a:p>
          <a:p>
            <a:pPr marL="1525587" lvl="2" indent="-342900">
              <a:buClr>
                <a:schemeClr val="accent5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b="1" dirty="0" smtClean="0">
                <a:latin typeface="MetaNormalLF-Roman" panose="020B0500000000000000" pitchFamily="34" charset="0"/>
              </a:rPr>
              <a:t>New applications on     the </a:t>
            </a:r>
            <a:r>
              <a:rPr lang="en-US" sz="1800" b="1" dirty="0" err="1" smtClean="0">
                <a:latin typeface="MetaNormalLF-Roman" panose="020B0500000000000000" pitchFamily="34" charset="0"/>
              </a:rPr>
              <a:t>Destatis</a:t>
            </a:r>
            <a:r>
              <a:rPr lang="en-US" sz="1800" b="1" dirty="0" smtClean="0">
                <a:latin typeface="MetaNormalLF-Roman" panose="020B0500000000000000" pitchFamily="34" charset="0"/>
              </a:rPr>
              <a:t> website</a:t>
            </a:r>
          </a:p>
          <a:p>
            <a:pPr marL="1525587" lvl="2" indent="-342900">
              <a:buClr>
                <a:schemeClr val="accent5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b="1" dirty="0" smtClean="0">
                <a:latin typeface="MetaNormalLF-Roman" panose="020B0500000000000000" pitchFamily="34" charset="0"/>
              </a:rPr>
              <a:t>Database GENESIS-Online</a:t>
            </a:r>
          </a:p>
          <a:p>
            <a:pPr marL="1525587" lvl="2" indent="-342900">
              <a:buClr>
                <a:schemeClr val="accent5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b="1" dirty="0" smtClean="0">
                <a:latin typeface="MetaNormalLF-Roman" panose="020B0500000000000000" pitchFamily="34" charset="0"/>
              </a:rPr>
              <a:t>Implementation of the shell concept</a:t>
            </a:r>
          </a:p>
          <a:p>
            <a:pPr marL="1525587" lvl="2" indent="-342900">
              <a:buClr>
                <a:schemeClr val="accent5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b="1" dirty="0" smtClean="0">
                <a:latin typeface="MetaNormalLF-Roman" panose="020B0500000000000000" pitchFamily="34" charset="0"/>
              </a:rPr>
              <a:t>Sector classification of public funds, institutions and enterprises</a:t>
            </a:r>
          </a:p>
          <a:p>
            <a:pPr>
              <a:buClr>
                <a:srgbClr val="C00000"/>
              </a:buClr>
            </a:pPr>
            <a:endParaRPr lang="en-US" sz="1800" dirty="0" smtClean="0"/>
          </a:p>
          <a:p>
            <a:pPr>
              <a:buClr>
                <a:srgbClr val="FFFF00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804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600" dirty="0" smtClean="0"/>
              <a:t>Evaluation in </a:t>
            </a:r>
            <a:r>
              <a:rPr lang="de-DE" sz="4600" dirty="0" err="1" smtClean="0"/>
              <a:t>public</a:t>
            </a:r>
            <a:r>
              <a:rPr lang="de-DE" sz="4600" dirty="0" smtClean="0"/>
              <a:t> </a:t>
            </a:r>
            <a:r>
              <a:rPr lang="de-DE" sz="4600" dirty="0" err="1" smtClean="0"/>
              <a:t>finance</a:t>
            </a:r>
            <a:r>
              <a:rPr lang="de-DE" sz="4600" dirty="0" smtClean="0"/>
              <a:t> </a:t>
            </a:r>
            <a:r>
              <a:rPr lang="de-DE" sz="4600" dirty="0" err="1" smtClean="0"/>
              <a:t>statistics</a:t>
            </a:r>
            <a:r>
              <a:rPr lang="de-DE" sz="4600" dirty="0" smtClean="0"/>
              <a:t/>
            </a:r>
            <a:br>
              <a:rPr lang="de-DE" sz="4600" dirty="0" smtClean="0"/>
            </a:br>
            <a:endParaRPr lang="de-DE" sz="4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1338" y="2930236"/>
            <a:ext cx="8277225" cy="2536825"/>
          </a:xfrm>
        </p:spPr>
        <p:txBody>
          <a:bodyPr/>
          <a:lstStyle/>
          <a:p>
            <a:r>
              <a:rPr lang="de-DE" sz="3200" dirty="0" smtClean="0"/>
              <a:t>Agenda</a:t>
            </a:r>
          </a:p>
          <a:p>
            <a:endParaRPr lang="de-DE" sz="1600" dirty="0" smtClean="0"/>
          </a:p>
          <a:p>
            <a:pPr marL="108585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err="1" smtClean="0"/>
              <a:t>Aims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survey</a:t>
            </a:r>
            <a:endParaRPr lang="de-DE" dirty="0" smtClean="0"/>
          </a:p>
          <a:p>
            <a:pPr marL="108585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err="1" smtClean="0"/>
              <a:t>Surveyed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groups</a:t>
            </a:r>
            <a:endParaRPr lang="de-DE" dirty="0" smtClean="0"/>
          </a:p>
          <a:p>
            <a:pPr marL="108585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Selected </a:t>
            </a:r>
            <a:r>
              <a:rPr lang="de-DE" dirty="0" err="1" smtClean="0"/>
              <a:t>results</a:t>
            </a:r>
            <a:endParaRPr lang="de-DE" dirty="0" smtClean="0"/>
          </a:p>
          <a:p>
            <a:pPr marL="108585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err="1" smtClean="0"/>
              <a:t>Conclusions</a:t>
            </a:r>
            <a:endParaRPr lang="de-DE" dirty="0" smtClean="0"/>
          </a:p>
          <a:p>
            <a:pPr marL="108585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20214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Conclusions</a:t>
            </a: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z="1100" dirty="0" err="1" smtClean="0"/>
              <a:t>slide</a:t>
            </a:r>
            <a:r>
              <a:rPr lang="de-DE" sz="1100" dirty="0" smtClean="0"/>
              <a:t> </a:t>
            </a:r>
            <a:fld id="{490D50AA-A47B-42B3-AEBF-DBC41AAA668C}" type="slidenum">
              <a:rPr lang="de-DE" sz="1100" smtClean="0"/>
              <a:pPr/>
              <a:t>20</a:t>
            </a:fld>
            <a:endParaRPr lang="de-DE" sz="110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540000" y="1807200"/>
            <a:ext cx="8176488" cy="4446000"/>
          </a:xfrm>
        </p:spPr>
        <p:txBody>
          <a:bodyPr/>
          <a:lstStyle/>
          <a:p>
            <a:r>
              <a:rPr lang="de-DE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</a:t>
            </a:r>
            <a:r>
              <a:rPr lang="de-DE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</a:t>
            </a:r>
            <a:r>
              <a:rPr lang="de-DE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drawn</a:t>
            </a:r>
            <a:r>
              <a:rPr lang="de-DE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from</a:t>
            </a:r>
            <a:r>
              <a:rPr lang="de-DE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de-DE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survey</a:t>
            </a:r>
            <a:r>
              <a:rPr lang="de-DE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among</a:t>
            </a:r>
            <a:r>
              <a:rPr lang="de-DE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users</a:t>
            </a:r>
            <a:r>
              <a:rPr lang="de-DE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</a:t>
            </a:r>
            <a:r>
              <a:rPr lang="de-DE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public</a:t>
            </a:r>
            <a:r>
              <a:rPr lang="de-DE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finance</a:t>
            </a:r>
            <a:r>
              <a:rPr lang="de-DE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statistics</a:t>
            </a:r>
            <a:endParaRPr lang="de-DE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de-DE" sz="1800" dirty="0">
              <a:solidFill>
                <a:srgbClr val="002060"/>
              </a:solidFill>
            </a:endParaRPr>
          </a:p>
          <a:p>
            <a:pPr marL="355600" indent="-3556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000" dirty="0" smtClean="0"/>
              <a:t>Quarterly cash </a:t>
            </a:r>
            <a:r>
              <a:rPr lang="de-DE" sz="2000" dirty="0" err="1" smtClean="0"/>
              <a:t>statistics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expenditure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revenue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overall</a:t>
            </a:r>
            <a:r>
              <a:rPr lang="de-DE" sz="2000" dirty="0" smtClean="0"/>
              <a:t> </a:t>
            </a:r>
            <a:r>
              <a:rPr lang="de-DE" sz="2000" dirty="0" err="1" smtClean="0"/>
              <a:t>public</a:t>
            </a:r>
            <a:r>
              <a:rPr lang="de-DE" sz="2000" dirty="0" smtClean="0"/>
              <a:t> </a:t>
            </a:r>
            <a:r>
              <a:rPr lang="de-DE" sz="2000" dirty="0" err="1" smtClean="0"/>
              <a:t>budget</a:t>
            </a:r>
            <a:endParaRPr lang="de-DE" sz="2000" dirty="0" smtClean="0"/>
          </a:p>
          <a:p>
            <a:pPr marL="1258888" lvl="1" indent="-355600"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1600" dirty="0" smtClean="0"/>
              <a:t>Core </a:t>
            </a:r>
            <a:r>
              <a:rPr lang="de-DE" sz="1600" dirty="0" err="1" smtClean="0"/>
              <a:t>budgets</a:t>
            </a:r>
            <a:r>
              <a:rPr lang="de-DE" sz="1600" dirty="0" smtClean="0"/>
              <a:t> </a:t>
            </a:r>
            <a:r>
              <a:rPr lang="de-DE" sz="1600" dirty="0" err="1" smtClean="0"/>
              <a:t>are</a:t>
            </a:r>
            <a:r>
              <a:rPr lang="de-DE" sz="1600" dirty="0" smtClean="0"/>
              <a:t> </a:t>
            </a:r>
            <a:r>
              <a:rPr lang="de-DE" sz="1600" dirty="0" err="1" smtClean="0"/>
              <a:t>additionally</a:t>
            </a:r>
            <a:r>
              <a:rPr lang="de-DE" sz="1600" dirty="0" smtClean="0"/>
              <a:t> </a:t>
            </a:r>
            <a:r>
              <a:rPr lang="de-DE" sz="1600" dirty="0" err="1" smtClean="0"/>
              <a:t>published</a:t>
            </a:r>
            <a:endParaRPr lang="de-DE" sz="1600" dirty="0" smtClean="0"/>
          </a:p>
          <a:p>
            <a:pPr lvl="1" indent="0">
              <a:buClr>
                <a:srgbClr val="FFFF00"/>
              </a:buClr>
              <a:buSzPct val="100000"/>
              <a:buNone/>
            </a:pPr>
            <a:endParaRPr lang="de-DE" sz="1800" dirty="0"/>
          </a:p>
          <a:p>
            <a:pPr marL="355600" lvl="1" indent="-3556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  <a:tabLst>
                <a:tab pos="808038" algn="l"/>
              </a:tabLst>
            </a:pPr>
            <a:r>
              <a:rPr lang="de-DE" sz="2000" dirty="0" smtClean="0"/>
              <a:t>Annual </a:t>
            </a:r>
            <a:r>
              <a:rPr lang="de-DE" sz="2000" dirty="0" err="1" smtClean="0"/>
              <a:t>statistics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expenditure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revenue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overall</a:t>
            </a:r>
            <a:r>
              <a:rPr lang="de-DE" sz="2000" dirty="0" smtClean="0"/>
              <a:t> </a:t>
            </a:r>
            <a:r>
              <a:rPr lang="de-DE" sz="2000" dirty="0" err="1" smtClean="0"/>
              <a:t>public</a:t>
            </a:r>
            <a:r>
              <a:rPr lang="de-DE" sz="2000" dirty="0" smtClean="0"/>
              <a:t> </a:t>
            </a:r>
            <a:r>
              <a:rPr lang="de-DE" sz="2000" dirty="0" err="1" smtClean="0"/>
              <a:t>budget</a:t>
            </a:r>
            <a:endParaRPr lang="de-DE" sz="2000" dirty="0" smtClean="0"/>
          </a:p>
          <a:p>
            <a:pPr marL="1258888" lvl="3" indent="-355600"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  <a:tabLst>
                <a:tab pos="808038" algn="l"/>
              </a:tabLst>
            </a:pPr>
            <a:r>
              <a:rPr lang="de-DE" sz="1600" dirty="0" smtClean="0"/>
              <a:t>Publishing </a:t>
            </a:r>
            <a:r>
              <a:rPr lang="de-DE" sz="1600" dirty="0" err="1" smtClean="0"/>
              <a:t>core</a:t>
            </a:r>
            <a:r>
              <a:rPr lang="de-DE" sz="1600" dirty="0" smtClean="0"/>
              <a:t> </a:t>
            </a:r>
            <a:r>
              <a:rPr lang="de-DE" sz="1600" dirty="0" err="1" smtClean="0"/>
              <a:t>budgets</a:t>
            </a:r>
            <a:r>
              <a:rPr lang="de-DE" sz="1600" dirty="0" smtClean="0"/>
              <a:t> </a:t>
            </a:r>
            <a:r>
              <a:rPr lang="de-DE" sz="1600" dirty="0" err="1" smtClean="0"/>
              <a:t>analogously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quarterly</a:t>
            </a:r>
            <a:r>
              <a:rPr lang="de-DE" sz="1600" dirty="0" smtClean="0"/>
              <a:t> cash </a:t>
            </a:r>
            <a:r>
              <a:rPr lang="de-DE" sz="1600" dirty="0" err="1" smtClean="0"/>
              <a:t>statistics</a:t>
            </a:r>
            <a:r>
              <a:rPr lang="de-DE" sz="1600" dirty="0" smtClean="0"/>
              <a:t> </a:t>
            </a:r>
          </a:p>
          <a:p>
            <a:pPr marL="1258888" lvl="3" indent="-355600"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  <a:tabLst>
                <a:tab pos="808038" algn="l"/>
              </a:tabLst>
            </a:pPr>
            <a:r>
              <a:rPr lang="de-DE" sz="1600" dirty="0" smtClean="0"/>
              <a:t>Mix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publications</a:t>
            </a:r>
            <a:r>
              <a:rPr lang="de-DE" sz="1600" dirty="0" smtClean="0"/>
              <a:t> on </a:t>
            </a:r>
            <a:r>
              <a:rPr lang="de-DE" sz="1600" dirty="0" err="1" smtClean="0"/>
              <a:t>basis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results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survey</a:t>
            </a:r>
            <a:endParaRPr lang="de-DE" sz="1600" dirty="0" smtClean="0"/>
          </a:p>
          <a:p>
            <a:pPr marL="1341438" lvl="4" indent="0">
              <a:buClr>
                <a:schemeClr val="accent1"/>
              </a:buClr>
              <a:buSzPct val="100000"/>
              <a:tabLst>
                <a:tab pos="808038" algn="l"/>
              </a:tabLst>
            </a:pPr>
            <a:endParaRPr lang="de-DE" sz="1000" dirty="0" smtClean="0"/>
          </a:p>
          <a:p>
            <a:pPr marL="1697038" lvl="4" indent="-355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>
                <a:tab pos="808038" algn="l"/>
              </a:tabLst>
            </a:pPr>
            <a:r>
              <a:rPr lang="de-DE" sz="1600" dirty="0" err="1" smtClean="0"/>
              <a:t>Maintaining</a:t>
            </a:r>
            <a:r>
              <a:rPr lang="de-DE" sz="1600" dirty="0" smtClean="0"/>
              <a:t> </a:t>
            </a:r>
            <a:r>
              <a:rPr lang="de-DE" sz="1600" dirty="0" err="1" smtClean="0"/>
              <a:t>subject</a:t>
            </a:r>
            <a:r>
              <a:rPr lang="de-DE" sz="1600" dirty="0" smtClean="0"/>
              <a:t>-matter </a:t>
            </a:r>
            <a:r>
              <a:rPr lang="de-DE" sz="1600" dirty="0" err="1" smtClean="0"/>
              <a:t>series</a:t>
            </a:r>
            <a:endParaRPr lang="de-DE" sz="1600" dirty="0" smtClean="0"/>
          </a:p>
          <a:p>
            <a:pPr marL="1697038" lvl="4" indent="-355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>
                <a:tab pos="808038" algn="l"/>
              </a:tabLst>
            </a:pPr>
            <a:r>
              <a:rPr lang="de-DE" sz="1600" dirty="0" err="1" smtClean="0"/>
              <a:t>Expanding</a:t>
            </a:r>
            <a:r>
              <a:rPr lang="de-DE" sz="1600" dirty="0" smtClean="0"/>
              <a:t> </a:t>
            </a:r>
            <a:r>
              <a:rPr lang="de-DE" sz="1600" dirty="0" err="1" smtClean="0"/>
              <a:t>data</a:t>
            </a:r>
            <a:r>
              <a:rPr lang="de-DE" sz="1600" dirty="0" smtClean="0"/>
              <a:t> in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database</a:t>
            </a:r>
            <a:r>
              <a:rPr lang="de-DE" sz="1600" dirty="0" smtClean="0"/>
              <a:t> GENESIS-Online</a:t>
            </a:r>
          </a:p>
          <a:p>
            <a:pPr marL="1697038" lvl="4" indent="-3556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>
                <a:tab pos="808038" algn="l"/>
              </a:tabLst>
            </a:pPr>
            <a:r>
              <a:rPr lang="de-DE" sz="1600" dirty="0" err="1" smtClean="0"/>
              <a:t>Expanding</a:t>
            </a:r>
            <a:r>
              <a:rPr lang="de-DE" sz="1600" dirty="0" smtClean="0"/>
              <a:t> </a:t>
            </a:r>
            <a:r>
              <a:rPr lang="de-DE" sz="1600" dirty="0" err="1" smtClean="0"/>
              <a:t>tables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charts</a:t>
            </a:r>
            <a:r>
              <a:rPr lang="de-DE" sz="1600" dirty="0" smtClean="0"/>
              <a:t> on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Destatis</a:t>
            </a:r>
            <a:r>
              <a:rPr lang="de-DE" sz="1600" dirty="0" smtClean="0"/>
              <a:t> </a:t>
            </a:r>
            <a:r>
              <a:rPr lang="de-DE" sz="1600" dirty="0" err="1" smtClean="0"/>
              <a:t>website</a:t>
            </a:r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334082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38" y="1479550"/>
            <a:ext cx="8277225" cy="1878013"/>
          </a:xfrm>
        </p:spPr>
        <p:txBody>
          <a:bodyPr/>
          <a:lstStyle/>
          <a:p>
            <a:r>
              <a:rPr lang="de-DE" altLang="de-DE" dirty="0" err="1" smtClean="0"/>
              <a:t>Thank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you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for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your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attention</a:t>
            </a:r>
            <a:r>
              <a:rPr lang="de-DE" altLang="de-DE" sz="4600" dirty="0" smtClean="0"/>
              <a:t/>
            </a:r>
            <a:br>
              <a:rPr lang="de-DE" altLang="de-DE" sz="4600" dirty="0" smtClean="0"/>
            </a:br>
            <a:endParaRPr lang="de-DE" altLang="de-DE" sz="46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e-DE" altLang="de-DE" sz="2100" dirty="0" smtClean="0"/>
          </a:p>
          <a:p>
            <a:endParaRPr lang="de-DE" altLang="de-DE" sz="2100" dirty="0" smtClean="0"/>
          </a:p>
          <a:p>
            <a:r>
              <a:rPr lang="de-DE" altLang="de-DE" sz="2100" dirty="0" smtClean="0"/>
              <a:t>Renate Schulze-</a:t>
            </a:r>
            <a:r>
              <a:rPr lang="de-DE" altLang="de-DE" sz="2100" dirty="0" err="1" smtClean="0"/>
              <a:t>Steikow</a:t>
            </a:r>
            <a:endParaRPr lang="de-DE" altLang="de-DE" sz="2100" dirty="0" smtClean="0"/>
          </a:p>
          <a:p>
            <a:r>
              <a:rPr lang="de-DE" altLang="de-DE" sz="2100" dirty="0" smtClean="0"/>
              <a:t>Overall Public Budget</a:t>
            </a:r>
          </a:p>
          <a:p>
            <a:r>
              <a:rPr lang="de-DE" altLang="de-DE" sz="2100" dirty="0" smtClean="0"/>
              <a:t>Phone: +49/(0) 611 / 75 41 66</a:t>
            </a:r>
          </a:p>
          <a:p>
            <a:r>
              <a:rPr lang="de-DE" altLang="de-DE" sz="2100" dirty="0" smtClean="0"/>
              <a:t>renate.schulze-steikow@destatis.de</a:t>
            </a:r>
          </a:p>
          <a:p>
            <a:r>
              <a:rPr lang="de-DE" altLang="de-DE" sz="2100" dirty="0" smtClean="0">
                <a:solidFill>
                  <a:srgbClr val="3366CC"/>
                </a:solidFill>
              </a:rPr>
              <a:t>www.destatis.de</a:t>
            </a:r>
            <a:endParaRPr lang="de-DE" altLang="de-DE" dirty="0" smtClean="0"/>
          </a:p>
          <a:p>
            <a:endParaRPr lang="de-DE" altLang="de-DE" dirty="0" smtClean="0"/>
          </a:p>
          <a:p>
            <a:endParaRPr lang="de-DE" altLang="de-DE" dirty="0" smtClean="0"/>
          </a:p>
          <a:p>
            <a:endParaRPr lang="de-DE" altLang="de-DE" dirty="0" smtClean="0"/>
          </a:p>
        </p:txBody>
      </p:sp>
      <p:grpSp>
        <p:nvGrpSpPr>
          <p:cNvPr id="22532" name="Group 4"/>
          <p:cNvGrpSpPr>
            <a:grpSpLocks noChangeAspect="1"/>
          </p:cNvGrpSpPr>
          <p:nvPr/>
        </p:nvGrpSpPr>
        <p:grpSpPr bwMode="auto">
          <a:xfrm>
            <a:off x="3897313" y="2962275"/>
            <a:ext cx="4887912" cy="3059113"/>
            <a:chOff x="2889" y="1761"/>
            <a:chExt cx="2667" cy="1669"/>
          </a:xfrm>
        </p:grpSpPr>
        <p:pic>
          <p:nvPicPr>
            <p:cNvPr id="22533" name="Picture 5" descr="22_energie_RGB_80x8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1" y="3144"/>
              <a:ext cx="28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4" name="Picture 6" descr="01_bevoelkerung_RGB_80x8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" y="210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5" name="Picture 7" descr="02_Unternehmen_RGB_80x8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" y="210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6" name="Picture 8" descr="03_Landwirtschaft_RGB_80x8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9" y="210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7" name="Picture 9" descr="04_Produzierendes_RGB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9" y="210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8" name="Picture 10" descr="05_Wohnen_RGB_80x8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0" y="176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9" name="Picture 11" descr="06_Binnenhandel_RGB_80x8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0" y="176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0" name="Picture 12" descr="07_Aussenhandel_RGB_80x80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0" y="2455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1" name="Picture 13" descr="08_Verkehr_RGB_80x80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0" y="210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2" name="Picture 14" descr="09_dienstleist_RGB_80x80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0" y="2455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3" name="Picture 15" descr="10_Rechtspfl_RGB_80x80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0" y="2795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4" name="Picture 16" descr="11_Bildung_RGB80x80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0" y="2795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5" name="Picture 17" descr="12_Gesundheit_RGB_80x80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0" y="2455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6" name="Picture 18" descr="13_sozialleistung_RGB_80x80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0" y="2795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7" name="Picture 19" descr="14_steuern_RGB_80x80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0" y="210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8" name="Picture 20" descr="15_wirtschaftsr_RGB_80x80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0" y="210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9" name="Picture 21" descr="16_Verdienste_RGB_80x80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0" y="176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0" name="Picture 22" descr="17_Preise_RGB_80x80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0" y="2795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1" name="Picture 23" descr="18_volkswirtschaftl_RGB_80x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0" y="3144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2" name="Picture 24" descr="19_Umwelt_RGB_80x80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0" y="2101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3" name="Picture 25" descr="20_arbeitsmarkt_RGB_80x80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0" y="3144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4" name="Picture 26" descr="21_information_RGB_80x80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0" y="2455"/>
              <a:ext cx="28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0751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Aims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survey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</a:pPr>
            <a:endParaRPr lang="de-DE" dirty="0" smtClean="0"/>
          </a:p>
          <a:p>
            <a:pPr>
              <a:buClr>
                <a:srgbClr val="C00000"/>
              </a:buClr>
            </a:pPr>
            <a:endParaRPr lang="de-DE" sz="500" dirty="0" smtClean="0"/>
          </a:p>
          <a:p>
            <a:pPr>
              <a:buClr>
                <a:srgbClr val="C00000"/>
              </a:buClr>
            </a:pPr>
            <a:endParaRPr lang="de-DE" sz="500" dirty="0"/>
          </a:p>
          <a:p>
            <a:pPr>
              <a:buClr>
                <a:srgbClr val="C00000"/>
              </a:buClr>
            </a:pPr>
            <a:endParaRPr lang="de-DE" sz="500" dirty="0" smtClean="0"/>
          </a:p>
          <a:p>
            <a:pPr>
              <a:buClr>
                <a:srgbClr val="C00000"/>
              </a:buClr>
            </a:pPr>
            <a:endParaRPr lang="de-DE" sz="500" dirty="0"/>
          </a:p>
          <a:p>
            <a:pPr>
              <a:buClr>
                <a:srgbClr val="C00000"/>
              </a:buClr>
            </a:pPr>
            <a:endParaRPr lang="de-DE" sz="500" dirty="0" smtClean="0"/>
          </a:p>
          <a:p>
            <a:pPr marL="355600" indent="-3556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err="1"/>
              <a:t>C</a:t>
            </a:r>
            <a:r>
              <a:rPr lang="de-DE" dirty="0" err="1" smtClean="0"/>
              <a:t>ustomisation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publication</a:t>
            </a:r>
            <a:r>
              <a:rPr lang="de-DE" dirty="0" smtClean="0"/>
              <a:t> </a:t>
            </a:r>
            <a:r>
              <a:rPr lang="de-DE" dirty="0" err="1" smtClean="0"/>
              <a:t>programme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finance</a:t>
            </a:r>
            <a:r>
              <a:rPr lang="de-DE" dirty="0" smtClean="0"/>
              <a:t> </a:t>
            </a:r>
            <a:r>
              <a:rPr lang="de-DE" dirty="0" err="1" smtClean="0"/>
              <a:t>statistics</a:t>
            </a:r>
            <a:endParaRPr lang="de-DE" dirty="0" smtClean="0"/>
          </a:p>
          <a:p>
            <a:pPr>
              <a:buClr>
                <a:srgbClr val="C00000"/>
              </a:buClr>
            </a:pPr>
            <a:endParaRPr lang="de-DE" sz="1800" dirty="0" smtClean="0"/>
          </a:p>
          <a:p>
            <a:pPr marL="628650" lvl="1" indent="0">
              <a:buClr>
                <a:srgbClr val="FFFF00"/>
              </a:buClr>
              <a:buSzPct val="100000"/>
              <a:buNone/>
            </a:pPr>
            <a:endParaRPr lang="de-DE" sz="800" dirty="0"/>
          </a:p>
          <a:p>
            <a:pPr marL="355600" lvl="1" indent="-3556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300" dirty="0" smtClean="0"/>
              <a:t>Level </a:t>
            </a:r>
            <a:r>
              <a:rPr lang="de-DE" sz="2300" dirty="0" err="1" smtClean="0"/>
              <a:t>of</a:t>
            </a:r>
            <a:r>
              <a:rPr lang="de-DE" sz="2300" dirty="0" smtClean="0"/>
              <a:t> </a:t>
            </a:r>
            <a:r>
              <a:rPr lang="de-DE" sz="2300" dirty="0" err="1" smtClean="0"/>
              <a:t>familiarity</a:t>
            </a:r>
            <a:r>
              <a:rPr lang="de-DE" sz="2300" dirty="0" smtClean="0"/>
              <a:t> </a:t>
            </a:r>
            <a:r>
              <a:rPr lang="de-DE" sz="2300" dirty="0" err="1" smtClean="0"/>
              <a:t>with</a:t>
            </a:r>
            <a:r>
              <a:rPr lang="de-DE" sz="2300" dirty="0" smtClean="0"/>
              <a:t> a </a:t>
            </a:r>
            <a:r>
              <a:rPr lang="de-DE" sz="2300" dirty="0" err="1" smtClean="0"/>
              <a:t>new</a:t>
            </a:r>
            <a:r>
              <a:rPr lang="de-DE" sz="2300" dirty="0" smtClean="0"/>
              <a:t> </a:t>
            </a:r>
            <a:r>
              <a:rPr lang="de-DE" sz="2300" dirty="0" err="1" smtClean="0"/>
              <a:t>methodological</a:t>
            </a:r>
            <a:r>
              <a:rPr lang="de-DE" sz="2300" dirty="0" smtClean="0"/>
              <a:t> </a:t>
            </a:r>
            <a:r>
              <a:rPr lang="de-DE" sz="2300" dirty="0" err="1" smtClean="0"/>
              <a:t>concept</a:t>
            </a:r>
            <a:r>
              <a:rPr lang="de-DE" sz="2300" dirty="0" smtClean="0"/>
              <a:t> </a:t>
            </a:r>
            <a:r>
              <a:rPr lang="de-DE" sz="2300" dirty="0" err="1" smtClean="0"/>
              <a:t>of</a:t>
            </a:r>
            <a:r>
              <a:rPr lang="de-DE" sz="2300" dirty="0" smtClean="0"/>
              <a:t> </a:t>
            </a:r>
            <a:r>
              <a:rPr lang="de-DE" sz="2300" dirty="0" err="1" smtClean="0"/>
              <a:t>statistics</a:t>
            </a:r>
            <a:r>
              <a:rPr lang="de-DE" sz="2300" dirty="0" smtClean="0"/>
              <a:t> </a:t>
            </a:r>
            <a:r>
              <a:rPr lang="de-DE" sz="2300" dirty="0" err="1" smtClean="0"/>
              <a:t>of</a:t>
            </a:r>
            <a:r>
              <a:rPr lang="de-DE" sz="2300" dirty="0" smtClean="0"/>
              <a:t> </a:t>
            </a:r>
            <a:r>
              <a:rPr lang="de-DE" sz="2300" dirty="0" err="1" smtClean="0"/>
              <a:t>public</a:t>
            </a:r>
            <a:r>
              <a:rPr lang="de-DE" sz="2300" dirty="0" smtClean="0"/>
              <a:t> </a:t>
            </a:r>
            <a:r>
              <a:rPr lang="de-DE" sz="2300" dirty="0" err="1" smtClean="0"/>
              <a:t>finance</a:t>
            </a:r>
            <a:r>
              <a:rPr lang="de-DE" sz="2300" dirty="0" smtClean="0"/>
              <a:t> – </a:t>
            </a:r>
            <a:r>
              <a:rPr lang="de-DE" sz="2300" dirty="0" err="1" smtClean="0"/>
              <a:t>the</a:t>
            </a:r>
            <a:r>
              <a:rPr lang="de-DE" sz="2300" dirty="0" smtClean="0"/>
              <a:t> </a:t>
            </a:r>
            <a:r>
              <a:rPr lang="de-DE" sz="2300" dirty="0" err="1" smtClean="0"/>
              <a:t>shell</a:t>
            </a:r>
            <a:r>
              <a:rPr lang="de-DE" sz="2300" dirty="0" smtClean="0"/>
              <a:t> </a:t>
            </a:r>
            <a:r>
              <a:rPr lang="de-DE" sz="2300" dirty="0" err="1" smtClean="0"/>
              <a:t>concept</a:t>
            </a:r>
            <a:r>
              <a:rPr lang="de-DE" sz="2300" dirty="0" smtClean="0"/>
              <a:t>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  </a:t>
            </a:r>
            <a:r>
              <a:rPr lang="de-DE" altLang="en-US" sz="1100" dirty="0" err="1" smtClean="0"/>
              <a:t>slide</a:t>
            </a:r>
            <a:r>
              <a:rPr lang="de-DE" altLang="en-US" sz="1100" dirty="0" smtClean="0"/>
              <a:t> </a:t>
            </a:r>
            <a:fld id="{EADA6D83-9BA8-4ADE-AC5A-80ED8940855E}" type="slidenum">
              <a:rPr lang="de-DE" altLang="en-US" sz="1100" smtClean="0"/>
              <a:pPr>
                <a:defRPr/>
              </a:pPr>
              <a:t>3</a:t>
            </a:fld>
            <a:endParaRPr lang="de-DE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69846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Shell </a:t>
            </a:r>
            <a:r>
              <a:rPr lang="de-DE" b="1" dirty="0" err="1" smtClean="0"/>
              <a:t>concept</a:t>
            </a:r>
            <a:r>
              <a:rPr lang="de-DE" b="1" dirty="0" smtClean="0"/>
              <a:t> </a:t>
            </a:r>
            <a:r>
              <a:rPr lang="de-DE" b="1" dirty="0" err="1" smtClean="0"/>
              <a:t>model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public</a:t>
            </a:r>
            <a:r>
              <a:rPr lang="de-DE" b="1" dirty="0" smtClean="0"/>
              <a:t> </a:t>
            </a:r>
            <a:r>
              <a:rPr lang="de-DE" b="1" dirty="0" err="1" smtClean="0"/>
              <a:t>finance</a:t>
            </a:r>
            <a:r>
              <a:rPr lang="de-DE" b="1" dirty="0" smtClean="0"/>
              <a:t> </a:t>
            </a:r>
            <a:r>
              <a:rPr lang="de-DE" b="1" dirty="0" err="1" smtClean="0"/>
              <a:t>statistics</a:t>
            </a: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z="1100" dirty="0" err="1" smtClean="0"/>
              <a:t>slide</a:t>
            </a:r>
            <a:r>
              <a:rPr lang="de-DE" sz="1100" dirty="0" smtClean="0"/>
              <a:t> </a:t>
            </a:r>
            <a:fld id="{490D50AA-A47B-42B3-AEBF-DBC41AAA668C}" type="slidenum">
              <a:rPr lang="de-DE" sz="1100" smtClean="0"/>
              <a:pPr/>
              <a:t>4</a:t>
            </a:fld>
            <a:endParaRPr lang="de-DE" sz="1100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439" y="1878088"/>
            <a:ext cx="6593527" cy="4361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11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Framework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shell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</a:pPr>
            <a:endParaRPr lang="de-DE" dirty="0" smtClean="0"/>
          </a:p>
          <a:p>
            <a:pPr>
              <a:buClr>
                <a:srgbClr val="C00000"/>
              </a:buClr>
            </a:pPr>
            <a:endParaRPr lang="de-DE" sz="500" dirty="0" smtClean="0"/>
          </a:p>
          <a:p>
            <a:pPr>
              <a:buClr>
                <a:srgbClr val="C00000"/>
              </a:buClr>
            </a:pPr>
            <a:endParaRPr lang="de-DE" sz="500" dirty="0" smtClean="0"/>
          </a:p>
          <a:p>
            <a:pPr>
              <a:buClr>
                <a:srgbClr val="C00000"/>
              </a:buClr>
            </a:pPr>
            <a:endParaRPr lang="de-DE" sz="500" dirty="0"/>
          </a:p>
          <a:p>
            <a:pPr>
              <a:buClr>
                <a:srgbClr val="C00000"/>
              </a:buClr>
            </a:pPr>
            <a:endParaRPr lang="de-DE" sz="500" dirty="0" smtClean="0"/>
          </a:p>
          <a:p>
            <a:pPr>
              <a:buClr>
                <a:srgbClr val="C00000"/>
              </a:buClr>
            </a:pPr>
            <a:endParaRPr lang="de-DE" sz="1200" dirty="0" smtClean="0"/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Gradual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shell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 in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finance</a:t>
            </a:r>
            <a:r>
              <a:rPr lang="de-DE" dirty="0" smtClean="0"/>
              <a:t> </a:t>
            </a:r>
            <a:r>
              <a:rPr lang="de-DE" dirty="0" err="1" smtClean="0"/>
              <a:t>statistics</a:t>
            </a:r>
            <a:endParaRPr lang="de-DE" dirty="0"/>
          </a:p>
          <a:p>
            <a:pPr>
              <a:buClr>
                <a:srgbClr val="C00000"/>
              </a:buClr>
            </a:pPr>
            <a:endParaRPr lang="de-DE" sz="1400" dirty="0" smtClean="0">
              <a:sym typeface="Wingdings" panose="05000000000000000000" pitchFamily="2" charset="2"/>
            </a:endParaRPr>
          </a:p>
          <a:p>
            <a:pPr marL="1258888" indent="-355600">
              <a:buClr>
                <a:srgbClr val="FFFF00"/>
              </a:buClr>
              <a:buFont typeface="Wingdings" panose="05000000000000000000" pitchFamily="2" charset="2"/>
              <a:buChar char="§"/>
              <a:tabLst>
                <a:tab pos="534988" algn="l"/>
                <a:tab pos="985838" algn="l"/>
                <a:tab pos="1614488" algn="l"/>
              </a:tabLst>
            </a:pPr>
            <a:r>
              <a:rPr lang="de-DE" sz="1900" dirty="0" err="1" smtClean="0">
                <a:sym typeface="Wingdings" panose="05000000000000000000" pitchFamily="2" charset="2"/>
              </a:rPr>
              <a:t>One</a:t>
            </a:r>
            <a:r>
              <a:rPr lang="de-DE" sz="1900" dirty="0" smtClean="0"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ym typeface="Wingdings" panose="05000000000000000000" pitchFamily="2" charset="2"/>
              </a:rPr>
              <a:t>of</a:t>
            </a:r>
            <a:r>
              <a:rPr lang="de-DE" sz="1900" dirty="0" smtClean="0"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ym typeface="Wingdings" panose="05000000000000000000" pitchFamily="2" charset="2"/>
              </a:rPr>
              <a:t>the</a:t>
            </a:r>
            <a:r>
              <a:rPr lang="de-DE" sz="1900" dirty="0" smtClean="0"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ym typeface="Wingdings" panose="05000000000000000000" pitchFamily="2" charset="2"/>
              </a:rPr>
              <a:t>first</a:t>
            </a:r>
            <a:r>
              <a:rPr lang="de-DE" sz="1900" dirty="0" smtClean="0"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ym typeface="Wingdings" panose="05000000000000000000" pitchFamily="2" charset="2"/>
              </a:rPr>
              <a:t>statistics</a:t>
            </a:r>
            <a:r>
              <a:rPr lang="de-DE" sz="1900" dirty="0" smtClean="0"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ym typeface="Wingdings" panose="05000000000000000000" pitchFamily="2" charset="2"/>
              </a:rPr>
              <a:t>with</a:t>
            </a:r>
            <a:r>
              <a:rPr lang="de-DE" sz="1900" dirty="0" smtClean="0"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ym typeface="Wingdings" panose="05000000000000000000" pitchFamily="2" charset="2"/>
              </a:rPr>
              <a:t>this</a:t>
            </a:r>
            <a:r>
              <a:rPr lang="de-DE" sz="1900" dirty="0" smtClean="0"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ym typeface="Wingdings" panose="05000000000000000000" pitchFamily="2" charset="2"/>
              </a:rPr>
              <a:t>new</a:t>
            </a:r>
            <a:r>
              <a:rPr lang="de-DE" sz="1900" dirty="0" smtClean="0"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ym typeface="Wingdings" panose="05000000000000000000" pitchFamily="2" charset="2"/>
              </a:rPr>
              <a:t>concept</a:t>
            </a:r>
            <a:r>
              <a:rPr lang="de-DE" sz="1900" dirty="0" smtClean="0">
                <a:sym typeface="Wingdings" panose="05000000000000000000" pitchFamily="2" charset="2"/>
              </a:rPr>
              <a:t>:</a:t>
            </a:r>
          </a:p>
          <a:p>
            <a:pPr marL="996950">
              <a:buClr>
                <a:srgbClr val="FFFF00"/>
              </a:buClr>
              <a:tabLst>
                <a:tab pos="534988" algn="l"/>
                <a:tab pos="985838" algn="l"/>
                <a:tab pos="1436688" algn="l"/>
              </a:tabLst>
            </a:pPr>
            <a:r>
              <a:rPr lang="de-DE" sz="1900" dirty="0">
                <a:solidFill>
                  <a:srgbClr val="C00000"/>
                </a:solidFill>
                <a:sym typeface="Wingdings" panose="05000000000000000000" pitchFamily="2" charset="2"/>
              </a:rPr>
              <a:t>	</a:t>
            </a:r>
            <a:r>
              <a:rPr lang="de-DE" sz="1900" dirty="0" smtClean="0">
                <a:solidFill>
                  <a:srgbClr val="C00000"/>
                </a:solidFill>
                <a:sym typeface="Wingdings" panose="05000000000000000000" pitchFamily="2" charset="2"/>
              </a:rPr>
              <a:t>Quarterly cash </a:t>
            </a:r>
            <a:r>
              <a:rPr lang="de-DE" sz="1900" dirty="0" err="1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de-DE" sz="19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tatistics</a:t>
            </a:r>
            <a:r>
              <a:rPr lang="de-DE" sz="19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of</a:t>
            </a:r>
            <a:r>
              <a:rPr lang="de-DE" sz="19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the</a:t>
            </a:r>
            <a:r>
              <a:rPr lang="de-DE" sz="19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overall</a:t>
            </a:r>
            <a:r>
              <a:rPr lang="de-DE" sz="19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public</a:t>
            </a:r>
            <a:r>
              <a:rPr lang="de-DE" sz="19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budget</a:t>
            </a:r>
            <a:endParaRPr lang="de-DE" sz="1900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marL="1258888" indent="-355600">
              <a:buClr>
                <a:srgbClr val="FFFF00"/>
              </a:buClr>
              <a:buFont typeface="Wingdings" panose="05000000000000000000" pitchFamily="2" charset="2"/>
              <a:buChar char="§"/>
              <a:tabLst>
                <a:tab pos="534988" algn="l"/>
                <a:tab pos="985838" algn="l"/>
                <a:tab pos="1614488" algn="l"/>
              </a:tabLst>
            </a:pPr>
            <a:r>
              <a:rPr lang="de-DE" sz="1900" dirty="0" smtClean="0">
                <a:sym typeface="Wingdings" panose="05000000000000000000" pitchFamily="2" charset="2"/>
              </a:rPr>
              <a:t>Next </a:t>
            </a:r>
            <a:r>
              <a:rPr lang="de-DE" sz="1900" dirty="0" err="1" smtClean="0">
                <a:sym typeface="Wingdings" panose="05000000000000000000" pitchFamily="2" charset="2"/>
              </a:rPr>
              <a:t>statistics</a:t>
            </a:r>
            <a:r>
              <a:rPr lang="de-DE" sz="1900" dirty="0" smtClean="0"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ym typeface="Wingdings" panose="05000000000000000000" pitchFamily="2" charset="2"/>
              </a:rPr>
              <a:t>to</a:t>
            </a:r>
            <a:r>
              <a:rPr lang="de-DE" sz="1900" dirty="0" smtClean="0"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ym typeface="Wingdings" panose="05000000000000000000" pitchFamily="2" charset="2"/>
              </a:rPr>
              <a:t>be</a:t>
            </a:r>
            <a:r>
              <a:rPr lang="de-DE" sz="1900" dirty="0" smtClean="0"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ym typeface="Wingdings" panose="05000000000000000000" pitchFamily="2" charset="2"/>
              </a:rPr>
              <a:t>adjusted</a:t>
            </a:r>
            <a:r>
              <a:rPr lang="de-DE" sz="1900" dirty="0" smtClean="0">
                <a:sym typeface="Wingdings" panose="05000000000000000000" pitchFamily="2" charset="2"/>
              </a:rPr>
              <a:t>:</a:t>
            </a:r>
          </a:p>
          <a:p>
            <a:pPr marL="996950">
              <a:buClr>
                <a:srgbClr val="FFFF00"/>
              </a:buClr>
              <a:tabLst>
                <a:tab pos="534988" algn="l"/>
                <a:tab pos="985838" algn="l"/>
                <a:tab pos="1436688" algn="l"/>
              </a:tabLst>
            </a:pPr>
            <a:r>
              <a:rPr lang="de-DE" sz="1900" dirty="0">
                <a:solidFill>
                  <a:srgbClr val="C00000"/>
                </a:solidFill>
                <a:sym typeface="Wingdings" panose="05000000000000000000" pitchFamily="2" charset="2"/>
              </a:rPr>
              <a:t>	</a:t>
            </a:r>
            <a:r>
              <a:rPr lang="de-DE" sz="1900" dirty="0" smtClean="0">
                <a:solidFill>
                  <a:srgbClr val="C00000"/>
                </a:solidFill>
                <a:sym typeface="Wingdings" panose="05000000000000000000" pitchFamily="2" charset="2"/>
              </a:rPr>
              <a:t>Annual </a:t>
            </a:r>
            <a:r>
              <a:rPr lang="de-DE" sz="19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statistics</a:t>
            </a:r>
            <a:r>
              <a:rPr lang="de-DE" sz="19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of</a:t>
            </a:r>
            <a:r>
              <a:rPr lang="de-DE" sz="19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expenditure</a:t>
            </a:r>
            <a:r>
              <a:rPr lang="de-DE" sz="19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and</a:t>
            </a:r>
            <a:r>
              <a:rPr lang="de-DE" sz="19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revenue</a:t>
            </a:r>
            <a:r>
              <a:rPr lang="de-DE" sz="19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of</a:t>
            </a:r>
            <a:r>
              <a:rPr lang="de-DE" sz="19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the</a:t>
            </a:r>
            <a:r>
              <a:rPr lang="de-DE" sz="19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overall</a:t>
            </a:r>
            <a:r>
              <a:rPr lang="de-DE" sz="19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	</a:t>
            </a:r>
            <a:r>
              <a:rPr lang="de-DE" sz="19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public</a:t>
            </a:r>
            <a:r>
              <a:rPr lang="de-DE" sz="19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9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budget</a:t>
            </a:r>
            <a:endParaRPr lang="de-DE" sz="1900" dirty="0" smtClean="0">
              <a:solidFill>
                <a:srgbClr val="C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  </a:t>
            </a:r>
            <a:r>
              <a:rPr lang="de-DE" altLang="en-US" sz="1100" dirty="0" err="1" smtClean="0"/>
              <a:t>slide</a:t>
            </a:r>
            <a:r>
              <a:rPr lang="de-DE" altLang="en-US" sz="1100" dirty="0" smtClean="0"/>
              <a:t> </a:t>
            </a:r>
            <a:fld id="{EADA6D83-9BA8-4ADE-AC5A-80ED8940855E}" type="slidenum">
              <a:rPr lang="de-DE" altLang="en-US" sz="1100" smtClean="0"/>
              <a:pPr>
                <a:defRPr/>
              </a:pPr>
              <a:t>5</a:t>
            </a:fld>
            <a:endParaRPr lang="de-DE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2642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European </a:t>
            </a:r>
            <a:r>
              <a:rPr lang="de-DE" b="1" dirty="0" err="1" smtClean="0"/>
              <a:t>Statistics</a:t>
            </a:r>
            <a:r>
              <a:rPr lang="de-DE" b="1" dirty="0" smtClean="0"/>
              <a:t> Code </a:t>
            </a:r>
            <a:r>
              <a:rPr lang="de-DE" b="1" dirty="0" err="1" smtClean="0"/>
              <a:t>of</a:t>
            </a:r>
            <a:r>
              <a:rPr lang="de-DE" b="1" dirty="0" smtClean="0"/>
              <a:t> Practice</a:t>
            </a: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z="1100" dirty="0" err="1" smtClean="0"/>
              <a:t>slide</a:t>
            </a:r>
            <a:r>
              <a:rPr lang="de-DE" sz="1100" dirty="0" smtClean="0"/>
              <a:t> </a:t>
            </a:r>
            <a:fld id="{490D50AA-A47B-42B3-AEBF-DBC41AAA668C}" type="slidenum">
              <a:rPr lang="de-DE" sz="1100" smtClean="0"/>
              <a:pPr/>
              <a:t>6</a:t>
            </a:fld>
            <a:endParaRPr lang="de-DE" sz="110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2124848" y="1545943"/>
            <a:ext cx="6695152" cy="4446000"/>
          </a:xfrm>
        </p:spPr>
        <p:txBody>
          <a:bodyPr/>
          <a:lstStyle/>
          <a:p>
            <a:pPr>
              <a:buClr>
                <a:srgbClr val="C00000"/>
              </a:buClr>
              <a:tabLst>
                <a:tab pos="1258888" algn="l"/>
              </a:tabLst>
            </a:pPr>
            <a:endParaRPr lang="de-DE" dirty="0" smtClean="0"/>
          </a:p>
          <a:p>
            <a:pPr marL="355600" indent="-3556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258888" algn="l"/>
              </a:tabLst>
            </a:pPr>
            <a:r>
              <a:rPr lang="de-DE" dirty="0" err="1" smtClean="0"/>
              <a:t>Principle</a:t>
            </a:r>
            <a:r>
              <a:rPr lang="de-DE" dirty="0" smtClean="0"/>
              <a:t> 4 </a:t>
            </a:r>
            <a:r>
              <a:rPr lang="de-DE" dirty="0" err="1" smtClean="0"/>
              <a:t>Commitment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Quality</a:t>
            </a:r>
          </a:p>
          <a:p>
            <a:pPr>
              <a:buClr>
                <a:srgbClr val="C00000"/>
              </a:buClr>
              <a:tabLst>
                <a:tab pos="355600" algn="l"/>
                <a:tab pos="1258888" algn="l"/>
              </a:tabLst>
            </a:pPr>
            <a:r>
              <a:rPr lang="de-DE" dirty="0" smtClean="0"/>
              <a:t>	4.4: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regular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thorough</a:t>
            </a:r>
            <a:r>
              <a:rPr lang="de-DE" dirty="0" smtClean="0"/>
              <a:t> </a:t>
            </a:r>
            <a:r>
              <a:rPr lang="de-DE" dirty="0" err="1" smtClean="0"/>
              <a:t>review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	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 </a:t>
            </a:r>
            <a:r>
              <a:rPr lang="de-DE" dirty="0" err="1" smtClean="0"/>
              <a:t>statistical</a:t>
            </a:r>
            <a:r>
              <a:rPr lang="de-DE" dirty="0" smtClean="0"/>
              <a:t> </a:t>
            </a:r>
            <a:r>
              <a:rPr lang="de-DE" dirty="0" err="1" smtClean="0"/>
              <a:t>outputs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also </a:t>
            </a:r>
            <a:r>
              <a:rPr lang="de-DE" dirty="0" err="1" smtClean="0"/>
              <a:t>external</a:t>
            </a:r>
            <a:r>
              <a:rPr lang="de-DE" dirty="0" smtClean="0"/>
              <a:t> 	</a:t>
            </a:r>
            <a:r>
              <a:rPr lang="de-DE" dirty="0" err="1" smtClean="0"/>
              <a:t>experts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appropriate</a:t>
            </a:r>
            <a:r>
              <a:rPr lang="de-DE" dirty="0" smtClean="0"/>
              <a:t>.</a:t>
            </a:r>
          </a:p>
          <a:p>
            <a:pPr>
              <a:buClr>
                <a:srgbClr val="C00000"/>
              </a:buClr>
              <a:tabLst>
                <a:tab pos="355600" algn="l"/>
                <a:tab pos="1258888" algn="l"/>
              </a:tabLst>
            </a:pPr>
            <a:endParaRPr lang="de-DE" dirty="0"/>
          </a:p>
          <a:p>
            <a:pPr marL="354013" indent="-3429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712788" algn="l"/>
              </a:tabLst>
            </a:pPr>
            <a:r>
              <a:rPr lang="de-DE" dirty="0" err="1" smtClean="0"/>
              <a:t>Principle</a:t>
            </a:r>
            <a:r>
              <a:rPr lang="de-DE" dirty="0" smtClean="0"/>
              <a:t> 11 European </a:t>
            </a:r>
            <a:r>
              <a:rPr lang="de-DE" dirty="0" err="1" smtClean="0"/>
              <a:t>Statistics</a:t>
            </a:r>
            <a:r>
              <a:rPr lang="de-DE" dirty="0" smtClean="0"/>
              <a:t> </a:t>
            </a:r>
            <a:r>
              <a:rPr lang="de-DE" dirty="0" err="1" smtClean="0"/>
              <a:t>meet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users</a:t>
            </a:r>
            <a:r>
              <a:rPr lang="de-DE" dirty="0" smtClean="0"/>
              <a:t>.</a:t>
            </a:r>
          </a:p>
          <a:p>
            <a:pPr marL="11113">
              <a:buClr>
                <a:srgbClr val="C00000"/>
              </a:buClr>
              <a:tabLst>
                <a:tab pos="355600" algn="l"/>
              </a:tabLst>
            </a:pPr>
            <a:r>
              <a:rPr lang="de-DE" dirty="0"/>
              <a:t>	</a:t>
            </a:r>
            <a:r>
              <a:rPr lang="de-DE" dirty="0" smtClean="0"/>
              <a:t>11.3: User </a:t>
            </a:r>
            <a:r>
              <a:rPr lang="de-DE" dirty="0" err="1" smtClean="0"/>
              <a:t>satisfaction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monitored</a:t>
            </a:r>
            <a:r>
              <a:rPr lang="de-DE" dirty="0" smtClean="0"/>
              <a:t> on a 	</a:t>
            </a:r>
            <a:r>
              <a:rPr lang="de-DE" dirty="0" err="1" smtClean="0"/>
              <a:t>regular</a:t>
            </a:r>
            <a:r>
              <a:rPr lang="de-DE" dirty="0" smtClean="0"/>
              <a:t> </a:t>
            </a:r>
            <a:r>
              <a:rPr lang="de-DE" dirty="0" err="1" smtClean="0"/>
              <a:t>basis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systematically</a:t>
            </a:r>
            <a:r>
              <a:rPr lang="de-DE" dirty="0" smtClean="0"/>
              <a:t> </a:t>
            </a:r>
            <a:r>
              <a:rPr lang="de-DE" dirty="0" err="1" smtClean="0"/>
              <a:t>followed</a:t>
            </a:r>
            <a:r>
              <a:rPr lang="de-DE" dirty="0" smtClean="0"/>
              <a:t> 	</a:t>
            </a:r>
            <a:r>
              <a:rPr lang="de-DE" dirty="0" err="1" smtClean="0"/>
              <a:t>up</a:t>
            </a:r>
            <a:r>
              <a:rPr lang="de-DE" dirty="0" smtClean="0"/>
              <a:t>.</a:t>
            </a:r>
            <a:endParaRPr lang="de-DE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" y="2033588"/>
            <a:ext cx="1779587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1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Surveyed</a:t>
            </a:r>
            <a:r>
              <a:rPr lang="de-DE" dirty="0" smtClean="0"/>
              <a:t> </a:t>
            </a:r>
            <a:r>
              <a:rPr lang="de-DE" dirty="0" err="1"/>
              <a:t>user</a:t>
            </a:r>
            <a:r>
              <a:rPr lang="de-DE" dirty="0"/>
              <a:t> </a:t>
            </a:r>
            <a:r>
              <a:rPr lang="de-DE" dirty="0" err="1"/>
              <a:t>groups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074496"/>
              </p:ext>
            </p:extLst>
          </p:nvPr>
        </p:nvGraphicFramePr>
        <p:xfrm>
          <a:off x="673894" y="1803400"/>
          <a:ext cx="8010525" cy="443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7" name="Diagramm" r:id="rId4" imgW="8010576" imgH="4438563" progId="MSGraph.Chart.8">
                  <p:embed followColorScheme="full"/>
                </p:oleObj>
              </mc:Choice>
              <mc:Fallback>
                <p:oleObj name="Diagramm" r:id="rId4" imgW="8010576" imgH="4438563" progId="MSGraph.Chart.8">
                  <p:embed followColorScheme="full"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894" y="1803400"/>
                        <a:ext cx="8010525" cy="443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  </a:t>
            </a:r>
            <a:r>
              <a:rPr lang="de-DE" altLang="en-US" sz="1100" dirty="0" err="1" smtClean="0"/>
              <a:t>slide</a:t>
            </a:r>
            <a:r>
              <a:rPr lang="de-DE" altLang="en-US" sz="1100" dirty="0" smtClean="0"/>
              <a:t> </a:t>
            </a:r>
            <a:fld id="{EADA6D83-9BA8-4ADE-AC5A-80ED8940855E}" type="slidenum">
              <a:rPr lang="de-DE" altLang="en-US" sz="1100" smtClean="0"/>
              <a:pPr>
                <a:defRPr/>
              </a:pPr>
              <a:t>7</a:t>
            </a:fld>
            <a:endParaRPr lang="de-DE" altLang="en-US" sz="11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9750" y="1773238"/>
            <a:ext cx="48958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MetaNormalLF-Roman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MetaNormalLF-Roman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MetaNormalLF-Roman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MetaNormalLF-Roman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MetaNormalLF-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de-DE" altLang="de-DE" dirty="0"/>
              <a:t> 239 </a:t>
            </a:r>
            <a:r>
              <a:rPr lang="de-DE" altLang="de-DE" dirty="0" err="1" smtClean="0"/>
              <a:t>respondents</a:t>
            </a:r>
            <a:endParaRPr lang="de-DE" altLang="de-DE" dirty="0"/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de-DE" altLang="de-DE" dirty="0"/>
              <a:t> 79 </a:t>
            </a:r>
            <a:r>
              <a:rPr lang="de-DE" altLang="de-DE" dirty="0" err="1" smtClean="0"/>
              <a:t>exploitable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questionnaires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5112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Selected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survey</a:t>
            </a:r>
            <a:endParaRPr lang="de-DE" dirty="0"/>
          </a:p>
        </p:txBody>
      </p:sp>
      <p:pic>
        <p:nvPicPr>
          <p:cNvPr id="15362" name="Picture 2" descr="\\Sv-fs-05\vol_c\A-F\G-F3\Stamm\Mikulasch-F\Eigene Dateien\Illustrationen\T_0700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75070">
            <a:off x="5837554" y="2996812"/>
            <a:ext cx="173542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 bwMode="gray">
          <a:xfrm>
            <a:off x="7552706" y="5930192"/>
            <a:ext cx="760021" cy="285008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de-DE" sz="800" dirty="0" smtClean="0"/>
              <a:t>© ccvision.de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41338" y="3645725"/>
            <a:ext cx="405441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300" b="1" dirty="0" err="1" smtClean="0"/>
              <a:t>Frequency</a:t>
            </a:r>
            <a:r>
              <a:rPr lang="de-DE" sz="2300" b="1" dirty="0" smtClean="0"/>
              <a:t> </a:t>
            </a:r>
            <a:r>
              <a:rPr lang="de-DE" sz="2300" b="1" dirty="0" err="1" smtClean="0"/>
              <a:t>of</a:t>
            </a:r>
            <a:r>
              <a:rPr lang="de-DE" sz="2300" b="1" dirty="0" smtClean="0"/>
              <a:t> </a:t>
            </a:r>
            <a:r>
              <a:rPr lang="de-DE" sz="2300" b="1" dirty="0" err="1" smtClean="0"/>
              <a:t>use</a:t>
            </a:r>
            <a:endParaRPr lang="de-DE" sz="2300" b="1" dirty="0" smtClean="0"/>
          </a:p>
          <a:p>
            <a:pPr>
              <a:buClr>
                <a:srgbClr val="C00000"/>
              </a:buClr>
            </a:pPr>
            <a:endParaRPr lang="de-DE" sz="1600" b="1" dirty="0" smtClean="0"/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300" b="1" dirty="0" smtClean="0"/>
              <a:t>User </a:t>
            </a:r>
            <a:r>
              <a:rPr lang="de-DE" sz="2300" b="1" dirty="0" err="1" smtClean="0"/>
              <a:t>satisfaction</a:t>
            </a:r>
            <a:endParaRPr lang="de-DE" sz="2300" b="1" dirty="0" smtClean="0"/>
          </a:p>
          <a:p>
            <a:pPr>
              <a:buClr>
                <a:srgbClr val="C00000"/>
              </a:buClr>
            </a:pPr>
            <a:endParaRPr lang="de-DE" sz="1600" b="1" dirty="0" smtClean="0"/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300" b="1" dirty="0" smtClean="0"/>
              <a:t>Level </a:t>
            </a:r>
            <a:r>
              <a:rPr lang="de-DE" sz="2300" b="1" dirty="0" err="1" smtClean="0"/>
              <a:t>of</a:t>
            </a:r>
            <a:r>
              <a:rPr lang="de-DE" sz="2300" b="1" dirty="0" smtClean="0"/>
              <a:t> </a:t>
            </a:r>
            <a:r>
              <a:rPr lang="de-DE" sz="2300" b="1" dirty="0" err="1" smtClean="0"/>
              <a:t>familiarity</a:t>
            </a:r>
            <a:r>
              <a:rPr lang="de-DE" sz="2300" b="1" dirty="0" smtClean="0"/>
              <a:t> </a:t>
            </a:r>
            <a:r>
              <a:rPr lang="de-DE" sz="2300" b="1" dirty="0" err="1" smtClean="0"/>
              <a:t>with</a:t>
            </a:r>
            <a:r>
              <a:rPr lang="de-DE" sz="2300" b="1" dirty="0" smtClean="0"/>
              <a:t> </a:t>
            </a:r>
            <a:r>
              <a:rPr lang="de-DE" sz="2300" b="1" dirty="0" err="1" smtClean="0"/>
              <a:t>the</a:t>
            </a:r>
            <a:r>
              <a:rPr lang="de-DE" sz="2300" b="1" dirty="0" smtClean="0"/>
              <a:t> </a:t>
            </a:r>
            <a:r>
              <a:rPr lang="de-DE" sz="2300" b="1" dirty="0" err="1" smtClean="0"/>
              <a:t>shell</a:t>
            </a:r>
            <a:r>
              <a:rPr lang="de-DE" sz="2300" b="1" dirty="0" smtClean="0"/>
              <a:t> </a:t>
            </a:r>
            <a:r>
              <a:rPr lang="de-DE" sz="2300" b="1" dirty="0" err="1" smtClean="0"/>
              <a:t>concept</a:t>
            </a:r>
            <a:endParaRPr lang="de-DE" sz="2300" b="1" dirty="0"/>
          </a:p>
        </p:txBody>
      </p:sp>
    </p:spTree>
    <p:extLst>
      <p:ext uri="{BB962C8B-B14F-4D97-AF65-F5344CB8AC3E}">
        <p14:creationId xmlns:p14="http://schemas.microsoft.com/office/powerpoint/2010/main" val="19849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</a:t>
            </a:r>
            <a:r>
              <a:rPr lang="de-DE" b="1" dirty="0" smtClean="0">
                <a:solidFill>
                  <a:srgbClr val="00B050"/>
                </a:solidFill>
              </a:rPr>
              <a:t> </a:t>
            </a:r>
            <a:r>
              <a:rPr lang="de-DE" b="1" dirty="0" err="1"/>
              <a:t>d</a:t>
            </a:r>
            <a:r>
              <a:rPr lang="de-DE" b="1" dirty="0" err="1" smtClean="0"/>
              <a:t>ata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public</a:t>
            </a:r>
            <a:r>
              <a:rPr lang="de-DE" b="1" dirty="0" smtClean="0"/>
              <a:t> </a:t>
            </a:r>
            <a:r>
              <a:rPr lang="de-DE" b="1" dirty="0" err="1" smtClean="0"/>
              <a:t>finance</a:t>
            </a:r>
            <a:r>
              <a:rPr lang="de-DE" b="1" dirty="0" smtClean="0"/>
              <a:t> </a:t>
            </a:r>
            <a:r>
              <a:rPr lang="de-DE" b="1" dirty="0" err="1" smtClean="0"/>
              <a:t>statistics</a:t>
            </a:r>
            <a:r>
              <a:rPr lang="de-DE" b="1" dirty="0" smtClean="0"/>
              <a:t> </a:t>
            </a:r>
            <a:r>
              <a:rPr lang="de-DE" b="1" dirty="0" err="1" smtClean="0"/>
              <a:t>are</a:t>
            </a:r>
            <a:r>
              <a:rPr lang="de-DE" b="1" dirty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high </a:t>
            </a:r>
            <a:r>
              <a:rPr lang="de-DE" b="1" dirty="0" err="1" smtClean="0"/>
              <a:t>importance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expert </a:t>
            </a:r>
            <a:r>
              <a:rPr lang="de-DE" b="1" dirty="0" err="1" smtClean="0"/>
              <a:t>users</a:t>
            </a: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z="1100" dirty="0" err="1" smtClean="0"/>
              <a:t>slide</a:t>
            </a:r>
            <a:r>
              <a:rPr lang="de-DE" sz="1100" dirty="0" smtClean="0"/>
              <a:t> </a:t>
            </a:r>
            <a:fld id="{490D50AA-A47B-42B3-AEBF-DBC41AAA668C}" type="slidenum">
              <a:rPr lang="de-DE" sz="1100" smtClean="0"/>
              <a:pPr/>
              <a:t>9</a:t>
            </a:fld>
            <a:endParaRPr lang="de-DE" sz="110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08833439"/>
              </p:ext>
            </p:extLst>
          </p:nvPr>
        </p:nvGraphicFramePr>
        <p:xfrm>
          <a:off x="546100" y="2719388"/>
          <a:ext cx="5830888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6" name="Diagramm" r:id="rId4" imgW="8658208" imgH="4743330" progId="MSGraph.Chart.8">
                  <p:embed followColorScheme="full"/>
                </p:oleObj>
              </mc:Choice>
              <mc:Fallback>
                <p:oleObj name="Diagramm" r:id="rId4" imgW="8658208" imgH="4743330" progId="MSGraph.Chart.8">
                  <p:embed followColorScheme="full"/>
                  <p:pic>
                    <p:nvPicPr>
                      <p:cNvPr id="0" name="Objek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9388"/>
                        <a:ext cx="5830888" cy="319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400799" y="3398530"/>
            <a:ext cx="2291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For</a:t>
            </a:r>
            <a:r>
              <a:rPr lang="de-DE" b="1" dirty="0" smtClean="0"/>
              <a:t> 91%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expert </a:t>
            </a:r>
            <a:r>
              <a:rPr lang="de-DE" b="1" dirty="0" err="1" smtClean="0"/>
              <a:t>users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data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public</a:t>
            </a:r>
            <a:r>
              <a:rPr lang="de-DE" b="1" dirty="0" smtClean="0"/>
              <a:t> </a:t>
            </a:r>
            <a:r>
              <a:rPr lang="de-DE" b="1" dirty="0" err="1" smtClean="0"/>
              <a:t>finance</a:t>
            </a:r>
            <a:r>
              <a:rPr lang="de-DE" b="1" dirty="0" smtClean="0"/>
              <a:t> </a:t>
            </a:r>
            <a:r>
              <a:rPr lang="de-DE" b="1" dirty="0" err="1" smtClean="0"/>
              <a:t>statistics</a:t>
            </a:r>
            <a:r>
              <a:rPr lang="de-DE" b="1" dirty="0" smtClean="0"/>
              <a:t> </a:t>
            </a:r>
            <a:r>
              <a:rPr lang="de-DE" b="1" dirty="0" err="1" smtClean="0"/>
              <a:t>are</a:t>
            </a:r>
            <a:r>
              <a:rPr lang="de-DE" b="1" dirty="0" smtClean="0"/>
              <a:t> </a:t>
            </a:r>
            <a:r>
              <a:rPr lang="de-DE" b="1" dirty="0" err="1" smtClean="0"/>
              <a:t>important</a:t>
            </a:r>
            <a:r>
              <a:rPr lang="de-DE" b="1" dirty="0" smtClean="0"/>
              <a:t> </a:t>
            </a:r>
            <a:r>
              <a:rPr lang="de-DE" b="1" dirty="0" err="1" smtClean="0"/>
              <a:t>or</a:t>
            </a:r>
            <a:r>
              <a:rPr lang="de-DE" b="1" dirty="0" smtClean="0"/>
              <a:t> </a:t>
            </a:r>
            <a:r>
              <a:rPr lang="de-DE" b="1" dirty="0" err="1" smtClean="0"/>
              <a:t>even</a:t>
            </a:r>
            <a:r>
              <a:rPr lang="de-DE" b="1" dirty="0" smtClean="0"/>
              <a:t> </a:t>
            </a:r>
            <a:r>
              <a:rPr lang="de-DE" b="1" dirty="0" err="1" smtClean="0"/>
              <a:t>crucial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7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tatis_Vorlage_engl">
  <a:themeElements>
    <a:clrScheme name="Statistisches Bundesamt Wiesbaden">
      <a:dk1>
        <a:sysClr val="windowText" lastClr="000000"/>
      </a:dk1>
      <a:lt1>
        <a:sysClr val="window" lastClr="FFFFFF"/>
      </a:lt1>
      <a:dk2>
        <a:srgbClr val="333366"/>
      </a:dk2>
      <a:lt2>
        <a:srgbClr val="FF6600"/>
      </a:lt2>
      <a:accent1>
        <a:srgbClr val="CC0033"/>
      </a:accent1>
      <a:accent2>
        <a:srgbClr val="FFCC00"/>
      </a:accent2>
      <a:accent3>
        <a:srgbClr val="3366CC"/>
      </a:accent3>
      <a:accent4>
        <a:srgbClr val="66CCFF"/>
      </a:accent4>
      <a:accent5>
        <a:srgbClr val="990033"/>
      </a:accent5>
      <a:accent6>
        <a:srgbClr val="66CC66"/>
      </a:accent6>
      <a:hlink>
        <a:srgbClr val="0000FF"/>
      </a:hlink>
      <a:folHlink>
        <a:srgbClr val="800080"/>
      </a:folHlink>
    </a:clrScheme>
    <a:fontScheme name="Benutzerdefiniert 2">
      <a:majorFont>
        <a:latin typeface="MetaMediumLF-Roman"/>
        <a:ea typeface=""/>
        <a:cs typeface=""/>
      </a:majorFont>
      <a:minorFont>
        <a:latin typeface="MetaMediumLF-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6350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ln>
          <a:noFill/>
        </a:ln>
      </a:spPr>
      <a:bodyPr vert="horz" wrap="square" lIns="0" tIns="0" rIns="0" bIns="0" rtlCol="0">
        <a:noAutofit/>
      </a:bodyPr>
      <a:lstStyle>
        <a:defPPr>
          <a:defRPr sz="23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d__vorlage">
  <a:themeElements>
    <a:clrScheme name="">
      <a:dk1>
        <a:srgbClr val="000000"/>
      </a:dk1>
      <a:lt1>
        <a:srgbClr val="CCCCCC"/>
      </a:lt1>
      <a:dk2>
        <a:srgbClr val="666666"/>
      </a:dk2>
      <a:lt2>
        <a:srgbClr val="999999"/>
      </a:lt2>
      <a:accent1>
        <a:srgbClr val="FFFFFF"/>
      </a:accent1>
      <a:accent2>
        <a:srgbClr val="FFCC00"/>
      </a:accent2>
      <a:accent3>
        <a:srgbClr val="E2E2E2"/>
      </a:accent3>
      <a:accent4>
        <a:srgbClr val="000000"/>
      </a:accent4>
      <a:accent5>
        <a:srgbClr val="FFFFFF"/>
      </a:accent5>
      <a:accent6>
        <a:srgbClr val="E7B900"/>
      </a:accent6>
      <a:hlink>
        <a:srgbClr val="CC0033"/>
      </a:hlink>
      <a:folHlink>
        <a:srgbClr val="990033"/>
      </a:folHlink>
    </a:clrScheme>
    <a:fontScheme name="cd__vorlage">
      <a:majorFont>
        <a:latin typeface="MetaNormalLF-Roman"/>
        <a:ea typeface=""/>
        <a:cs typeface=""/>
      </a:majorFont>
      <a:minorFont>
        <a:latin typeface="MetaNormalLF-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etaNormalLF-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etaNormalLF-Roman" pitchFamily="34" charset="0"/>
          </a:defRPr>
        </a:defPPr>
      </a:lstStyle>
    </a:lnDef>
  </a:objectDefaults>
  <a:extraClrSchemeLst>
    <a:extraClrScheme>
      <a:clrScheme name="cd_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_vorl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__vorlag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_vorlag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_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_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_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_vorlage 8">
        <a:dk1>
          <a:srgbClr val="000000"/>
        </a:dk1>
        <a:lt1>
          <a:srgbClr val="CCCCCC"/>
        </a:lt1>
        <a:dk2>
          <a:srgbClr val="CC0033"/>
        </a:dk2>
        <a:lt2>
          <a:srgbClr val="999999"/>
        </a:lt2>
        <a:accent1>
          <a:srgbClr val="FFCC00"/>
        </a:accent1>
        <a:accent2>
          <a:srgbClr val="3333CC"/>
        </a:accent2>
        <a:accent3>
          <a:srgbClr val="E2E2E2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781</Words>
  <Application>Microsoft Office PowerPoint</Application>
  <PresentationFormat>Bildschirmpräsentation (4:3)</PresentationFormat>
  <Paragraphs>199</Paragraphs>
  <Slides>21</Slides>
  <Notes>21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30" baseType="lpstr">
      <vt:lpstr>Arial</vt:lpstr>
      <vt:lpstr>MetaNormalLF-Roman</vt:lpstr>
      <vt:lpstr>Wingdings</vt:lpstr>
      <vt:lpstr>MetaMediumLF-Roman</vt:lpstr>
      <vt:lpstr>Agfa Rotis Semisans Ex Bold</vt:lpstr>
      <vt:lpstr>Destatis_Vorlage_engl</vt:lpstr>
      <vt:lpstr>cd__vorlage</vt:lpstr>
      <vt:lpstr>Diagramm</vt:lpstr>
      <vt:lpstr>Microsoft Graph-Diagramm</vt:lpstr>
      <vt:lpstr>Evaluation in public finance statistics </vt:lpstr>
      <vt:lpstr>Evaluation in public finance statistics </vt:lpstr>
      <vt:lpstr>Aims of the user survey</vt:lpstr>
      <vt:lpstr>Shell concept model of public finance statistics</vt:lpstr>
      <vt:lpstr>Framework of the implementation of the shell concept</vt:lpstr>
      <vt:lpstr>European Statistics Code of Practice</vt:lpstr>
      <vt:lpstr>Surveyed user groups</vt:lpstr>
      <vt:lpstr>Selected results of the survey</vt:lpstr>
      <vt:lpstr>The data of public finance statistics are of high importance for expert users</vt:lpstr>
      <vt:lpstr>Expert users intensively work with public finance data</vt:lpstr>
      <vt:lpstr>Publications of public finance statistics</vt:lpstr>
      <vt:lpstr>Subject-matter series (I)  frequency of use</vt:lpstr>
      <vt:lpstr>Subject-matter series (II)  satisfaction</vt:lpstr>
      <vt:lpstr>Tables and charts on the Destatis website (I)  frequency of use</vt:lpstr>
      <vt:lpstr>Tables and charts on the Destatis website (II)  satisfaction</vt:lpstr>
      <vt:lpstr>Shell concept</vt:lpstr>
      <vt:lpstr>Satisfaction with the presentation of the overall public budget according to the shell concept in quarterly cash statistics</vt:lpstr>
      <vt:lpstr>Separate publication of core and extra budgets in quarterly cash statistics</vt:lpstr>
      <vt:lpstr>Workshop „Public Finance Statistics“</vt:lpstr>
      <vt:lpstr>Conclusions</vt:lpstr>
      <vt:lpstr>Thank you for your attention </vt:lpstr>
    </vt:vector>
  </TitlesOfParts>
  <Company>Statistisches Bundesamt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Goettling, Bernd</dc:creator>
  <cp:lastModifiedBy>Mikulasch, Florian</cp:lastModifiedBy>
  <cp:revision>346</cp:revision>
  <cp:lastPrinted>2014-04-10T14:53:00Z</cp:lastPrinted>
  <dcterms:created xsi:type="dcterms:W3CDTF">2014-01-10T14:53:29Z</dcterms:created>
  <dcterms:modified xsi:type="dcterms:W3CDTF">2014-05-28T07:58:20Z</dcterms:modified>
</cp:coreProperties>
</file>