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70" r:id="rId4"/>
    <p:sldId id="271" r:id="rId5"/>
    <p:sldId id="280" r:id="rId6"/>
    <p:sldId id="267" r:id="rId7"/>
    <p:sldId id="266" r:id="rId8"/>
    <p:sldId id="273" r:id="rId9"/>
    <p:sldId id="274" r:id="rId10"/>
    <p:sldId id="277" r:id="rId11"/>
    <p:sldId id="276" r:id="rId12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176"/>
    <a:srgbClr val="0F5494"/>
    <a:srgbClr val="3166CF"/>
    <a:srgbClr val="2D5EC1"/>
    <a:srgbClr val="FFD624"/>
    <a:srgbClr val="3E6FD2"/>
    <a:srgbClr val="BDDE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1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72" y="-90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EF7854-7E90-4FA5-A41B-39C8B76ED4F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51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E89DC7-9145-44DB-A00B-29FDA0CC689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974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09563"/>
            <a:ext cx="158432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30688" y="6669088"/>
            <a:ext cx="684212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AB6783-A622-483D-9EED-1F5D137ACBE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8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EF50-1D3E-4484-95F0-3930C285F04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8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E37F-131F-4318-86CD-CC519166E22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5888"/>
            <a:ext cx="2133600" cy="476250"/>
          </a:xfrm>
        </p:spPr>
        <p:txBody>
          <a:bodyPr/>
          <a:lstStyle>
            <a:lvl1pPr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3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8313" y="6297613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89CB955-70ED-490A-9DCE-D1C03C3E942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89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72B3-F169-4091-B5E8-1696AE75829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6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ED54-354F-4826-8AB3-D44A76E61EB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3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D678-7A59-4E94-8A38-A620DCD3EE5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1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7E18-DBA2-46E0-8179-EEB1B71CD84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07DCC-240D-4193-A696-A6945227DBD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ED91-6D88-4AD6-990C-F527D3752F9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D15D-DB0A-4FB9-95E6-C49B3998731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rgbClr val="13317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smtClean="0">
                <a:solidFill>
                  <a:srgbClr val="133176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13317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CE1182-6072-4C13-A9D0-AB1B6F1BE1F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1520" y="1700213"/>
            <a:ext cx="8640960" cy="2016125"/>
          </a:xfrm>
        </p:spPr>
        <p:txBody>
          <a:bodyPr/>
          <a:lstStyle/>
          <a:p>
            <a:r>
              <a:rPr lang="en-GB" sz="3200"/>
              <a:t>The ESS.VIP Validation and its implementation in waste statistics</a:t>
            </a:r>
            <a:endParaRPr lang="en-GB" sz="32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11560" y="3933056"/>
            <a:ext cx="5760640" cy="1871663"/>
          </a:xfrm>
        </p:spPr>
        <p:txBody>
          <a:bodyPr/>
          <a:lstStyle/>
          <a:p>
            <a:r>
              <a:rPr lang="de-DE" sz="2400" b="0" smtClean="0"/>
              <a:t>Q2014 – Session 13</a:t>
            </a:r>
          </a:p>
          <a:p>
            <a:r>
              <a:rPr lang="de-DE" sz="2400" b="0" smtClean="0"/>
              <a:t>4 June 2014</a:t>
            </a:r>
          </a:p>
          <a:p>
            <a:r>
              <a:rPr lang="de-DE" sz="2400" b="0" smtClean="0"/>
              <a:t>Hartmut Schrör</a:t>
            </a:r>
            <a:r>
              <a:rPr lang="en-GB" sz="2400" b="0" smtClean="0"/>
              <a:t>, Eurostat</a:t>
            </a:r>
            <a:endParaRPr lang="de-DE" sz="24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936625"/>
          </a:xfrm>
        </p:spPr>
        <p:txBody>
          <a:bodyPr/>
          <a:lstStyle/>
          <a:p>
            <a:r>
              <a:rPr lang="de-DE" smtClean="0"/>
              <a:t>Validation in Member States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de-DE" altLang="en-US" i="0"/>
              <a:t>t</a:t>
            </a:r>
            <a:r>
              <a:rPr lang="de-DE" altLang="en-US" i="0" smtClean="0"/>
              <a:t>ime series checks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i="0" smtClean="0"/>
              <a:t>Development of waste generation, treatment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r</a:t>
            </a:r>
            <a:r>
              <a:rPr lang="de-DE" altLang="en-US" i="0" smtClean="0"/>
              <a:t>atio of generation and treatment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i</a:t>
            </a:r>
            <a:r>
              <a:rPr lang="de-DE" altLang="en-US" i="0" smtClean="0"/>
              <a:t>mplausible waste treatment operations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e.g. incineration of mineral waste</a:t>
            </a:r>
          </a:p>
          <a:p>
            <a:pPr>
              <a:spcBef>
                <a:spcPts val="1000"/>
              </a:spcBef>
            </a:pPr>
            <a:r>
              <a:rPr lang="de-DE" altLang="en-US" i="0" smtClean="0"/>
              <a:t>amounts of waste treated vs. treatment capacities</a:t>
            </a:r>
          </a:p>
        </p:txBody>
      </p:sp>
    </p:spTree>
    <p:extLst>
      <p:ext uri="{BB962C8B-B14F-4D97-AF65-F5344CB8AC3E}">
        <p14:creationId xmlns:p14="http://schemas.microsoft.com/office/powerpoint/2010/main" val="32699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936625"/>
          </a:xfrm>
        </p:spPr>
        <p:txBody>
          <a:bodyPr/>
          <a:lstStyle/>
          <a:p>
            <a:r>
              <a:rPr lang="de-DE" smtClean="0"/>
              <a:t>Conclusions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de-DE" altLang="en-US" i="0"/>
              <a:t>e</a:t>
            </a:r>
            <a:r>
              <a:rPr lang="de-DE" altLang="en-US" i="0" smtClean="0"/>
              <a:t>arly </a:t>
            </a:r>
            <a:r>
              <a:rPr lang="de-DE" altLang="en-US" i="0" smtClean="0"/>
              <a:t>benefits from vertical integration</a:t>
            </a:r>
            <a:endParaRPr lang="de-DE" altLang="en-US" i="0" smtClean="0"/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systematic </a:t>
            </a:r>
            <a:r>
              <a:rPr lang="de-DE" altLang="en-US" b="0" smtClean="0"/>
              <a:t>reflection / discussion of validation along the production chain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/>
              <a:t>c</a:t>
            </a:r>
            <a:r>
              <a:rPr lang="de-DE" altLang="en-US" b="0" i="0" smtClean="0"/>
              <a:t>lear </a:t>
            </a:r>
            <a:r>
              <a:rPr lang="de-DE" altLang="en-US" b="0" i="0" smtClean="0"/>
              <a:t>assignment of responsibilities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/>
              <a:t>s</a:t>
            </a:r>
            <a:r>
              <a:rPr lang="de-DE" altLang="en-US" b="0" smtClean="0"/>
              <a:t>ystematic </a:t>
            </a:r>
            <a:r>
              <a:rPr lang="de-DE" altLang="en-US" b="0" smtClean="0"/>
              <a:t>documentation of validation rules and results</a:t>
            </a:r>
            <a:endParaRPr lang="de-DE" altLang="en-US" b="0" i="0" smtClean="0"/>
          </a:p>
          <a:p>
            <a:pPr>
              <a:spcBef>
                <a:spcPts val="1000"/>
              </a:spcBef>
            </a:pPr>
            <a:r>
              <a:rPr lang="de-DE" altLang="en-US" b="0" i="0" smtClean="0"/>
              <a:t>future benefits </a:t>
            </a:r>
            <a:r>
              <a:rPr lang="de-DE" altLang="en-US" b="0" i="0" smtClean="0"/>
              <a:t>from horizontal integration</a:t>
            </a:r>
            <a:endParaRPr lang="de-DE" altLang="en-US" b="0" i="0" smtClean="0"/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/>
              <a:t>s</a:t>
            </a:r>
            <a:r>
              <a:rPr lang="de-DE" altLang="en-US" b="0" i="0" smtClean="0"/>
              <a:t>tandardising </a:t>
            </a:r>
            <a:r>
              <a:rPr lang="de-DE" altLang="en-US" b="0" i="0" smtClean="0"/>
              <a:t>the validation rules using VALS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/>
              <a:t>u</a:t>
            </a:r>
            <a:r>
              <a:rPr lang="de-DE" altLang="en-US" b="0" smtClean="0"/>
              <a:t>sing </a:t>
            </a:r>
            <a:r>
              <a:rPr lang="de-DE" altLang="en-US" b="0" smtClean="0"/>
              <a:t>common tools (shared validation system)</a:t>
            </a:r>
            <a:endParaRPr lang="de-DE" altLang="en-US" b="0" i="0" smtClean="0"/>
          </a:p>
          <a:p>
            <a:pPr marL="990600" lvl="1" indent="-533400">
              <a:spcBef>
                <a:spcPts val="1000"/>
              </a:spcBef>
              <a:buNone/>
              <a:tabLst>
                <a:tab pos="895350" algn="l"/>
              </a:tabLst>
            </a:pPr>
            <a:r>
              <a:rPr lang="de-DE" altLang="en-US" b="0" i="0" smtClean="0"/>
              <a:t>=&gt; 	</a:t>
            </a:r>
            <a:r>
              <a:rPr lang="de-DE" altLang="en-US" b="0" i="0" smtClean="0"/>
              <a:t>saving </a:t>
            </a:r>
            <a:r>
              <a:rPr lang="de-DE" altLang="en-US" b="0" i="0" smtClean="0"/>
              <a:t>time and resources both in Member States and at Eurostat</a:t>
            </a:r>
          </a:p>
        </p:txBody>
      </p:sp>
    </p:spTree>
    <p:extLst>
      <p:ext uri="{BB962C8B-B14F-4D97-AF65-F5344CB8AC3E}">
        <p14:creationId xmlns:p14="http://schemas.microsoft.com/office/powerpoint/2010/main" val="33358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625"/>
          </a:xfrm>
        </p:spPr>
        <p:txBody>
          <a:bodyPr/>
          <a:lstStyle/>
          <a:p>
            <a:r>
              <a:rPr lang="de-DE" smtClean="0"/>
              <a:t>ESS.VIP Validation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53471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de-DE" altLang="en-US" i="0" smtClean="0"/>
              <a:t>ESS Vision Implementing Project on Common Data Validation Policy</a:t>
            </a:r>
          </a:p>
          <a:p>
            <a:pPr>
              <a:spcBef>
                <a:spcPts val="1000"/>
              </a:spcBef>
            </a:pPr>
            <a:r>
              <a:rPr lang="de-DE" altLang="en-US" i="0" smtClean="0"/>
              <a:t>Why?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Lack of co-ordination in validation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i="0" smtClean="0"/>
              <a:t>Lack of a common </a:t>
            </a:r>
            <a:r>
              <a:rPr lang="de-DE" altLang="en-US" b="0" smtClean="0"/>
              <a:t>validation </a:t>
            </a:r>
            <a:r>
              <a:rPr lang="de-DE" altLang="en-US" b="0" i="0" smtClean="0"/>
              <a:t>language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Variety of validation tools</a:t>
            </a:r>
          </a:p>
          <a:p>
            <a:pPr marL="57150" indent="0">
              <a:spcBef>
                <a:spcPts val="1000"/>
              </a:spcBef>
              <a:buNone/>
            </a:pPr>
            <a:endParaRPr lang="de-DE" altLang="en-US" i="0" smtClean="0"/>
          </a:p>
          <a:p>
            <a:pPr marL="400050">
              <a:spcBef>
                <a:spcPts val="1000"/>
              </a:spcBef>
              <a:buFont typeface="Symbol"/>
              <a:buChar char="Þ"/>
            </a:pPr>
            <a:r>
              <a:rPr lang="de-DE" altLang="en-US" i="0" smtClean="0"/>
              <a:t>Potential for efficiency gains for Member States and Eurostat</a:t>
            </a:r>
            <a:endParaRPr lang="de-DE" altLang="en-US" b="0" i="0" smtClean="0"/>
          </a:p>
          <a:p>
            <a:pPr marL="0" indent="0">
              <a:spcBef>
                <a:spcPts val="1000"/>
              </a:spcBef>
              <a:buNone/>
            </a:pPr>
            <a:endParaRPr lang="en-GB" altLang="en-US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" y="1268760"/>
            <a:ext cx="8016875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936625"/>
          </a:xfrm>
        </p:spPr>
        <p:txBody>
          <a:bodyPr/>
          <a:lstStyle/>
          <a:p>
            <a:r>
              <a:rPr lang="de-DE" smtClean="0"/>
              <a:t>Validation levels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91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alidation syste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9" y="1268760"/>
            <a:ext cx="7704856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936625"/>
          </a:xfrm>
        </p:spPr>
        <p:txBody>
          <a:bodyPr/>
          <a:lstStyle/>
          <a:p>
            <a:r>
              <a:rPr lang="de-DE" smtClean="0"/>
              <a:t>Shared validation system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756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53471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de-DE" i="0" u="sng" smtClean="0">
                <a:latin typeface="Calibri"/>
                <a:ea typeface="Times New Roman"/>
                <a:cs typeface="Times New Roman"/>
              </a:rPr>
              <a:t>Example</a:t>
            </a:r>
            <a:endParaRPr lang="en-GB" i="0" u="sng" smtClean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i="0" smtClean="0">
                <a:latin typeface="Calibri"/>
                <a:ea typeface="Times New Roman"/>
                <a:cs typeface="Times New Roman"/>
              </a:rPr>
              <a:t>Description</a:t>
            </a:r>
            <a:r>
              <a:rPr lang="en-GB" i="0">
                <a:latin typeface="Calibri"/>
                <a:ea typeface="Times New Roman"/>
                <a:cs typeface="Times New Roman"/>
              </a:rPr>
              <a:t>: Validates that the value in the field Country_of_origin is present in the Codelist (dictionary</a:t>
            </a:r>
            <a:r>
              <a:rPr lang="en-GB" i="0">
                <a:latin typeface="Calibri"/>
                <a:ea typeface="Times New Roman"/>
                <a:cs typeface="Times New Roman"/>
              </a:rPr>
              <a:t>) </a:t>
            </a:r>
            <a:r>
              <a:rPr lang="en-GB" i="0" smtClean="0">
                <a:latin typeface="Calibri"/>
                <a:ea typeface="Times New Roman"/>
                <a:cs typeface="Times New Roman"/>
              </a:rPr>
              <a:t>CL_COUNTRY</a:t>
            </a:r>
          </a:p>
          <a:p>
            <a:pPr marL="0" indent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i="0">
              <a:latin typeface="Calibri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000" b="1" i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validate</a:t>
            </a:r>
            <a:r>
              <a:rPr lang="en-GB" sz="2000" i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</a:t>
            </a:r>
            <a:r>
              <a:rPr lang="en-GB" sz="2000" i="0">
                <a:solidFill>
                  <a:srgbClr val="FF0000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match_codelist</a:t>
            </a:r>
            <a:r>
              <a:rPr lang="en-GB" sz="2000" b="1" i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(</a:t>
            </a:r>
            <a:r>
              <a:rPr lang="en-GB" sz="2000" i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INTRASTAT.Country_of_origin</a:t>
            </a:r>
            <a:r>
              <a:rPr lang="en-GB" sz="2000" i="0" smtClean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,</a:t>
            </a:r>
            <a:br>
              <a:rPr lang="en-GB" sz="2000" i="0" smtClean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</a:br>
            <a:r>
              <a:rPr lang="en-GB" sz="2000" i="0" smtClean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CL_COUNTRY</a:t>
            </a:r>
            <a:r>
              <a:rPr lang="en-GB" sz="2000" b="1" i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  <a:r>
              <a:rPr lang="en-GB" sz="2000" i="0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000"/>
              </a:spcBef>
              <a:buNone/>
            </a:pPr>
            <a:endParaRPr lang="en-GB" altLang="en-US" b="0" i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9552" y="476672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de-DE" kern="0" smtClean="0"/>
              <a:t>Validation Syntax - VALS</a:t>
            </a: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18083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625"/>
          </a:xfrm>
        </p:spPr>
        <p:txBody>
          <a:bodyPr/>
          <a:lstStyle/>
          <a:p>
            <a:r>
              <a:rPr lang="de-DE" smtClean="0"/>
              <a:t>ESS.VIP Validation - principles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53471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de-DE" altLang="en-US" i="0" smtClean="0"/>
              <a:t>Horizontal integration (across statistical domains)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i="0" smtClean="0"/>
              <a:t>Common language for validation rules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Common tools for validation</a:t>
            </a:r>
          </a:p>
          <a:p>
            <a:pPr>
              <a:spcBef>
                <a:spcPts val="1000"/>
              </a:spcBef>
            </a:pPr>
            <a:r>
              <a:rPr lang="de-DE" altLang="en-US" b="0" i="0" smtClean="0"/>
              <a:t>Vertical integration (along the production chain)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Member States and Eurostat sharing validation rules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Distribution of responsibilities (who, what, when)</a:t>
            </a:r>
          </a:p>
          <a:p>
            <a:pPr>
              <a:spcBef>
                <a:spcPts val="1000"/>
              </a:spcBef>
            </a:pPr>
            <a:r>
              <a:rPr lang="de-DE" altLang="en-US" b="0" i="0" smtClean="0"/>
              <a:t>"Validation, the sooner the better"</a:t>
            </a:r>
          </a:p>
          <a:p>
            <a:pPr marL="0" indent="0">
              <a:spcBef>
                <a:spcPts val="1000"/>
              </a:spcBef>
              <a:buNone/>
            </a:pPr>
            <a:endParaRPr lang="en-GB" altLang="en-US" b="0" i="0"/>
          </a:p>
        </p:txBody>
      </p:sp>
    </p:spTree>
    <p:extLst>
      <p:ext uri="{BB962C8B-B14F-4D97-AF65-F5344CB8AC3E}">
        <p14:creationId xmlns:p14="http://schemas.microsoft.com/office/powerpoint/2010/main" val="32563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625"/>
          </a:xfrm>
        </p:spPr>
        <p:txBody>
          <a:bodyPr/>
          <a:lstStyle/>
          <a:p>
            <a:r>
              <a:rPr lang="de-DE" smtClean="0"/>
              <a:t>Waste Statistics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53471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altLang="en-US" i="0"/>
              <a:t>w</a:t>
            </a:r>
            <a:r>
              <a:rPr lang="en-GB" altLang="en-US" i="0" smtClean="0"/>
              <a:t>aste generation (tonnes)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by source:</a:t>
            </a:r>
            <a:r>
              <a:rPr lang="de-DE" altLang="en-US" b="0" i="0" smtClean="0"/>
              <a:t>18 NACE activities + households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by material: 51 waste items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w</a:t>
            </a:r>
            <a:r>
              <a:rPr lang="de-DE" altLang="en-US" b="0" i="0" smtClean="0"/>
              <a:t>aste management / treatment (tonnes)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i="0" smtClean="0"/>
              <a:t>by treatment: 5  operations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by material: 51 waste items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w</a:t>
            </a:r>
            <a:r>
              <a:rPr lang="de-DE" altLang="en-US" b="0" i="0" smtClean="0"/>
              <a:t>aste management facilities (numbers, capacity)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by treatment: 5 operations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i="0" smtClean="0"/>
              <a:t>by NUTS 2 region</a:t>
            </a:r>
            <a:endParaRPr lang="en-GB" altLang="en-US" b="0" i="0" smtClean="0"/>
          </a:p>
        </p:txBody>
      </p:sp>
    </p:spTree>
    <p:extLst>
      <p:ext uri="{BB962C8B-B14F-4D97-AF65-F5344CB8AC3E}">
        <p14:creationId xmlns:p14="http://schemas.microsoft.com/office/powerpoint/2010/main" val="10660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936625"/>
          </a:xfrm>
        </p:spPr>
        <p:txBody>
          <a:bodyPr/>
          <a:lstStyle/>
          <a:p>
            <a:r>
              <a:rPr lang="de-DE" smtClean="0"/>
              <a:t>Vertical integration in waste statistics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de-DE" altLang="en-US" i="0"/>
              <a:t>s</a:t>
            </a:r>
            <a:r>
              <a:rPr lang="de-DE" altLang="en-US" i="0" smtClean="0"/>
              <a:t>urvey of existing validation procedures in MS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t</a:t>
            </a:r>
            <a:r>
              <a:rPr lang="de-DE" altLang="en-US" i="0" smtClean="0"/>
              <a:t>entative set of standard validation rules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d</a:t>
            </a:r>
            <a:r>
              <a:rPr lang="de-DE" altLang="en-US" i="0" smtClean="0"/>
              <a:t>iscussion in detail (workshop 9/2013)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stocktaking, usefulness of validation rules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i="0" smtClean="0"/>
              <a:t>assignment of validation rules to MS / Eurostat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d</a:t>
            </a:r>
            <a:r>
              <a:rPr lang="de-DE" altLang="en-US" i="0" smtClean="0"/>
              <a:t>ocumentation of standard validation rules and their assignment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f</a:t>
            </a:r>
            <a:r>
              <a:rPr lang="de-DE" altLang="en-US" b="0" i="0" smtClean="0"/>
              <a:t>irst application of standard set in 2014 data collection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i="0" smtClean="0"/>
              <a:t>documentation of results in quality reports</a:t>
            </a:r>
          </a:p>
          <a:p>
            <a:pPr>
              <a:spcBef>
                <a:spcPts val="1000"/>
              </a:spcBef>
            </a:pPr>
            <a:endParaRPr lang="de-DE" altLang="en-US" i="0" smtClean="0"/>
          </a:p>
        </p:txBody>
      </p:sp>
    </p:spTree>
    <p:extLst>
      <p:ext uri="{BB962C8B-B14F-4D97-AF65-F5344CB8AC3E}">
        <p14:creationId xmlns:p14="http://schemas.microsoft.com/office/powerpoint/2010/main" val="19434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52928" cy="936625"/>
          </a:xfrm>
        </p:spPr>
        <p:txBody>
          <a:bodyPr/>
          <a:lstStyle/>
          <a:p>
            <a:r>
              <a:rPr lang="de-DE" smtClean="0"/>
              <a:t>Criteria for standard rules in MS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de-DE" altLang="en-US" i="0"/>
              <a:t>r</a:t>
            </a:r>
            <a:r>
              <a:rPr lang="de-DE" altLang="en-US" i="0" smtClean="0"/>
              <a:t>elevant and applicable in all countries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l</a:t>
            </a:r>
            <a:r>
              <a:rPr lang="de-DE" altLang="en-US" i="0" smtClean="0"/>
              <a:t>imited to national level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 smtClean="0"/>
              <a:t>comparison across countries is Eurostat's task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n</a:t>
            </a:r>
            <a:r>
              <a:rPr lang="de-DE" altLang="en-US" i="0" smtClean="0"/>
              <a:t>o use of reference variables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/>
              <a:t>p</a:t>
            </a:r>
            <a:r>
              <a:rPr lang="de-DE" altLang="en-US" b="0" smtClean="0"/>
              <a:t>opulation, employees, value added, etc.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/>
              <a:t>m</a:t>
            </a:r>
            <a:r>
              <a:rPr lang="de-DE" altLang="en-US" b="0" smtClean="0"/>
              <a:t>ore efficient at Eurostat</a:t>
            </a:r>
          </a:p>
          <a:p>
            <a:pPr>
              <a:spcBef>
                <a:spcPts val="1000"/>
              </a:spcBef>
            </a:pPr>
            <a:r>
              <a:rPr lang="de-DE" altLang="en-US" i="0"/>
              <a:t>n</a:t>
            </a:r>
            <a:r>
              <a:rPr lang="de-DE" altLang="en-US" i="0" smtClean="0"/>
              <a:t>o checks of the file formats</a:t>
            </a:r>
          </a:p>
          <a:p>
            <a:pPr lvl="1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de-DE" altLang="en-US" b="0"/>
              <a:t>u</a:t>
            </a:r>
            <a:r>
              <a:rPr lang="de-DE" altLang="en-US" b="0" smtClean="0"/>
              <a:t>se of EDAMIS web forms</a:t>
            </a:r>
            <a:endParaRPr lang="de-DE" altLang="en-US" b="0" i="0" smtClean="0"/>
          </a:p>
        </p:txBody>
      </p:sp>
    </p:spTree>
    <p:extLst>
      <p:ext uri="{BB962C8B-B14F-4D97-AF65-F5344CB8AC3E}">
        <p14:creationId xmlns:p14="http://schemas.microsoft.com/office/powerpoint/2010/main" val="3536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at_white_E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Estat_white_EN</Template>
  <TotalTime>0</TotalTime>
  <Words>391</Words>
  <Application>Microsoft Office PowerPoint</Application>
  <PresentationFormat>Bildschirmpräsentation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Estat_white_EN</vt:lpstr>
      <vt:lpstr>The ESS.VIP Validation and its implementation in waste statistics</vt:lpstr>
      <vt:lpstr>ESS.VIP Validation</vt:lpstr>
      <vt:lpstr>Validation levels</vt:lpstr>
      <vt:lpstr>Shared validation system</vt:lpstr>
      <vt:lpstr>PowerPoint-Präsentation</vt:lpstr>
      <vt:lpstr>ESS.VIP Validation - principles</vt:lpstr>
      <vt:lpstr>Waste Statistics</vt:lpstr>
      <vt:lpstr>Vertical integration in waste statistics</vt:lpstr>
      <vt:lpstr>Criteria for standard rules in MS</vt:lpstr>
      <vt:lpstr>Validation in Member States</vt:lpstr>
      <vt:lpstr>Conclusions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SCHROER Hartmut (ESTAT)</dc:creator>
  <cp:lastModifiedBy>Hartmut Schrör</cp:lastModifiedBy>
  <cp:revision>60</cp:revision>
  <cp:lastPrinted>2014-05-15T14:02:29Z</cp:lastPrinted>
  <dcterms:created xsi:type="dcterms:W3CDTF">2014-05-02T09:45:58Z</dcterms:created>
  <dcterms:modified xsi:type="dcterms:W3CDTF">2014-05-26T09:38:55Z</dcterms:modified>
</cp:coreProperties>
</file>