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412" r:id="rId5"/>
    <p:sldId id="464" r:id="rId6"/>
    <p:sldId id="465" r:id="rId7"/>
    <p:sldId id="474" r:id="rId8"/>
    <p:sldId id="434" r:id="rId9"/>
    <p:sldId id="380" r:id="rId10"/>
    <p:sldId id="435" r:id="rId11"/>
    <p:sldId id="441" r:id="rId12"/>
    <p:sldId id="466" r:id="rId13"/>
    <p:sldId id="467" r:id="rId14"/>
    <p:sldId id="468" r:id="rId15"/>
    <p:sldId id="469" r:id="rId16"/>
    <p:sldId id="470" r:id="rId17"/>
    <p:sldId id="471" r:id="rId18"/>
    <p:sldId id="472" r:id="rId19"/>
    <p:sldId id="473" r:id="rId20"/>
    <p:sldId id="389" r:id="rId21"/>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17BA"/>
    <a:srgbClr val="009999"/>
    <a:srgbClr val="8E008E"/>
    <a:srgbClr val="004B78"/>
    <a:srgbClr val="0657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66857" autoAdjust="0"/>
  </p:normalViewPr>
  <p:slideViewPr>
    <p:cSldViewPr>
      <p:cViewPr varScale="1">
        <p:scale>
          <a:sx n="48" d="100"/>
          <a:sy n="48" d="100"/>
        </p:scale>
        <p:origin x="-21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629" cy="497523"/>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sz="quarter" idx="1"/>
          </p:nvPr>
        </p:nvSpPr>
        <p:spPr>
          <a:xfrm>
            <a:off x="3854395" y="0"/>
            <a:ext cx="2949629" cy="497523"/>
          </a:xfrm>
          <a:prstGeom prst="rect">
            <a:avLst/>
          </a:prstGeom>
        </p:spPr>
        <p:txBody>
          <a:bodyPr vert="horz" lIns="91568" tIns="45784" rIns="91568" bIns="45784" rtlCol="0"/>
          <a:lstStyle>
            <a:lvl1pPr algn="r">
              <a:defRPr sz="1200"/>
            </a:lvl1pPr>
          </a:lstStyle>
          <a:p>
            <a:fld id="{5203FC74-94BA-4D30-B5B6-76C683125AD9}" type="datetimeFigureOut">
              <a:rPr lang="en-GB" smtClean="0"/>
              <a:t>03/06/2014</a:t>
            </a:fld>
            <a:endParaRPr lang="en-GB"/>
          </a:p>
        </p:txBody>
      </p:sp>
      <p:sp>
        <p:nvSpPr>
          <p:cNvPr id="4" name="Footer Placeholder 3"/>
          <p:cNvSpPr>
            <a:spLocks noGrp="1"/>
          </p:cNvSpPr>
          <p:nvPr>
            <p:ph type="ftr" sz="quarter" idx="2"/>
          </p:nvPr>
        </p:nvSpPr>
        <p:spPr>
          <a:xfrm>
            <a:off x="1" y="9444988"/>
            <a:ext cx="2949629" cy="497523"/>
          </a:xfrm>
          <a:prstGeom prst="rect">
            <a:avLst/>
          </a:prstGeom>
        </p:spPr>
        <p:txBody>
          <a:bodyPr vert="horz" lIns="91568" tIns="45784" rIns="91568" bIns="45784" rtlCol="0" anchor="b"/>
          <a:lstStyle>
            <a:lvl1pPr algn="l">
              <a:defRPr sz="1200"/>
            </a:lvl1pPr>
          </a:lstStyle>
          <a:p>
            <a:endParaRPr lang="en-GB"/>
          </a:p>
        </p:txBody>
      </p:sp>
      <p:sp>
        <p:nvSpPr>
          <p:cNvPr id="5" name="Slide Number Placeholder 4"/>
          <p:cNvSpPr>
            <a:spLocks noGrp="1"/>
          </p:cNvSpPr>
          <p:nvPr>
            <p:ph type="sldNum" sz="quarter" idx="3"/>
          </p:nvPr>
        </p:nvSpPr>
        <p:spPr>
          <a:xfrm>
            <a:off x="3854395" y="9444988"/>
            <a:ext cx="2949629" cy="497523"/>
          </a:xfrm>
          <a:prstGeom prst="rect">
            <a:avLst/>
          </a:prstGeom>
        </p:spPr>
        <p:txBody>
          <a:bodyPr vert="horz" lIns="91568" tIns="45784" rIns="91568" bIns="45784" rtlCol="0" anchor="b"/>
          <a:lstStyle>
            <a:lvl1pPr algn="r">
              <a:defRPr sz="1200"/>
            </a:lvl1pPr>
          </a:lstStyle>
          <a:p>
            <a:fld id="{0A03A749-8CF7-4B26-95D4-7D5BD2BDA4EE}" type="slidenum">
              <a:rPr lang="en-GB" smtClean="0"/>
              <a:t>‹#›</a:t>
            </a:fld>
            <a:endParaRPr lang="en-GB"/>
          </a:p>
        </p:txBody>
      </p:sp>
    </p:spTree>
    <p:extLst>
      <p:ext uri="{BB962C8B-B14F-4D97-AF65-F5344CB8AC3E}">
        <p14:creationId xmlns:p14="http://schemas.microsoft.com/office/powerpoint/2010/main" val="2218482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629" cy="497523"/>
          </a:xfrm>
          <a:prstGeom prst="rect">
            <a:avLst/>
          </a:prstGeom>
        </p:spPr>
        <p:txBody>
          <a:bodyPr vert="horz" lIns="91568" tIns="45784" rIns="91568" bIns="4578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54395" y="0"/>
            <a:ext cx="2949629" cy="497523"/>
          </a:xfrm>
          <a:prstGeom prst="rect">
            <a:avLst/>
          </a:prstGeom>
        </p:spPr>
        <p:txBody>
          <a:bodyPr vert="horz" lIns="91568" tIns="45784" rIns="91568" bIns="45784" rtlCol="0"/>
          <a:lstStyle>
            <a:lvl1pPr algn="r" fontAlgn="auto">
              <a:spcBef>
                <a:spcPts val="0"/>
              </a:spcBef>
              <a:spcAft>
                <a:spcPts val="0"/>
              </a:spcAft>
              <a:defRPr sz="1200">
                <a:latin typeface="+mn-lt"/>
                <a:cs typeface="+mn-cs"/>
              </a:defRPr>
            </a:lvl1pPr>
          </a:lstStyle>
          <a:p>
            <a:pPr>
              <a:defRPr/>
            </a:pPr>
            <a:fld id="{BD04BB0F-3A3E-4DCA-A14B-FC5B1616C570}" type="datetimeFigureOut">
              <a:rPr lang="en-US"/>
              <a:pPr>
                <a:defRPr/>
              </a:pPr>
              <a:t>03-Jun-2014</a:t>
            </a:fld>
            <a:endParaRPr lang="en-US" dirty="0"/>
          </a:p>
        </p:txBody>
      </p:sp>
      <p:sp>
        <p:nvSpPr>
          <p:cNvPr id="4" name="Slide Image Placeholder 3"/>
          <p:cNvSpPr>
            <a:spLocks noGrp="1" noRot="1" noChangeAspect="1"/>
          </p:cNvSpPr>
          <p:nvPr>
            <p:ph type="sldImg" idx="2"/>
          </p:nvPr>
        </p:nvSpPr>
        <p:spPr>
          <a:xfrm>
            <a:off x="915988" y="746125"/>
            <a:ext cx="4973637" cy="3729038"/>
          </a:xfrm>
          <a:prstGeom prst="rect">
            <a:avLst/>
          </a:prstGeom>
          <a:noFill/>
          <a:ln w="12700">
            <a:solidFill>
              <a:prstClr val="black"/>
            </a:solidFill>
          </a:ln>
        </p:spPr>
        <p:txBody>
          <a:bodyPr vert="horz" lIns="91568" tIns="45784" rIns="91568" bIns="45784" rtlCol="0" anchor="ctr"/>
          <a:lstStyle/>
          <a:p>
            <a:pPr lvl="0"/>
            <a:endParaRPr lang="en-US" noProof="0" dirty="0"/>
          </a:p>
        </p:txBody>
      </p:sp>
      <p:sp>
        <p:nvSpPr>
          <p:cNvPr id="5" name="Notes Placeholder 4"/>
          <p:cNvSpPr>
            <a:spLocks noGrp="1"/>
          </p:cNvSpPr>
          <p:nvPr>
            <p:ph type="body" sz="quarter" idx="3"/>
          </p:nvPr>
        </p:nvSpPr>
        <p:spPr>
          <a:xfrm>
            <a:off x="680562" y="4724084"/>
            <a:ext cx="5444490" cy="4474528"/>
          </a:xfrm>
          <a:prstGeom prst="rect">
            <a:avLst/>
          </a:prstGeom>
        </p:spPr>
        <p:txBody>
          <a:bodyPr vert="horz" lIns="91568" tIns="45784" rIns="91568" bIns="457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9444988"/>
            <a:ext cx="2949629" cy="497523"/>
          </a:xfrm>
          <a:prstGeom prst="rect">
            <a:avLst/>
          </a:prstGeom>
        </p:spPr>
        <p:txBody>
          <a:bodyPr vert="horz" lIns="91568" tIns="45784" rIns="91568" bIns="4578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4395" y="9444988"/>
            <a:ext cx="2949629" cy="497523"/>
          </a:xfrm>
          <a:prstGeom prst="rect">
            <a:avLst/>
          </a:prstGeom>
        </p:spPr>
        <p:txBody>
          <a:bodyPr vert="horz" lIns="91568" tIns="45784" rIns="91568" bIns="45784" rtlCol="0" anchor="b"/>
          <a:lstStyle>
            <a:lvl1pPr algn="r" fontAlgn="auto">
              <a:spcBef>
                <a:spcPts val="0"/>
              </a:spcBef>
              <a:spcAft>
                <a:spcPts val="0"/>
              </a:spcAft>
              <a:defRPr sz="1200">
                <a:latin typeface="+mn-lt"/>
                <a:cs typeface="+mn-cs"/>
              </a:defRPr>
            </a:lvl1pPr>
          </a:lstStyle>
          <a:p>
            <a:pPr>
              <a:defRPr/>
            </a:pPr>
            <a:fld id="{8329BE37-D63F-4746-A78D-6078293367C2}" type="slidenum">
              <a:rPr lang="en-US"/>
              <a:pPr>
                <a:defRPr/>
              </a:pPr>
              <a:t>‹#›</a:t>
            </a:fld>
            <a:endParaRPr lang="en-US" dirty="0"/>
          </a:p>
        </p:txBody>
      </p:sp>
    </p:spTree>
    <p:extLst>
      <p:ext uri="{BB962C8B-B14F-4D97-AF65-F5344CB8AC3E}">
        <p14:creationId xmlns:p14="http://schemas.microsoft.com/office/powerpoint/2010/main" val="2232110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830CF84-B4F8-4C09-A6DD-FC29E32D949F}"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29699" name="Notes Placeholder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r>
              <a:rPr lang="en-US" dirty="0" smtClean="0"/>
              <a:t>Shortcoming</a:t>
            </a:r>
            <a:r>
              <a:rPr lang="en-US" baseline="0" dirty="0" smtClean="0"/>
              <a:t>s of GDP include: </a:t>
            </a:r>
            <a:r>
              <a:rPr lang="en-US" baseline="0" dirty="0" err="1" smtClean="0"/>
              <a:t>i</a:t>
            </a:r>
            <a:r>
              <a:rPr lang="en-GB" dirty="0">
                <a:solidFill>
                  <a:schemeClr val="bg2">
                    <a:lumMod val="75000"/>
                  </a:schemeClr>
                </a:solidFill>
              </a:rPr>
              <a:t>t ignores non-market components of well-being; includes negative externalities from production; ignores distribution; does not account for depletion of various assets</a:t>
            </a:r>
          </a:p>
          <a:p>
            <a:pPr eaLnBrk="1" hangingPunct="1"/>
            <a:endParaRPr lang="en-US" dirty="0" smtClean="0"/>
          </a:p>
        </p:txBody>
      </p:sp>
      <p:sp>
        <p:nvSpPr>
          <p:cNvPr id="4" name="Slide Number Placeholder 3"/>
          <p:cNvSpPr txBox="1"/>
          <p:nvPr/>
        </p:nvSpPr>
        <p:spPr>
          <a:xfrm>
            <a:off x="3854396" y="9444989"/>
            <a:ext cx="2949629" cy="497523"/>
          </a:xfrm>
          <a:prstGeom prst="rect">
            <a:avLst/>
          </a:prstGeom>
          <a:noFill/>
          <a:ln>
            <a:noFill/>
          </a:ln>
        </p:spPr>
        <p:txBody>
          <a:bodyPr lIns="91695" tIns="45848" rIns="91695" bIns="45848" anchor="b"/>
          <a:lstStyle/>
          <a:p>
            <a:pPr algn="r" fontAlgn="auto">
              <a:spcBef>
                <a:spcPts val="0"/>
              </a:spcBef>
              <a:spcAft>
                <a:spcPts val="0"/>
              </a:spcAft>
              <a:defRPr sz="1800" b="0" i="0" u="none" strike="noStrike" kern="0" cap="none" spc="0" baseline="0">
                <a:solidFill>
                  <a:srgbClr val="000000"/>
                </a:solidFill>
                <a:uFillTx/>
              </a:defRPr>
            </a:pPr>
            <a:fld id="{E7954613-BE62-4AB7-B415-A3F1C70C1433}" type="slidenum">
              <a:rPr kern="0">
                <a:solidFill>
                  <a:srgbClr val="000000"/>
                </a:solidFill>
                <a:latin typeface="Arial" pitchFamily="34" charset="0"/>
                <a:cs typeface="Arial" pitchFamily="34" charset="0"/>
              </a:rPr>
              <a:pPr algn="r" fontAlgn="auto">
                <a:spcBef>
                  <a:spcPts val="0"/>
                </a:spcBef>
                <a:spcAft>
                  <a:spcPts val="0"/>
                </a:spcAft>
                <a:defRPr sz="1800" b="0" i="0" u="none" strike="noStrike" kern="0" cap="none" spc="0" baseline="0">
                  <a:solidFill>
                    <a:srgbClr val="000000"/>
                  </a:solidFill>
                  <a:uFillTx/>
                </a:defRPr>
              </a:pPr>
              <a:t>2</a:t>
            </a:fld>
            <a:endParaRPr lang="fr-FR" sz="1200" kern="0" dirty="0">
              <a:solidFill>
                <a:srgbClr val="000000"/>
              </a:solidFill>
              <a:latin typeface="Calibri"/>
              <a:cs typeface="Arial" pitchFamily="3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527B2A32-0850-4DA4-9B99-143F2E805E8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w="12701">
            <a:solidFill>
              <a:srgbClr val="000000"/>
            </a:solidFill>
            <a:miter lim="800000"/>
            <a:headEnd/>
            <a:tailEnd/>
          </a:ln>
        </p:spPr>
      </p:sp>
      <p:sp>
        <p:nvSpPr>
          <p:cNvPr id="33795" name="Notes Placeholder 2"/>
          <p:cNvSpPr>
            <a:spLocks noGrp="1"/>
          </p:cNvSpPr>
          <p:nvPr>
            <p:ph type="body" sz="quarter" idx="1"/>
          </p:nvPr>
        </p:nvSpPr>
        <p:spPr bwMode="auto">
          <a:noFill/>
        </p:spPr>
        <p:txBody>
          <a:bodyPr wrap="square" numCol="1" anchor="t" anchorCtr="0" compatLnSpc="1">
            <a:prstTxWarp prst="textNoShape">
              <a:avLst/>
            </a:prstTxWarp>
            <a:normAutofit/>
          </a:bodyPr>
          <a:lstStyle/>
          <a:p>
            <a:pPr marL="449843" indent="-352880">
              <a:spcBef>
                <a:spcPct val="0"/>
              </a:spcBef>
              <a:spcAft>
                <a:spcPts val="1602"/>
              </a:spcAft>
              <a:buClr>
                <a:srgbClr val="002060"/>
              </a:buClr>
              <a:buSzPct val="120000"/>
            </a:pPr>
            <a:endParaRPr lang="en-GB" sz="1000" dirty="0">
              <a:solidFill>
                <a:srgbClr val="404040"/>
              </a:solidFill>
            </a:endParaRPr>
          </a:p>
        </p:txBody>
      </p:sp>
      <p:sp>
        <p:nvSpPr>
          <p:cNvPr id="33796" name="Slide Number Placeholder 3"/>
          <p:cNvSpPr txBox="1">
            <a:spLocks noChangeArrowheads="1"/>
          </p:cNvSpPr>
          <p:nvPr/>
        </p:nvSpPr>
        <p:spPr bwMode="auto">
          <a:xfrm>
            <a:off x="3854397" y="9444990"/>
            <a:ext cx="2949629" cy="497523"/>
          </a:xfrm>
          <a:prstGeom prst="rect">
            <a:avLst/>
          </a:prstGeom>
          <a:noFill/>
          <a:ln w="9525">
            <a:noFill/>
            <a:miter lim="800000"/>
            <a:headEnd/>
            <a:tailEnd/>
          </a:ln>
        </p:spPr>
        <p:txBody>
          <a:bodyPr lIns="91558" tIns="45779" rIns="91558" bIns="45779" anchor="b"/>
          <a:lstStyle/>
          <a:p>
            <a:pPr algn="r"/>
            <a:fld id="{1DF0A299-6607-4029-9402-6AB3E25CEF88}" type="slidenum">
              <a:rPr lang="en-US">
                <a:solidFill>
                  <a:srgbClr val="000000"/>
                </a:solidFill>
                <a:latin typeface="Calibri" pitchFamily="34" charset="0"/>
              </a:rPr>
              <a:pPr algn="r"/>
              <a:t>4</a:t>
            </a:fld>
            <a:endParaRPr lang="en-US" sz="120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3380" lvl="1" indent="-343380">
              <a:buFontTx/>
              <a:buChar char="•"/>
            </a:pPr>
            <a:endParaRPr lang="en-GB" sz="1800" dirty="0">
              <a:solidFill>
                <a:srgbClr val="7F7F7F"/>
              </a:solidFill>
            </a:endParaRPr>
          </a:p>
          <a:p>
            <a:pPr marL="343380" lvl="1" indent="-343380">
              <a:buFontTx/>
              <a:buChar char="•"/>
            </a:pPr>
            <a:r>
              <a:rPr lang="en-GB" sz="1800" dirty="0">
                <a:solidFill>
                  <a:srgbClr val="7F7F7F"/>
                </a:solidFill>
              </a:rPr>
              <a:t>New Zealand has one of the lowest level of air pollution and one of the highest level of satisfaction with water quality and Kiwis rate environment as one of their top priority</a:t>
            </a:r>
          </a:p>
          <a:p>
            <a:pPr marL="343380" lvl="1" indent="-343380">
              <a:buFontTx/>
              <a:buChar char="•"/>
            </a:pPr>
            <a:r>
              <a:rPr lang="en-GB" sz="1800" dirty="0">
                <a:solidFill>
                  <a:srgbClr val="7F7F7F"/>
                </a:solidFill>
              </a:rPr>
              <a:t>Denmark and Sweden have the better work-life balance; Danish and Swedes rate work-life balance as a top priority</a:t>
            </a:r>
          </a:p>
          <a:p>
            <a:pPr marL="343380" lvl="1" indent="-343380">
              <a:buFontTx/>
              <a:buChar char="•"/>
            </a:pPr>
            <a:r>
              <a:rPr lang="en-GB" sz="1800" dirty="0">
                <a:solidFill>
                  <a:srgbClr val="7F7F7F"/>
                </a:solidFill>
              </a:rPr>
              <a:t>Canada performs has one of the longest life expectancy and the highest self-reported health status; Canadians give lot of importance to health</a:t>
            </a:r>
          </a:p>
          <a:p>
            <a:pPr marL="343380" lvl="1" indent="-343380">
              <a:buFontTx/>
              <a:buChar char="•"/>
            </a:pPr>
            <a:r>
              <a:rPr lang="en-GB" sz="1800" dirty="0">
                <a:solidFill>
                  <a:srgbClr val="7F7F7F"/>
                </a:solidFill>
              </a:rPr>
              <a:t>United States is the richest OECD country, yet Americans do not consider income as one of their top priority</a:t>
            </a:r>
          </a:p>
          <a:p>
            <a:pPr marL="343380" lvl="1" indent="-343380">
              <a:buFontTx/>
              <a:buChar char="•"/>
            </a:pPr>
            <a:endParaRPr lang="en-GB" sz="2400" dirty="0">
              <a:solidFill>
                <a:srgbClr val="7F7F7F"/>
              </a:solidFill>
            </a:endParaRPr>
          </a:p>
          <a:p>
            <a:endParaRPr lang="en-GB" dirty="0"/>
          </a:p>
        </p:txBody>
      </p:sp>
      <p:sp>
        <p:nvSpPr>
          <p:cNvPr id="4" name="Slide Number Placeholder 3"/>
          <p:cNvSpPr>
            <a:spLocks noGrp="1"/>
          </p:cNvSpPr>
          <p:nvPr>
            <p:ph type="sldNum" sz="quarter" idx="10"/>
          </p:nvPr>
        </p:nvSpPr>
        <p:spPr/>
        <p:txBody>
          <a:bodyPr/>
          <a:lstStyle/>
          <a:p>
            <a:pPr>
              <a:defRPr/>
            </a:pPr>
            <a:fld id="{8329BE37-D63F-4746-A78D-6078293367C2}" type="slidenum">
              <a:rPr lang="en-US" smtClean="0"/>
              <a:pPr>
                <a:defRPr/>
              </a:pPr>
              <a:t>13</a:t>
            </a:fld>
            <a:endParaRPr lang="en-US" dirty="0"/>
          </a:p>
        </p:txBody>
      </p:sp>
    </p:spTree>
    <p:extLst>
      <p:ext uri="{BB962C8B-B14F-4D97-AF65-F5344CB8AC3E}">
        <p14:creationId xmlns:p14="http://schemas.microsoft.com/office/powerpoint/2010/main" val="426441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29BE37-D63F-4746-A78D-6078293367C2}" type="slidenum">
              <a:rPr lang="en-US" smtClean="0"/>
              <a:pPr>
                <a:defRPr/>
              </a:pPr>
              <a:t>14</a:t>
            </a:fld>
            <a:endParaRPr lang="en-US" dirty="0"/>
          </a:p>
        </p:txBody>
      </p:sp>
    </p:spTree>
    <p:extLst>
      <p:ext uri="{BB962C8B-B14F-4D97-AF65-F5344CB8AC3E}">
        <p14:creationId xmlns:p14="http://schemas.microsoft.com/office/powerpoint/2010/main" val="16765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29BE37-D63F-4746-A78D-6078293367C2}" type="slidenum">
              <a:rPr lang="en-US" smtClean="0"/>
              <a:pPr>
                <a:defRPr/>
              </a:pPr>
              <a:t>15</a:t>
            </a:fld>
            <a:endParaRPr lang="en-US" dirty="0"/>
          </a:p>
        </p:txBody>
      </p:sp>
    </p:spTree>
    <p:extLst>
      <p:ext uri="{BB962C8B-B14F-4D97-AF65-F5344CB8AC3E}">
        <p14:creationId xmlns:p14="http://schemas.microsoft.com/office/powerpoint/2010/main" val="3356944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329BE37-D63F-4746-A78D-6078293367C2}" type="slidenum">
              <a:rPr lang="en-US" smtClean="0"/>
              <a:pPr>
                <a:defRPr/>
              </a:pPr>
              <a:t>16</a:t>
            </a:fld>
            <a:endParaRPr lang="en-US" dirty="0"/>
          </a:p>
        </p:txBody>
      </p:sp>
    </p:spTree>
    <p:extLst>
      <p:ext uri="{BB962C8B-B14F-4D97-AF65-F5344CB8AC3E}">
        <p14:creationId xmlns:p14="http://schemas.microsoft.com/office/powerpoint/2010/main" val="4160859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329BE37-D63F-4746-A78D-6078293367C2}"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PPT_fondcouv.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11" descr="OECD_TEXT_10cm.png"/>
          <p:cNvPicPr>
            <a:picLocks noChangeAspect="1"/>
          </p:cNvPicPr>
          <p:nvPr/>
        </p:nvPicPr>
        <p:blipFill>
          <a:blip r:embed="rId3" cstate="print"/>
          <a:srcRect/>
          <a:stretch>
            <a:fillRect/>
          </a:stretch>
        </p:blipFill>
        <p:spPr bwMode="auto">
          <a:xfrm>
            <a:off x="360363" y="252413"/>
            <a:ext cx="3019425" cy="1230312"/>
          </a:xfrm>
          <a:prstGeom prst="rect">
            <a:avLst/>
          </a:prstGeom>
          <a:noFill/>
          <a:ln w="9525">
            <a:noFill/>
            <a:miter lim="800000"/>
            <a:headEnd/>
            <a:tailEnd/>
          </a:ln>
        </p:spPr>
      </p:pic>
      <p:sp>
        <p:nvSpPr>
          <p:cNvPr id="443394" name="Rectangle 2"/>
          <p:cNvSpPr>
            <a:spLocks noGrp="1" noChangeArrowheads="1"/>
          </p:cNvSpPr>
          <p:nvPr>
            <p:ph type="ctrTitle"/>
          </p:nvPr>
        </p:nvSpPr>
        <p:spPr>
          <a:xfrm>
            <a:off x="1559598" y="1341438"/>
            <a:ext cx="6540954" cy="1470025"/>
          </a:xfrm>
        </p:spPr>
        <p:txBody>
          <a:bodyPr anchor="b"/>
          <a:lstStyle>
            <a:lvl1pPr algn="l">
              <a:defRPr sz="3600" b="1">
                <a:solidFill>
                  <a:srgbClr val="727272"/>
                </a:solidFill>
                <a:latin typeface="Caecilia Roman" pitchFamily="18" charset="0"/>
              </a:defRPr>
            </a:lvl1pPr>
          </a:lstStyle>
          <a:p>
            <a:r>
              <a:rPr lang="en-US" dirty="0" smtClean="0"/>
              <a:t>Click to edit Master title style</a:t>
            </a:r>
            <a:endParaRPr lang="en-GB" dirty="0"/>
          </a:p>
        </p:txBody>
      </p:sp>
      <p:sp>
        <p:nvSpPr>
          <p:cNvPr id="443395" name="Rectangle 3"/>
          <p:cNvSpPr>
            <a:spLocks noGrp="1" noChangeArrowheads="1"/>
          </p:cNvSpPr>
          <p:nvPr>
            <p:ph type="subTitle" idx="1"/>
          </p:nvPr>
        </p:nvSpPr>
        <p:spPr>
          <a:xfrm>
            <a:off x="1566713" y="2924944"/>
            <a:ext cx="6533679" cy="1752600"/>
          </a:xfrm>
        </p:spPr>
        <p:txBody>
          <a:bodyPr/>
          <a:lstStyle>
            <a:lvl1pPr marL="0" indent="0" algn="l">
              <a:buFontTx/>
              <a:buNone/>
              <a:defRPr sz="2500">
                <a:solidFill>
                  <a:srgbClr val="727272"/>
                </a:solidFill>
                <a:latin typeface="Caecilia Roman" pitchFamily="18" charset="0"/>
              </a:defRPr>
            </a:lvl1pPr>
          </a:lstStyle>
          <a:p>
            <a:r>
              <a:rPr lang="en-US" dirty="0" smtClean="0"/>
              <a:t>Click to edit Master subtitle style</a:t>
            </a:r>
            <a:endParaRPr lang="en-GB" dirty="0"/>
          </a:p>
        </p:txBody>
      </p:sp>
      <p:sp>
        <p:nvSpPr>
          <p:cNvPr id="6" name="Rectangle 4"/>
          <p:cNvSpPr>
            <a:spLocks noGrp="1" noChangeArrowheads="1"/>
          </p:cNvSpPr>
          <p:nvPr>
            <p:ph type="dt" sz="half" idx="10"/>
          </p:nvPr>
        </p:nvSpPr>
        <p:spPr>
          <a:xfrm>
            <a:off x="250825" y="6245225"/>
            <a:ext cx="4043363" cy="476250"/>
          </a:xfrm>
        </p:spPr>
        <p:txBody>
          <a:bodyPr/>
          <a:lstStyle>
            <a:lvl1pPr>
              <a:defRPr>
                <a:solidFill>
                  <a:srgbClr val="727272"/>
                </a:solidFill>
              </a:defRPr>
            </a:lvl1pPr>
          </a:lstStyle>
          <a:p>
            <a:pPr>
              <a:defRPr/>
            </a:pPr>
            <a:fld id="{9CD66EAD-91AC-41C7-893C-82F92BA56E78}" type="datetimeFigureOut">
              <a:rPr lang="en-US"/>
              <a:pPr>
                <a:defRPr/>
              </a:pPr>
              <a:t>03-Jun-2014</a:t>
            </a:fld>
            <a:endParaRPr lang="en-US" dirty="0"/>
          </a:p>
        </p:txBody>
      </p:sp>
      <p:sp>
        <p:nvSpPr>
          <p:cNvPr id="7" name="Rectangle 5"/>
          <p:cNvSpPr>
            <a:spLocks noGrp="1" noChangeArrowheads="1"/>
          </p:cNvSpPr>
          <p:nvPr>
            <p:ph type="ftr" sz="quarter" idx="11"/>
          </p:nvPr>
        </p:nvSpPr>
        <p:spPr/>
        <p:txBody>
          <a:bodyPr/>
          <a:lstStyle>
            <a:lvl1pPr>
              <a:defRPr>
                <a:solidFill>
                  <a:srgbClr val="727272"/>
                </a:solidFill>
              </a:defRPr>
            </a:lvl1pPr>
          </a:lstStyle>
          <a:p>
            <a:pPr>
              <a:defRPr/>
            </a:pPr>
            <a:endParaRPr lang="en-US"/>
          </a:p>
        </p:txBody>
      </p:sp>
      <p:sp>
        <p:nvSpPr>
          <p:cNvPr id="8" name="Rectangle 6"/>
          <p:cNvSpPr>
            <a:spLocks noGrp="1" noChangeArrowheads="1"/>
          </p:cNvSpPr>
          <p:nvPr>
            <p:ph type="sldNum" sz="quarter" idx="12"/>
          </p:nvPr>
        </p:nvSpPr>
        <p:spPr>
          <a:xfrm>
            <a:off x="6553200" y="6245225"/>
            <a:ext cx="2133600" cy="476250"/>
          </a:xfrm>
        </p:spPr>
        <p:txBody>
          <a:bodyPr/>
          <a:lstStyle>
            <a:lvl1pPr>
              <a:defRPr>
                <a:solidFill>
                  <a:schemeClr val="bg1"/>
                </a:solidFill>
              </a:defRPr>
            </a:lvl1pPr>
          </a:lstStyle>
          <a:p>
            <a:pPr>
              <a:defRPr/>
            </a:pPr>
            <a:fld id="{1F74FD15-240A-4DD9-920C-F7FDDFCF778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FCE8A220-48AE-41DF-A0B3-B555D7F627B6}" type="datetimeFigureOut">
              <a:rPr lang="en-US"/>
              <a:pPr>
                <a:defRPr/>
              </a:pPr>
              <a:t>03-Jun-2014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D0D10F-5E86-49F3-808E-7473C11496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17A35FA-0BA0-4947-9B7C-EF632A022DB4}" type="datetimeFigureOut">
              <a:rPr lang="en-US"/>
              <a:pPr>
                <a:defRPr/>
              </a:pPr>
              <a:t>03-Jun-2014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FFDF0A-6DB3-4DE9-AD04-D08F3DEBD98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fld id="{C0B52A29-1638-45A9-8A10-531DFC284211}" type="datetimeFigureOut">
              <a:rPr lang="en-US"/>
              <a:pPr>
                <a:defRPr/>
              </a:pPr>
              <a:t>03-Jun-2014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D1D4D2-DC0F-41E6-B8EA-D3A5395EB3E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3BFC5B48-E679-4F55-991D-EA9FB94B3B77}" type="datetimeFigureOut">
              <a:rPr lang="en-US"/>
              <a:pPr>
                <a:defRPr/>
              </a:pPr>
              <a:t>03-Jun-2014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A3253-0563-4807-9D53-47C740617A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0AC27B4-54A5-4E9F-A1BC-C36A0D4A6408}" type="datetimeFigureOut">
              <a:rPr lang="en-US"/>
              <a:pPr>
                <a:defRPr/>
              </a:pPr>
              <a:t>03-Jun-2014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DC5330-47DC-48B9-9DE9-0FC331EE49E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5A9F0B3-6807-4657-B73D-3D2BE2D1D961}" type="datetimeFigureOut">
              <a:rPr lang="en-US"/>
              <a:pPr>
                <a:defRPr/>
              </a:pPr>
              <a:t>03-Jun-2014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D04A16-66E1-45C9-B630-28C4DEBE512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FBFCC683-2F17-4651-B434-BAF38438F524}" type="datetimeFigureOut">
              <a:rPr lang="en-US"/>
              <a:pPr>
                <a:defRPr/>
              </a:pPr>
              <a:t>03-Jun-2014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D057FB-5ED4-49BC-994E-AF3E498B49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2E3A5AA-8BAD-4A49-BD5C-687466F2A3DA}" type="datetimeFigureOut">
              <a:rPr lang="en-US"/>
              <a:pPr>
                <a:defRPr/>
              </a:pPr>
              <a:t>03-Jun-2014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2D122A9-DC3F-47F9-A656-42B1C9997AA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5D99BF6-0FB6-4C0B-BBE0-3816DA12EC35}" type="datetimeFigureOut">
              <a:rPr lang="en-US"/>
              <a:pPr>
                <a:defRPr/>
              </a:pPr>
              <a:t>03-Jun-2014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B9AD6D-FF21-43D2-9CAA-1F485A76AAC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727272"/>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04E0F3-48F5-4999-8C86-625FB86B6117}" type="datetimeFigureOut">
              <a:rPr lang="en-US"/>
              <a:pPr>
                <a:defRPr/>
              </a:pPr>
              <a:t>03-Jun-2014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E0CAF8-520D-406B-9259-DDA4ACD045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PPT_fondslide.png"/>
          <p:cNvPicPr>
            <a:picLocks noChangeAspect="1"/>
          </p:cNvPicPr>
          <p:nvPr/>
        </p:nvPicPr>
        <p:blipFill>
          <a:blip r:embed="rId13" cstate="print"/>
          <a:srcRect/>
          <a:stretch>
            <a:fillRect/>
          </a:stretch>
        </p:blipFill>
        <p:spPr bwMode="auto">
          <a:xfrm>
            <a:off x="0" y="0"/>
            <a:ext cx="9144000" cy="762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68313" y="-1588"/>
            <a:ext cx="8218487" cy="766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39300" name="Rectangle 4"/>
          <p:cNvSpPr>
            <a:spLocks noGrp="1" noChangeArrowheads="1"/>
          </p:cNvSpPr>
          <p:nvPr>
            <p:ph type="dt" sz="half" idx="2"/>
          </p:nvPr>
        </p:nvSpPr>
        <p:spPr bwMode="auto">
          <a:xfrm>
            <a:off x="468313"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727272"/>
                </a:solidFill>
                <a:latin typeface="Caecilia Roman" pitchFamily="18" charset="0"/>
                <a:cs typeface="+mn-cs"/>
              </a:defRPr>
            </a:lvl1pPr>
          </a:lstStyle>
          <a:p>
            <a:pPr>
              <a:defRPr/>
            </a:pPr>
            <a:fld id="{7214FE95-E6D9-4FA2-88EF-AE8DE9823DE2}" type="datetimeFigureOut">
              <a:rPr lang="en-US"/>
              <a:pPr>
                <a:defRPr/>
              </a:pPr>
              <a:t>03-Jun-2014</a:t>
            </a:fld>
            <a:endParaRPr lang="en-US" dirty="0"/>
          </a:p>
        </p:txBody>
      </p:sp>
      <p:sp>
        <p:nvSpPr>
          <p:cNvPr id="439301" name="Rectangle 5"/>
          <p:cNvSpPr>
            <a:spLocks noGrp="1" noChangeArrowheads="1"/>
          </p:cNvSpPr>
          <p:nvPr>
            <p:ph type="ftr" sz="quarter" idx="3"/>
          </p:nvPr>
        </p:nvSpPr>
        <p:spPr bwMode="auto">
          <a:xfrm>
            <a:off x="2843213"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727272"/>
                </a:solidFill>
                <a:latin typeface="Caecilia Roman" pitchFamily="18" charset="0"/>
                <a:cs typeface="+mn-cs"/>
              </a:defRPr>
            </a:lvl1pPr>
          </a:lstStyle>
          <a:p>
            <a:pPr>
              <a:defRPr/>
            </a:pPr>
            <a:endParaRPr lang="en-US"/>
          </a:p>
        </p:txBody>
      </p:sp>
      <p:sp>
        <p:nvSpPr>
          <p:cNvPr id="439302" name="Rectangle 6"/>
          <p:cNvSpPr>
            <a:spLocks noGrp="1" noChangeArrowheads="1"/>
          </p:cNvSpPr>
          <p:nvPr>
            <p:ph type="sldNum" sz="quarter" idx="4"/>
          </p:nvPr>
        </p:nvSpPr>
        <p:spPr bwMode="auto">
          <a:xfrm>
            <a:off x="5883275" y="6245225"/>
            <a:ext cx="1114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727272"/>
                </a:solidFill>
                <a:latin typeface="Caecilia Roman" pitchFamily="18" charset="0"/>
                <a:cs typeface="+mn-cs"/>
              </a:defRPr>
            </a:lvl1pPr>
          </a:lstStyle>
          <a:p>
            <a:pPr>
              <a:defRPr/>
            </a:pPr>
            <a:fld id="{8AA7A7B0-0ABA-4916-BDBB-357C50C7C422}" type="slidenum">
              <a:rPr lang="en-US"/>
              <a:pPr>
                <a:defRPr/>
              </a:pPr>
              <a:t>‹#›</a:t>
            </a:fld>
            <a:endParaRPr lang="en-US" dirty="0"/>
          </a:p>
        </p:txBody>
      </p:sp>
      <p:pic>
        <p:nvPicPr>
          <p:cNvPr id="1032" name="Picture 10" descr="OECD_10cm.png"/>
          <p:cNvPicPr>
            <a:picLocks noChangeAspect="1"/>
          </p:cNvPicPr>
          <p:nvPr/>
        </p:nvPicPr>
        <p:blipFill>
          <a:blip r:embed="rId14" cstate="print"/>
          <a:srcRect/>
          <a:stretch>
            <a:fillRect/>
          </a:stretch>
        </p:blipFill>
        <p:spPr bwMode="auto">
          <a:xfrm>
            <a:off x="7451725" y="6227763"/>
            <a:ext cx="1260475"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3"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latin typeface="Caecilia Roman" pitchFamily="18" charset="0"/>
          <a:ea typeface="+mj-ea"/>
          <a:cs typeface="+mj-cs"/>
        </a:defRPr>
      </a:lvl1pPr>
      <a:lvl2pPr algn="l" rtl="0" eaLnBrk="0" fontAlgn="base" hangingPunct="0">
        <a:spcBef>
          <a:spcPct val="0"/>
        </a:spcBef>
        <a:spcAft>
          <a:spcPct val="0"/>
        </a:spcAft>
        <a:defRPr sz="2800" b="1">
          <a:solidFill>
            <a:schemeClr val="bg1"/>
          </a:solidFill>
          <a:latin typeface="Caecilia Roman" pitchFamily="18" charset="0"/>
          <a:cs typeface="Arial" charset="0"/>
        </a:defRPr>
      </a:lvl2pPr>
      <a:lvl3pPr algn="l" rtl="0" eaLnBrk="0" fontAlgn="base" hangingPunct="0">
        <a:spcBef>
          <a:spcPct val="0"/>
        </a:spcBef>
        <a:spcAft>
          <a:spcPct val="0"/>
        </a:spcAft>
        <a:defRPr sz="2800" b="1">
          <a:solidFill>
            <a:schemeClr val="bg1"/>
          </a:solidFill>
          <a:latin typeface="Caecilia Roman" pitchFamily="18" charset="0"/>
          <a:cs typeface="Arial" charset="0"/>
        </a:defRPr>
      </a:lvl3pPr>
      <a:lvl4pPr algn="l" rtl="0" eaLnBrk="0" fontAlgn="base" hangingPunct="0">
        <a:spcBef>
          <a:spcPct val="0"/>
        </a:spcBef>
        <a:spcAft>
          <a:spcPct val="0"/>
        </a:spcAft>
        <a:defRPr sz="2800" b="1">
          <a:solidFill>
            <a:schemeClr val="bg1"/>
          </a:solidFill>
          <a:latin typeface="Caecilia Roman" pitchFamily="18" charset="0"/>
          <a:cs typeface="Arial" charset="0"/>
        </a:defRPr>
      </a:lvl4pPr>
      <a:lvl5pPr algn="l" rtl="0" eaLnBrk="0" fontAlgn="base" hangingPunct="0">
        <a:spcBef>
          <a:spcPct val="0"/>
        </a:spcBef>
        <a:spcAft>
          <a:spcPct val="0"/>
        </a:spcAft>
        <a:defRPr sz="2800" b="1">
          <a:solidFill>
            <a:schemeClr val="bg1"/>
          </a:solidFill>
          <a:latin typeface="Caecilia Roman" pitchFamily="18" charset="0"/>
          <a:cs typeface="Arial" charset="0"/>
        </a:defRPr>
      </a:lvl5pPr>
      <a:lvl6pPr marL="457200" algn="ctr" rtl="0" eaLnBrk="1" fontAlgn="base" hangingPunct="1">
        <a:spcBef>
          <a:spcPct val="0"/>
        </a:spcBef>
        <a:spcAft>
          <a:spcPct val="0"/>
        </a:spcAft>
        <a:defRPr sz="4400">
          <a:solidFill>
            <a:schemeClr val="bg2"/>
          </a:solidFill>
          <a:latin typeface="Helvetica" pitchFamily="34" charset="0"/>
          <a:cs typeface="Arial" charset="0"/>
        </a:defRPr>
      </a:lvl6pPr>
      <a:lvl7pPr marL="914400" algn="ctr" rtl="0" eaLnBrk="1" fontAlgn="base" hangingPunct="1">
        <a:spcBef>
          <a:spcPct val="0"/>
        </a:spcBef>
        <a:spcAft>
          <a:spcPct val="0"/>
        </a:spcAft>
        <a:defRPr sz="4400">
          <a:solidFill>
            <a:schemeClr val="bg2"/>
          </a:solidFill>
          <a:latin typeface="Helvetica" pitchFamily="34" charset="0"/>
          <a:cs typeface="Arial" charset="0"/>
        </a:defRPr>
      </a:lvl7pPr>
      <a:lvl8pPr marL="1371600" algn="ctr" rtl="0" eaLnBrk="1" fontAlgn="base" hangingPunct="1">
        <a:spcBef>
          <a:spcPct val="0"/>
        </a:spcBef>
        <a:spcAft>
          <a:spcPct val="0"/>
        </a:spcAft>
        <a:defRPr sz="4400">
          <a:solidFill>
            <a:schemeClr val="bg2"/>
          </a:solidFill>
          <a:latin typeface="Helvetica" pitchFamily="34" charset="0"/>
          <a:cs typeface="Arial" charset="0"/>
        </a:defRPr>
      </a:lvl8pPr>
      <a:lvl9pPr marL="1828800" algn="ctr" rtl="0" eaLnBrk="1" fontAlgn="base" hangingPunct="1">
        <a:spcBef>
          <a:spcPct val="0"/>
        </a:spcBef>
        <a:spcAft>
          <a:spcPct val="0"/>
        </a:spcAft>
        <a:defRPr sz="4400">
          <a:solidFill>
            <a:schemeClr val="bg2"/>
          </a:solidFill>
          <a:latin typeface="Helvetica" pitchFamily="34" charset="0"/>
          <a:cs typeface="Arial" charset="0"/>
        </a:defRPr>
      </a:lvl9pPr>
    </p:titleStyle>
    <p:bodyStyle>
      <a:lvl1pPr marL="342900" indent="-342900" algn="l" rtl="0" eaLnBrk="0" fontAlgn="base" hangingPunct="0">
        <a:spcBef>
          <a:spcPct val="20000"/>
        </a:spcBef>
        <a:spcAft>
          <a:spcPct val="0"/>
        </a:spcAft>
        <a:buChar char="•"/>
        <a:defRPr sz="3200">
          <a:solidFill>
            <a:srgbClr val="004B78"/>
          </a:solidFill>
          <a:latin typeface="Caecilia Roman" pitchFamily="18" charset="0"/>
          <a:ea typeface="+mn-ea"/>
          <a:cs typeface="+mn-cs"/>
        </a:defRPr>
      </a:lvl1pPr>
      <a:lvl2pPr marL="742950" indent="-285750" algn="l" rtl="0" eaLnBrk="0" fontAlgn="base" hangingPunct="0">
        <a:spcBef>
          <a:spcPct val="20000"/>
        </a:spcBef>
        <a:spcAft>
          <a:spcPct val="0"/>
        </a:spcAft>
        <a:buChar char="–"/>
        <a:defRPr sz="2800">
          <a:solidFill>
            <a:srgbClr val="004B78"/>
          </a:solidFill>
          <a:latin typeface="Caecilia Roman" pitchFamily="18" charset="0"/>
          <a:cs typeface="+mn-cs"/>
        </a:defRPr>
      </a:lvl2pPr>
      <a:lvl3pPr marL="1143000" indent="-228600" algn="l" rtl="0" eaLnBrk="0" fontAlgn="base" hangingPunct="0">
        <a:spcBef>
          <a:spcPct val="20000"/>
        </a:spcBef>
        <a:spcAft>
          <a:spcPct val="0"/>
        </a:spcAft>
        <a:buChar char="•"/>
        <a:defRPr sz="2400">
          <a:solidFill>
            <a:srgbClr val="004B78"/>
          </a:solidFill>
          <a:latin typeface="Caecilia Roman" pitchFamily="18" charset="0"/>
          <a:cs typeface="+mn-cs"/>
        </a:defRPr>
      </a:lvl3pPr>
      <a:lvl4pPr marL="1600200" indent="-228600" algn="l" rtl="0" eaLnBrk="0" fontAlgn="base" hangingPunct="0">
        <a:spcBef>
          <a:spcPct val="20000"/>
        </a:spcBef>
        <a:spcAft>
          <a:spcPct val="0"/>
        </a:spcAft>
        <a:buChar char="–"/>
        <a:defRPr sz="2000">
          <a:solidFill>
            <a:srgbClr val="004B78"/>
          </a:solidFill>
          <a:latin typeface="Caecilia Roman" pitchFamily="18" charset="0"/>
          <a:cs typeface="+mn-cs"/>
        </a:defRPr>
      </a:lvl4pPr>
      <a:lvl5pPr marL="2057400" indent="-228600" algn="l" rtl="0" eaLnBrk="0" fontAlgn="base" hangingPunct="0">
        <a:spcBef>
          <a:spcPct val="20000"/>
        </a:spcBef>
        <a:spcAft>
          <a:spcPct val="0"/>
        </a:spcAft>
        <a:buChar char="»"/>
        <a:defRPr sz="2000">
          <a:solidFill>
            <a:srgbClr val="004B78"/>
          </a:solidFill>
          <a:latin typeface="Caecilia Roman" pitchFamily="18" charset="0"/>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oecdbetterlifeindex.org/respons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Romina.boarini@oecd.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betterlifeindex.org/" TargetMode="External"/><Relationship Id="rId4" Type="http://schemas.openxmlformats.org/officeDocument/2006/relationships/hyperlink" Target="http://www.oecd.org/progres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89694" y="2228056"/>
            <a:ext cx="8964612" cy="1677987"/>
          </a:xfrm>
        </p:spPr>
        <p:txBody>
          <a:bodyPr/>
          <a:lstStyle/>
          <a:p>
            <a:pPr algn="ctr">
              <a:lnSpc>
                <a:spcPct val="150000"/>
              </a:lnSpc>
            </a:pPr>
            <a:r>
              <a:rPr lang="en-GB" sz="4000" dirty="0" smtClean="0">
                <a:solidFill>
                  <a:schemeClr val="tx1"/>
                </a:solidFill>
              </a:rPr>
              <a:t/>
            </a:r>
            <a:br>
              <a:rPr lang="en-GB" sz="4000" dirty="0" smtClean="0">
                <a:solidFill>
                  <a:schemeClr val="tx1"/>
                </a:solidFill>
              </a:rPr>
            </a:br>
            <a:r>
              <a:rPr lang="en-GB" sz="3200" dirty="0" smtClean="0">
                <a:solidFill>
                  <a:srgbClr val="0617BA"/>
                </a:solidFill>
              </a:rPr>
              <a:t>Quality and aggregation issues in GDP and beyond: insights from the OECD Better Life Initiative</a:t>
            </a:r>
          </a:p>
        </p:txBody>
      </p:sp>
      <p:sp>
        <p:nvSpPr>
          <p:cNvPr id="3075" name="Subtitle 7"/>
          <p:cNvSpPr>
            <a:spLocks noGrp="1"/>
          </p:cNvSpPr>
          <p:nvPr>
            <p:ph type="subTitle" idx="1"/>
          </p:nvPr>
        </p:nvSpPr>
        <p:spPr>
          <a:xfrm>
            <a:off x="-161925" y="4063978"/>
            <a:ext cx="9467850" cy="1835150"/>
          </a:xfrm>
        </p:spPr>
        <p:txBody>
          <a:bodyPr/>
          <a:lstStyle/>
          <a:p>
            <a:pPr eaLnBrk="1" hangingPunct="1"/>
            <a:r>
              <a:rPr lang="en-US" b="1" dirty="0" smtClean="0"/>
              <a:t>	</a:t>
            </a:r>
          </a:p>
          <a:p>
            <a:pPr eaLnBrk="1" hangingPunct="1"/>
            <a:r>
              <a:rPr lang="en-US" b="1" dirty="0" smtClean="0"/>
              <a:t>	</a:t>
            </a:r>
            <a:r>
              <a:rPr lang="en-US" b="1" dirty="0" smtClean="0">
                <a:solidFill>
                  <a:schemeClr val="bg2">
                    <a:lumMod val="75000"/>
                  </a:schemeClr>
                </a:solidFill>
              </a:rPr>
              <a:t>Romina Boarini, </a:t>
            </a:r>
          </a:p>
          <a:p>
            <a:pPr eaLnBrk="1" hangingPunct="1"/>
            <a:r>
              <a:rPr lang="en-US" b="1" dirty="0" smtClean="0">
                <a:solidFill>
                  <a:schemeClr val="bg2">
                    <a:lumMod val="75000"/>
                  </a:schemeClr>
                </a:solidFill>
              </a:rPr>
              <a:t>	Head of Monitoring Well-Being and Progress</a:t>
            </a:r>
          </a:p>
          <a:p>
            <a:pPr eaLnBrk="1" hangingPunct="1"/>
            <a:r>
              <a:rPr lang="en-GB" b="1" dirty="0" smtClean="0">
                <a:solidFill>
                  <a:schemeClr val="bg2">
                    <a:lumMod val="75000"/>
                  </a:schemeClr>
                </a:solidFill>
              </a:rPr>
              <a:t>	OECD Statistics Directorate</a:t>
            </a:r>
            <a:endParaRPr lang="en-US" b="1" dirty="0" smtClean="0">
              <a:solidFill>
                <a:schemeClr val="bg2">
                  <a:lumMod val="75000"/>
                </a:schemeClr>
              </a:solidFill>
            </a:endParaRPr>
          </a:p>
          <a:p>
            <a:pPr eaLnBrk="1" hangingPunct="1"/>
            <a:endParaRPr lang="en-GB" b="1" dirty="0" smtClean="0"/>
          </a:p>
          <a:p>
            <a:pPr eaLnBrk="1" hangingPunct="1"/>
            <a:r>
              <a:rPr lang="en-US" b="1" dirty="0" smtClean="0"/>
              <a:t>	</a:t>
            </a:r>
          </a:p>
        </p:txBody>
      </p:sp>
      <p:sp>
        <p:nvSpPr>
          <p:cNvPr id="1025" name="Rectangle 1"/>
          <p:cNvSpPr>
            <a:spLocks noChangeArrowheads="1"/>
          </p:cNvSpPr>
          <p:nvPr/>
        </p:nvSpPr>
        <p:spPr bwMode="auto">
          <a:xfrm>
            <a:off x="0" y="3067050"/>
            <a:ext cx="9144000" cy="1016000"/>
          </a:xfrm>
          <a:prstGeom prst="rect">
            <a:avLst/>
          </a:prstGeom>
          <a:noFill/>
          <a:ln w="9525">
            <a:noFill/>
            <a:miter lim="800000"/>
            <a:headEnd/>
            <a:tailEnd/>
          </a:ln>
          <a:effectLst/>
        </p:spPr>
        <p:txBody>
          <a:bodyPr anchor="ctr">
            <a:spAutoFit/>
          </a:bodyPr>
          <a:lstStyle/>
          <a:p>
            <a:pPr>
              <a:defRPr/>
            </a:pPr>
            <a:endParaRPr lang="en-US" sz="2000" b="1" dirty="0">
              <a:solidFill>
                <a:schemeClr val="accent1">
                  <a:lumMod val="75000"/>
                </a:schemeClr>
              </a:solidFill>
              <a:latin typeface="Helvetica" pitchFamily="34" charset="0"/>
              <a:ea typeface="SimSun" pitchFamily="2" charset="-122"/>
              <a:cs typeface="Times New Roman" pitchFamily="18" charset="0"/>
            </a:endParaRPr>
          </a:p>
          <a:p>
            <a:pPr>
              <a:defRPr/>
            </a:pPr>
            <a:endParaRPr lang="en-GB" sz="2000" b="1" dirty="0">
              <a:solidFill>
                <a:schemeClr val="accent1">
                  <a:lumMod val="75000"/>
                </a:schemeClr>
              </a:solidFill>
              <a:latin typeface="Helvetica" pitchFamily="34" charset="0"/>
              <a:ea typeface="SimSun" pitchFamily="2" charset="-122"/>
              <a:cs typeface="Times New Roman" pitchFamily="18" charset="0"/>
            </a:endParaRPr>
          </a:p>
          <a:p>
            <a:pPr>
              <a:buFont typeface="Wingdings" pitchFamily="2" charset="2"/>
              <a:buChar char="Ø"/>
              <a:defRPr/>
            </a:pPr>
            <a:endParaRPr lang="en-GB" sz="2000" b="1" dirty="0">
              <a:solidFill>
                <a:schemeClr val="accent1">
                  <a:lumMod val="75000"/>
                </a:schemeClr>
              </a:solidFill>
              <a:latin typeface="Helvetica"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about medium/long-term?</a:t>
            </a:r>
            <a:endParaRPr lang="en-GB" dirty="0"/>
          </a:p>
        </p:txBody>
      </p:sp>
      <p:sp>
        <p:nvSpPr>
          <p:cNvPr id="3" name="Content Placeholder 2"/>
          <p:cNvSpPr>
            <a:spLocks noGrp="1"/>
          </p:cNvSpPr>
          <p:nvPr>
            <p:ph idx="1"/>
          </p:nvPr>
        </p:nvSpPr>
        <p:spPr>
          <a:xfrm>
            <a:off x="468313" y="1052736"/>
            <a:ext cx="8218487" cy="5073427"/>
          </a:xfrm>
        </p:spPr>
        <p:txBody>
          <a:bodyPr/>
          <a:lstStyle/>
          <a:p>
            <a:pPr marL="342900" lvl="1" indent="-342900">
              <a:buFontTx/>
              <a:buChar char="•"/>
            </a:pPr>
            <a:r>
              <a:rPr lang="en-GB" sz="2400" dirty="0" smtClean="0">
                <a:solidFill>
                  <a:srgbClr val="7F7F7F"/>
                </a:solidFill>
              </a:rPr>
              <a:t>Improvements in non-official statistics very slow, particularly those disconnected from the official statistical agenda</a:t>
            </a:r>
          </a:p>
          <a:p>
            <a:pPr marL="342900" lvl="1" indent="-342900">
              <a:buFontTx/>
              <a:buChar char="•"/>
            </a:pPr>
            <a:endParaRPr lang="en-GB" sz="2400" dirty="0">
              <a:solidFill>
                <a:srgbClr val="7F7F7F"/>
              </a:solidFill>
            </a:endParaRPr>
          </a:p>
          <a:p>
            <a:pPr marL="342900" lvl="1" indent="-342900">
              <a:buFontTx/>
              <a:buChar char="•"/>
            </a:pPr>
            <a:r>
              <a:rPr lang="en-GB" sz="2400" dirty="0" smtClean="0">
                <a:solidFill>
                  <a:srgbClr val="7F7F7F"/>
                </a:solidFill>
              </a:rPr>
              <a:t>Solutions imply: </a:t>
            </a:r>
          </a:p>
          <a:p>
            <a:pPr marL="742950" lvl="2" indent="-342900"/>
            <a:endParaRPr lang="en-GB" dirty="0">
              <a:solidFill>
                <a:srgbClr val="7F7F7F"/>
              </a:solidFill>
            </a:endParaRPr>
          </a:p>
          <a:p>
            <a:pPr marL="742950" lvl="2" indent="-342900"/>
            <a:r>
              <a:rPr lang="en-GB" dirty="0" smtClean="0">
                <a:solidFill>
                  <a:srgbClr val="7F7F7F"/>
                </a:solidFill>
              </a:rPr>
              <a:t>NSOs to put in place an integrated comprehensive well-being survey, harmonised at international level</a:t>
            </a:r>
          </a:p>
          <a:p>
            <a:pPr marL="742950" lvl="2" indent="-342900"/>
            <a:r>
              <a:rPr lang="en-GB" dirty="0" smtClean="0">
                <a:solidFill>
                  <a:srgbClr val="7F7F7F"/>
                </a:solidFill>
              </a:rPr>
              <a:t>ESS to further invest in its non-official surveys, e.g. provide sampling </a:t>
            </a:r>
            <a:r>
              <a:rPr lang="en-GB" dirty="0" smtClean="0">
                <a:solidFill>
                  <a:srgbClr val="7F7F7F"/>
                </a:solidFill>
              </a:rPr>
              <a:t>frames, </a:t>
            </a:r>
            <a:r>
              <a:rPr lang="en-GB" dirty="0" smtClean="0">
                <a:solidFill>
                  <a:srgbClr val="7F7F7F"/>
                </a:solidFill>
              </a:rPr>
              <a:t>finance larger sample size, harmonise definitions and conventions</a:t>
            </a:r>
            <a:endParaRPr lang="en-GB" dirty="0"/>
          </a:p>
        </p:txBody>
      </p:sp>
    </p:spTree>
    <p:extLst>
      <p:ext uri="{BB962C8B-B14F-4D97-AF65-F5344CB8AC3E}">
        <p14:creationId xmlns:p14="http://schemas.microsoft.com/office/powerpoint/2010/main" val="2473671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88"/>
            <a:ext cx="8784975" cy="766763"/>
          </a:xfrm>
        </p:spPr>
        <p:txBody>
          <a:bodyPr/>
          <a:lstStyle/>
          <a:p>
            <a:r>
              <a:rPr lang="en-GB" sz="2000" dirty="0" smtClean="0"/>
              <a:t>Another example of use of non-official statistics on “beyond GDP”: the Better Life Index</a:t>
            </a:r>
            <a:endParaRPr lang="en-GB" sz="2000" dirty="0"/>
          </a:p>
        </p:txBody>
      </p:sp>
      <p:sp>
        <p:nvSpPr>
          <p:cNvPr id="3" name="Content Placeholder 2"/>
          <p:cNvSpPr>
            <a:spLocks noGrp="1"/>
          </p:cNvSpPr>
          <p:nvPr>
            <p:ph idx="1"/>
          </p:nvPr>
        </p:nvSpPr>
        <p:spPr>
          <a:xfrm>
            <a:off x="395536" y="764705"/>
            <a:ext cx="8218487" cy="2232248"/>
          </a:xfrm>
        </p:spPr>
        <p:txBody>
          <a:bodyPr/>
          <a:lstStyle/>
          <a:p>
            <a:pPr lvl="1">
              <a:buFont typeface="Arial" panose="020B0604020202020204" pitchFamily="34" charset="0"/>
              <a:buChar char="•"/>
            </a:pPr>
            <a:r>
              <a:rPr lang="en-GB" sz="2400" dirty="0">
                <a:solidFill>
                  <a:srgbClr val="7F7F7F"/>
                </a:solidFill>
                <a:ea typeface="+mn-ea"/>
              </a:rPr>
              <a:t>The BLI allows users to express their views on well-being</a:t>
            </a:r>
          </a:p>
          <a:p>
            <a:pPr lvl="1"/>
            <a:endParaRPr lang="en-GB" sz="2400" dirty="0">
              <a:solidFill>
                <a:srgbClr val="7F7F7F"/>
              </a:solidFill>
              <a:ea typeface="+mn-ea"/>
            </a:endParaRPr>
          </a:p>
          <a:p>
            <a:pPr lvl="1">
              <a:buFont typeface="Arial" panose="020B0604020202020204" pitchFamily="34" charset="0"/>
              <a:buChar char="•"/>
            </a:pPr>
            <a:r>
              <a:rPr lang="en-GB" sz="2400" dirty="0">
                <a:solidFill>
                  <a:srgbClr val="7F7F7F"/>
                </a:solidFill>
                <a:ea typeface="+mn-ea"/>
              </a:rPr>
              <a:t>We just released a dataset with users’ responses (around 60,000)</a:t>
            </a:r>
          </a:p>
        </p:txBody>
      </p:sp>
      <p:pic>
        <p:nvPicPr>
          <p:cNvPr id="1026" name="Picture 2" descr="BLI ma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861" y="3140968"/>
            <a:ext cx="5715000" cy="300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187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reweighing BLI responses, we observe that:</a:t>
            </a:r>
            <a:endParaRPr lang="en-GB" dirty="0"/>
          </a:p>
        </p:txBody>
      </p:sp>
      <p:sp>
        <p:nvSpPr>
          <p:cNvPr id="6" name="Title 1"/>
          <p:cNvSpPr txBox="1">
            <a:spLocks/>
          </p:cNvSpPr>
          <p:nvPr/>
        </p:nvSpPr>
        <p:spPr bwMode="auto">
          <a:xfrm>
            <a:off x="468313" y="-1588"/>
            <a:ext cx="8218487" cy="766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bg1"/>
                </a:solidFill>
                <a:latin typeface="Caecilia Roman" pitchFamily="18" charset="0"/>
                <a:ea typeface="+mj-ea"/>
                <a:cs typeface="+mj-cs"/>
              </a:defRPr>
            </a:lvl1pPr>
            <a:lvl2pPr algn="l" rtl="0" eaLnBrk="0" fontAlgn="base" hangingPunct="0">
              <a:spcBef>
                <a:spcPct val="0"/>
              </a:spcBef>
              <a:spcAft>
                <a:spcPct val="0"/>
              </a:spcAft>
              <a:defRPr sz="2800" b="1">
                <a:solidFill>
                  <a:schemeClr val="bg1"/>
                </a:solidFill>
                <a:latin typeface="Caecilia Roman" pitchFamily="18" charset="0"/>
                <a:cs typeface="Arial" charset="0"/>
              </a:defRPr>
            </a:lvl2pPr>
            <a:lvl3pPr algn="l" rtl="0" eaLnBrk="0" fontAlgn="base" hangingPunct="0">
              <a:spcBef>
                <a:spcPct val="0"/>
              </a:spcBef>
              <a:spcAft>
                <a:spcPct val="0"/>
              </a:spcAft>
              <a:defRPr sz="2800" b="1">
                <a:solidFill>
                  <a:schemeClr val="bg1"/>
                </a:solidFill>
                <a:latin typeface="Caecilia Roman" pitchFamily="18" charset="0"/>
                <a:cs typeface="Arial" charset="0"/>
              </a:defRPr>
            </a:lvl3pPr>
            <a:lvl4pPr algn="l" rtl="0" eaLnBrk="0" fontAlgn="base" hangingPunct="0">
              <a:spcBef>
                <a:spcPct val="0"/>
              </a:spcBef>
              <a:spcAft>
                <a:spcPct val="0"/>
              </a:spcAft>
              <a:defRPr sz="2800" b="1">
                <a:solidFill>
                  <a:schemeClr val="bg1"/>
                </a:solidFill>
                <a:latin typeface="Caecilia Roman" pitchFamily="18" charset="0"/>
                <a:cs typeface="Arial" charset="0"/>
              </a:defRPr>
            </a:lvl4pPr>
            <a:lvl5pPr algn="l" rtl="0" eaLnBrk="0" fontAlgn="base" hangingPunct="0">
              <a:spcBef>
                <a:spcPct val="0"/>
              </a:spcBef>
              <a:spcAft>
                <a:spcPct val="0"/>
              </a:spcAft>
              <a:defRPr sz="2800" b="1">
                <a:solidFill>
                  <a:schemeClr val="bg1"/>
                </a:solidFill>
                <a:latin typeface="Caecilia Roman" pitchFamily="18" charset="0"/>
                <a:cs typeface="Arial" charset="0"/>
              </a:defRPr>
            </a:lvl5pPr>
            <a:lvl6pPr marL="457200" algn="ctr" rtl="0" eaLnBrk="1" fontAlgn="base" hangingPunct="1">
              <a:spcBef>
                <a:spcPct val="0"/>
              </a:spcBef>
              <a:spcAft>
                <a:spcPct val="0"/>
              </a:spcAft>
              <a:defRPr sz="4400">
                <a:solidFill>
                  <a:schemeClr val="bg2"/>
                </a:solidFill>
                <a:latin typeface="Helvetica" pitchFamily="34" charset="0"/>
                <a:cs typeface="Arial" charset="0"/>
              </a:defRPr>
            </a:lvl6pPr>
            <a:lvl7pPr marL="914400" algn="ctr" rtl="0" eaLnBrk="1" fontAlgn="base" hangingPunct="1">
              <a:spcBef>
                <a:spcPct val="0"/>
              </a:spcBef>
              <a:spcAft>
                <a:spcPct val="0"/>
              </a:spcAft>
              <a:defRPr sz="4400">
                <a:solidFill>
                  <a:schemeClr val="bg2"/>
                </a:solidFill>
                <a:latin typeface="Helvetica" pitchFamily="34" charset="0"/>
                <a:cs typeface="Arial" charset="0"/>
              </a:defRPr>
            </a:lvl7pPr>
            <a:lvl8pPr marL="1371600" algn="ctr" rtl="0" eaLnBrk="1" fontAlgn="base" hangingPunct="1">
              <a:spcBef>
                <a:spcPct val="0"/>
              </a:spcBef>
              <a:spcAft>
                <a:spcPct val="0"/>
              </a:spcAft>
              <a:defRPr sz="4400">
                <a:solidFill>
                  <a:schemeClr val="bg2"/>
                </a:solidFill>
                <a:latin typeface="Helvetica" pitchFamily="34" charset="0"/>
                <a:cs typeface="Arial" charset="0"/>
              </a:defRPr>
            </a:lvl8pPr>
            <a:lvl9pPr marL="1828800" algn="ctr" rtl="0" eaLnBrk="1" fontAlgn="base" hangingPunct="1">
              <a:spcBef>
                <a:spcPct val="0"/>
              </a:spcBef>
              <a:spcAft>
                <a:spcPct val="0"/>
              </a:spcAft>
              <a:defRPr sz="4400">
                <a:solidFill>
                  <a:schemeClr val="bg2"/>
                </a:solidFill>
                <a:latin typeface="Helvetica" pitchFamily="34" charset="0"/>
                <a:cs typeface="Arial" charset="0"/>
              </a:defRPr>
            </a:lvl9pPr>
          </a:lstStyle>
          <a:p>
            <a:endParaRPr lang="en-GB" kern="0" dirty="0"/>
          </a:p>
        </p:txBody>
      </p:sp>
      <p:sp>
        <p:nvSpPr>
          <p:cNvPr id="7" name="Content Placeholder 2"/>
          <p:cNvSpPr txBox="1">
            <a:spLocks/>
          </p:cNvSpPr>
          <p:nvPr/>
        </p:nvSpPr>
        <p:spPr bwMode="auto">
          <a:xfrm>
            <a:off x="458733" y="1029382"/>
            <a:ext cx="8064127" cy="5361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rgbClr val="004B78"/>
                </a:solidFill>
                <a:latin typeface="Caecilia Roman" pitchFamily="18" charset="0"/>
                <a:ea typeface="+mn-ea"/>
                <a:cs typeface="+mn-cs"/>
              </a:defRPr>
            </a:lvl1pPr>
            <a:lvl2pPr marL="742950" indent="-285750" algn="l" rtl="0" eaLnBrk="0" fontAlgn="base" hangingPunct="0">
              <a:spcBef>
                <a:spcPct val="20000"/>
              </a:spcBef>
              <a:spcAft>
                <a:spcPct val="0"/>
              </a:spcAft>
              <a:buChar char="–"/>
              <a:defRPr sz="2800">
                <a:solidFill>
                  <a:srgbClr val="004B78"/>
                </a:solidFill>
                <a:latin typeface="Caecilia Roman" pitchFamily="18" charset="0"/>
                <a:cs typeface="+mn-cs"/>
              </a:defRPr>
            </a:lvl2pPr>
            <a:lvl3pPr marL="1143000" indent="-228600" algn="l" rtl="0" eaLnBrk="0" fontAlgn="base" hangingPunct="0">
              <a:spcBef>
                <a:spcPct val="20000"/>
              </a:spcBef>
              <a:spcAft>
                <a:spcPct val="0"/>
              </a:spcAft>
              <a:buChar char="•"/>
              <a:defRPr sz="2400">
                <a:solidFill>
                  <a:srgbClr val="004B78"/>
                </a:solidFill>
                <a:latin typeface="Caecilia Roman" pitchFamily="18" charset="0"/>
                <a:cs typeface="+mn-cs"/>
              </a:defRPr>
            </a:lvl3pPr>
            <a:lvl4pPr marL="1600200" indent="-228600" algn="l" rtl="0" eaLnBrk="0" fontAlgn="base" hangingPunct="0">
              <a:spcBef>
                <a:spcPct val="20000"/>
              </a:spcBef>
              <a:spcAft>
                <a:spcPct val="0"/>
              </a:spcAft>
              <a:buChar char="–"/>
              <a:defRPr sz="2000">
                <a:solidFill>
                  <a:srgbClr val="004B78"/>
                </a:solidFill>
                <a:latin typeface="Caecilia Roman" pitchFamily="18" charset="0"/>
                <a:cs typeface="+mn-cs"/>
              </a:defRPr>
            </a:lvl4pPr>
            <a:lvl5pPr marL="2057400" indent="-228600" algn="l" rtl="0" eaLnBrk="0" fontAlgn="base" hangingPunct="0">
              <a:spcBef>
                <a:spcPct val="20000"/>
              </a:spcBef>
              <a:spcAft>
                <a:spcPct val="0"/>
              </a:spcAft>
              <a:buChar char="»"/>
              <a:defRPr sz="2000">
                <a:solidFill>
                  <a:srgbClr val="004B78"/>
                </a:solidFill>
                <a:latin typeface="Caecilia Roman" pitchFamily="18" charset="0"/>
                <a:cs typeface="+mn-cs"/>
              </a:defRPr>
            </a:lvl5pPr>
            <a:lvl6pPr marL="2514600" indent="-228600" algn="l" rtl="0" eaLnBrk="1" fontAlgn="base" hangingPunct="1">
              <a:spcBef>
                <a:spcPct val="20000"/>
              </a:spcBef>
              <a:spcAft>
                <a:spcPct val="0"/>
              </a:spcAft>
              <a:buChar char="»"/>
              <a:defRPr sz="2000">
                <a:solidFill>
                  <a:srgbClr val="0073CF"/>
                </a:solidFill>
                <a:latin typeface="+mn-lt"/>
                <a:cs typeface="+mn-cs"/>
              </a:defRPr>
            </a:lvl6pPr>
            <a:lvl7pPr marL="2971800" indent="-228600" algn="l" rtl="0" eaLnBrk="1" fontAlgn="base" hangingPunct="1">
              <a:spcBef>
                <a:spcPct val="20000"/>
              </a:spcBef>
              <a:spcAft>
                <a:spcPct val="0"/>
              </a:spcAft>
              <a:buChar char="»"/>
              <a:defRPr sz="2000">
                <a:solidFill>
                  <a:srgbClr val="0073CF"/>
                </a:solidFill>
                <a:latin typeface="+mn-lt"/>
                <a:cs typeface="+mn-cs"/>
              </a:defRPr>
            </a:lvl7pPr>
            <a:lvl8pPr marL="3429000" indent="-228600" algn="l" rtl="0" eaLnBrk="1" fontAlgn="base" hangingPunct="1">
              <a:spcBef>
                <a:spcPct val="20000"/>
              </a:spcBef>
              <a:spcAft>
                <a:spcPct val="0"/>
              </a:spcAft>
              <a:buChar char="»"/>
              <a:defRPr sz="2000">
                <a:solidFill>
                  <a:srgbClr val="0073CF"/>
                </a:solidFill>
                <a:latin typeface="+mn-lt"/>
                <a:cs typeface="+mn-cs"/>
              </a:defRPr>
            </a:lvl8pPr>
            <a:lvl9pPr marL="3886200" indent="-228600" algn="l" rtl="0" eaLnBrk="1" fontAlgn="base" hangingPunct="1">
              <a:spcBef>
                <a:spcPct val="20000"/>
              </a:spcBef>
              <a:spcAft>
                <a:spcPct val="0"/>
              </a:spcAft>
              <a:buChar char="»"/>
              <a:defRPr sz="2000">
                <a:solidFill>
                  <a:srgbClr val="0073CF"/>
                </a:solidFill>
                <a:latin typeface="+mn-lt"/>
                <a:cs typeface="+mn-cs"/>
              </a:defRPr>
            </a:lvl9pPr>
          </a:lstStyle>
          <a:p>
            <a:r>
              <a:rPr lang="en-GB" sz="1800" kern="0" dirty="0" smtClean="0">
                <a:solidFill>
                  <a:schemeClr val="bg2"/>
                </a:solidFill>
              </a:rPr>
              <a:t>For women a better life means more of:</a:t>
            </a:r>
          </a:p>
          <a:p>
            <a:pPr lvl="1"/>
            <a:r>
              <a:rPr lang="en-GB" sz="1800" b="1" kern="0" dirty="0" smtClean="0">
                <a:solidFill>
                  <a:schemeClr val="bg2"/>
                </a:solidFill>
              </a:rPr>
              <a:t>Community</a:t>
            </a:r>
          </a:p>
          <a:p>
            <a:pPr lvl="1"/>
            <a:r>
              <a:rPr lang="en-GB" sz="1800" b="1" kern="0" dirty="0" smtClean="0">
                <a:solidFill>
                  <a:schemeClr val="bg2"/>
                </a:solidFill>
              </a:rPr>
              <a:t>Health</a:t>
            </a:r>
          </a:p>
          <a:p>
            <a:pPr lvl="1"/>
            <a:r>
              <a:rPr lang="en-GB" sz="1800" kern="0" dirty="0" smtClean="0">
                <a:solidFill>
                  <a:schemeClr val="bg2"/>
                </a:solidFill>
              </a:rPr>
              <a:t>Work-Life Balance </a:t>
            </a:r>
          </a:p>
          <a:p>
            <a:pPr lvl="1"/>
            <a:r>
              <a:rPr lang="en-GB" sz="1800" kern="0" dirty="0" smtClean="0">
                <a:solidFill>
                  <a:schemeClr val="bg2"/>
                </a:solidFill>
              </a:rPr>
              <a:t>Civic engagement</a:t>
            </a:r>
          </a:p>
          <a:p>
            <a:pPr lvl="1"/>
            <a:r>
              <a:rPr lang="en-GB" sz="1800" kern="0" dirty="0" smtClean="0">
                <a:solidFill>
                  <a:schemeClr val="bg2"/>
                </a:solidFill>
              </a:rPr>
              <a:t>Education</a:t>
            </a:r>
          </a:p>
          <a:p>
            <a:endParaRPr lang="en-GB" sz="1800" kern="0" dirty="0" smtClean="0">
              <a:solidFill>
                <a:schemeClr val="bg2"/>
              </a:solidFill>
            </a:endParaRPr>
          </a:p>
          <a:p>
            <a:r>
              <a:rPr lang="en-GB" sz="1800" kern="0" dirty="0" smtClean="0">
                <a:solidFill>
                  <a:schemeClr val="bg2"/>
                </a:solidFill>
              </a:rPr>
              <a:t>For men a better life means more of:</a:t>
            </a:r>
          </a:p>
          <a:p>
            <a:pPr lvl="1"/>
            <a:r>
              <a:rPr lang="en-GB" sz="1800" b="1" kern="0" dirty="0" smtClean="0">
                <a:solidFill>
                  <a:schemeClr val="bg2"/>
                </a:solidFill>
              </a:rPr>
              <a:t>Income</a:t>
            </a:r>
          </a:p>
          <a:p>
            <a:pPr marL="457200" lvl="1" indent="0">
              <a:buNone/>
            </a:pPr>
            <a:endParaRPr lang="en-GB" sz="1800" b="1" kern="0" dirty="0" smtClean="0">
              <a:solidFill>
                <a:schemeClr val="bg2"/>
              </a:solidFill>
            </a:endParaRPr>
          </a:p>
          <a:p>
            <a:pPr marL="457200" lvl="1" indent="0">
              <a:buNone/>
            </a:pPr>
            <a:endParaRPr lang="en-GB" sz="1800" b="1" kern="0" dirty="0">
              <a:solidFill>
                <a:schemeClr val="bg2"/>
              </a:solidFill>
            </a:endParaRPr>
          </a:p>
          <a:p>
            <a:r>
              <a:rPr lang="en-GB" sz="1800" kern="0" dirty="0">
                <a:solidFill>
                  <a:schemeClr val="bg2"/>
                </a:solidFill>
              </a:rPr>
              <a:t>Youth worry about </a:t>
            </a:r>
            <a:r>
              <a:rPr lang="en-GB" sz="1800" kern="0" dirty="0" smtClean="0">
                <a:solidFill>
                  <a:schemeClr val="bg2"/>
                </a:solidFill>
              </a:rPr>
              <a:t>a good start in </a:t>
            </a:r>
            <a:r>
              <a:rPr lang="en-GB" sz="1800" kern="0" dirty="0">
                <a:solidFill>
                  <a:schemeClr val="bg2"/>
                </a:solidFill>
              </a:rPr>
              <a:t>life but also about being happy and connected</a:t>
            </a:r>
          </a:p>
          <a:p>
            <a:endParaRPr lang="en-GB" sz="1800" kern="0" dirty="0">
              <a:solidFill>
                <a:schemeClr val="bg2"/>
              </a:solidFill>
            </a:endParaRPr>
          </a:p>
          <a:p>
            <a:endParaRPr lang="en-GB" sz="1800" kern="0" dirty="0">
              <a:solidFill>
                <a:schemeClr val="bg2"/>
              </a:solidFill>
            </a:endParaRPr>
          </a:p>
          <a:p>
            <a:r>
              <a:rPr lang="en-GB" sz="1800" kern="0" dirty="0">
                <a:solidFill>
                  <a:schemeClr val="bg2"/>
                </a:solidFill>
              </a:rPr>
              <a:t>Elderly feel more vulnerable but are also more engaged with society issues</a:t>
            </a:r>
          </a:p>
          <a:p>
            <a:pPr lvl="1"/>
            <a:endParaRPr lang="en-GB" sz="1600" b="1" kern="0" dirty="0" smtClean="0">
              <a:solidFill>
                <a:schemeClr val="bg2"/>
              </a:solidFill>
            </a:endParaRPr>
          </a:p>
          <a:p>
            <a:pPr lvl="1"/>
            <a:endParaRPr lang="en-GB" sz="1600" b="1" kern="0" dirty="0" smtClean="0"/>
          </a:p>
          <a:p>
            <a:pPr lvl="1"/>
            <a:endParaRPr lang="en-GB" sz="1600" b="1" kern="0" dirty="0" smtClean="0"/>
          </a:p>
          <a:p>
            <a:pPr lvl="1"/>
            <a:endParaRPr lang="en-GB" kern="0" dirty="0" smtClean="0"/>
          </a:p>
        </p:txBody>
      </p:sp>
      <p:pic>
        <p:nvPicPr>
          <p:cNvPr id="8" name="Picture 22" descr="icon_Work-lifeBalance.f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1814" y="1986964"/>
            <a:ext cx="435800" cy="43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5" descr="icon_Health.f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157" y="1610422"/>
            <a:ext cx="432280" cy="4037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6541" y="1196752"/>
            <a:ext cx="406347" cy="4136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8314" y="2805295"/>
            <a:ext cx="406123" cy="4312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1" descr="icon_Governance.f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9794" y="2393973"/>
            <a:ext cx="414194" cy="41419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28010" y="3625582"/>
            <a:ext cx="401403" cy="40140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p:nvPr/>
        </p:nvPicPr>
        <p:blipFill>
          <a:blip r:embed="rId8" cstate="print"/>
          <a:srcRect/>
          <a:stretch>
            <a:fillRect/>
          </a:stretch>
        </p:blipFill>
        <p:spPr bwMode="auto">
          <a:xfrm>
            <a:off x="5840792" y="1710527"/>
            <a:ext cx="901055" cy="1026020"/>
          </a:xfrm>
          <a:prstGeom prst="rect">
            <a:avLst/>
          </a:prstGeom>
          <a:noFill/>
          <a:ln w="9525">
            <a:noFill/>
            <a:miter lim="800000"/>
            <a:headEnd/>
            <a:tailEnd/>
          </a:ln>
        </p:spPr>
      </p:pic>
      <p:pic>
        <p:nvPicPr>
          <p:cNvPr id="15" name="Picture 14"/>
          <p:cNvPicPr/>
          <p:nvPr/>
        </p:nvPicPr>
        <p:blipFill>
          <a:blip r:embed="rId9" cstate="print"/>
          <a:srcRect/>
          <a:stretch>
            <a:fillRect/>
          </a:stretch>
        </p:blipFill>
        <p:spPr bwMode="auto">
          <a:xfrm>
            <a:off x="6063959" y="3401433"/>
            <a:ext cx="454719" cy="849702"/>
          </a:xfrm>
          <a:prstGeom prst="rect">
            <a:avLst/>
          </a:prstGeom>
          <a:noFill/>
          <a:ln w="9525">
            <a:noFill/>
            <a:miter lim="800000"/>
            <a:headEnd/>
            <a:tailEnd/>
          </a:ln>
        </p:spPr>
      </p:pic>
      <p:cxnSp>
        <p:nvCxnSpPr>
          <p:cNvPr id="16" name="Straight Arrow Connector 15"/>
          <p:cNvCxnSpPr/>
          <p:nvPr/>
        </p:nvCxnSpPr>
        <p:spPr bwMode="auto">
          <a:xfrm>
            <a:off x="5264728" y="1387062"/>
            <a:ext cx="576064" cy="684295"/>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7" name="Straight Arrow Connector 16"/>
          <p:cNvCxnSpPr/>
          <p:nvPr/>
        </p:nvCxnSpPr>
        <p:spPr bwMode="auto">
          <a:xfrm>
            <a:off x="5287830" y="1804719"/>
            <a:ext cx="576064" cy="41881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8" name="Straight Arrow Connector 17"/>
          <p:cNvCxnSpPr/>
          <p:nvPr/>
        </p:nvCxnSpPr>
        <p:spPr bwMode="auto">
          <a:xfrm>
            <a:off x="5299000" y="2223537"/>
            <a:ext cx="423664"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19" name="Straight Arrow Connector 18"/>
          <p:cNvCxnSpPr/>
          <p:nvPr/>
        </p:nvCxnSpPr>
        <p:spPr bwMode="auto">
          <a:xfrm flipV="1">
            <a:off x="5336736" y="2289932"/>
            <a:ext cx="504056" cy="311138"/>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0" name="Straight Arrow Connector 19"/>
          <p:cNvCxnSpPr/>
          <p:nvPr/>
        </p:nvCxnSpPr>
        <p:spPr bwMode="auto">
          <a:xfrm flipV="1">
            <a:off x="5299000" y="2347132"/>
            <a:ext cx="578991" cy="673804"/>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cxnSp>
        <p:nvCxnSpPr>
          <p:cNvPr id="21" name="Straight Arrow Connector 20"/>
          <p:cNvCxnSpPr/>
          <p:nvPr/>
        </p:nvCxnSpPr>
        <p:spPr bwMode="auto">
          <a:xfrm>
            <a:off x="5329413" y="3826284"/>
            <a:ext cx="728322" cy="0"/>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extLst>
      <p:ext uri="{BB962C8B-B14F-4D97-AF65-F5344CB8AC3E}">
        <p14:creationId xmlns:p14="http://schemas.microsoft.com/office/powerpoint/2010/main" val="3962014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addicted to better lives</a:t>
            </a:r>
            <a:endParaRPr lang="en-GB" dirty="0"/>
          </a:p>
        </p:txBody>
      </p:sp>
      <p:sp>
        <p:nvSpPr>
          <p:cNvPr id="3" name="Content Placeholder 2"/>
          <p:cNvSpPr>
            <a:spLocks noGrp="1"/>
          </p:cNvSpPr>
          <p:nvPr>
            <p:ph idx="1"/>
          </p:nvPr>
        </p:nvSpPr>
        <p:spPr>
          <a:xfrm>
            <a:off x="467544" y="980728"/>
            <a:ext cx="8218487" cy="5328592"/>
          </a:xfrm>
        </p:spPr>
        <p:txBody>
          <a:bodyPr/>
          <a:lstStyle/>
          <a:p>
            <a:pPr marL="342900" lvl="1" indent="-342900">
              <a:buFontTx/>
              <a:buChar char="•"/>
            </a:pPr>
            <a:r>
              <a:rPr lang="en-GB" sz="1800" b="1" dirty="0">
                <a:solidFill>
                  <a:srgbClr val="7F7F7F"/>
                </a:solidFill>
              </a:rPr>
              <a:t>People satisfied with their well-being outcomes are also those who value the most these </a:t>
            </a:r>
            <a:r>
              <a:rPr lang="en-GB" sz="1800" b="1" dirty="0" smtClean="0">
                <a:solidFill>
                  <a:srgbClr val="7F7F7F"/>
                </a:solidFill>
              </a:rPr>
              <a:t>outcomes</a:t>
            </a:r>
            <a:r>
              <a:rPr lang="en-GB" sz="1800" dirty="0" smtClean="0">
                <a:solidFill>
                  <a:srgbClr val="7F7F7F"/>
                </a:solidFill>
              </a:rPr>
              <a:t>:</a:t>
            </a:r>
            <a:r>
              <a:rPr lang="en-GB" sz="1800" dirty="0">
                <a:solidFill>
                  <a:srgbClr val="7F7F7F"/>
                </a:solidFill>
              </a:rPr>
              <a:t> </a:t>
            </a:r>
            <a:r>
              <a:rPr lang="en-GB" sz="1800" dirty="0" smtClean="0">
                <a:solidFill>
                  <a:srgbClr val="7F7F7F"/>
                </a:solidFill>
              </a:rPr>
              <a:t>this </a:t>
            </a:r>
            <a:r>
              <a:rPr lang="en-GB" sz="1800" dirty="0">
                <a:solidFill>
                  <a:srgbClr val="7F7F7F"/>
                </a:solidFill>
              </a:rPr>
              <a:t>relationship </a:t>
            </a:r>
            <a:r>
              <a:rPr lang="en-GB" sz="1800" dirty="0" smtClean="0">
                <a:solidFill>
                  <a:srgbClr val="7F7F7F"/>
                </a:solidFill>
              </a:rPr>
              <a:t>holds </a:t>
            </a:r>
            <a:r>
              <a:rPr lang="en-GB" sz="1800" dirty="0">
                <a:solidFill>
                  <a:srgbClr val="7F7F7F"/>
                </a:solidFill>
              </a:rPr>
              <a:t>for </a:t>
            </a:r>
            <a:r>
              <a:rPr lang="en-GB" sz="1800" dirty="0" smtClean="0">
                <a:solidFill>
                  <a:srgbClr val="7F7F7F"/>
                </a:solidFill>
              </a:rPr>
              <a:t>community jobs</a:t>
            </a:r>
            <a:r>
              <a:rPr lang="en-GB" sz="1800" dirty="0">
                <a:solidFill>
                  <a:srgbClr val="7F7F7F"/>
                </a:solidFill>
              </a:rPr>
              <a:t>, education, engagement, health and work-life </a:t>
            </a:r>
            <a:r>
              <a:rPr lang="en-GB" sz="1800" dirty="0" smtClean="0">
                <a:solidFill>
                  <a:srgbClr val="7F7F7F"/>
                </a:solidFill>
              </a:rPr>
              <a:t>balance</a:t>
            </a:r>
          </a:p>
          <a:p>
            <a:pPr marL="342900" lvl="1" indent="-342900">
              <a:buFontTx/>
              <a:buChar char="•"/>
            </a:pPr>
            <a:endParaRPr lang="en-GB" sz="1800" dirty="0">
              <a:solidFill>
                <a:srgbClr val="7F7F7F"/>
              </a:solidFill>
            </a:endParaRPr>
          </a:p>
          <a:p>
            <a:pPr marL="342900" lvl="1" indent="-342900">
              <a:buFontTx/>
              <a:buChar char="•"/>
            </a:pPr>
            <a:r>
              <a:rPr lang="en-GB" sz="1800" b="1" dirty="0" smtClean="0">
                <a:solidFill>
                  <a:srgbClr val="7F7F7F"/>
                </a:solidFill>
              </a:rPr>
              <a:t>A </a:t>
            </a:r>
            <a:r>
              <a:rPr lang="en-GB" sz="1800" b="1" dirty="0">
                <a:solidFill>
                  <a:srgbClr val="7F7F7F"/>
                </a:solidFill>
              </a:rPr>
              <a:t>notable exception is income</a:t>
            </a:r>
            <a:r>
              <a:rPr lang="en-GB" sz="1800" dirty="0">
                <a:solidFill>
                  <a:srgbClr val="7F7F7F"/>
                </a:solidFill>
              </a:rPr>
              <a:t>: those who value most income are individuals that are the least satisfied with their personal income </a:t>
            </a:r>
            <a:r>
              <a:rPr lang="en-GB" sz="1800" dirty="0" smtClean="0">
                <a:solidFill>
                  <a:srgbClr val="7F7F7F"/>
                </a:solidFill>
              </a:rPr>
              <a:t>situation</a:t>
            </a:r>
          </a:p>
          <a:p>
            <a:pPr marL="342900" lvl="1" indent="-342900">
              <a:buFontTx/>
              <a:buChar char="•"/>
            </a:pPr>
            <a:endParaRPr lang="en-GB" sz="1800" dirty="0" smtClean="0">
              <a:solidFill>
                <a:srgbClr val="7F7F7F"/>
              </a:solidFill>
            </a:endParaRPr>
          </a:p>
          <a:p>
            <a:pPr marL="342900" lvl="1" indent="-342900">
              <a:buFontTx/>
              <a:buChar char="•"/>
            </a:pPr>
            <a:endParaRPr lang="en-GB" sz="1800" dirty="0">
              <a:solidFill>
                <a:srgbClr val="7F7F7F"/>
              </a:solidFill>
            </a:endParaRPr>
          </a:p>
          <a:p>
            <a:pPr marL="342900" lvl="1" indent="-342900">
              <a:buFontTx/>
              <a:buChar char="•"/>
            </a:pPr>
            <a:endParaRPr lang="en-GB" sz="1800" dirty="0" smtClean="0">
              <a:solidFill>
                <a:srgbClr val="7F7F7F"/>
              </a:solidFill>
            </a:endParaRPr>
          </a:p>
          <a:p>
            <a:pPr marL="342900" lvl="1" indent="-342900">
              <a:buFontTx/>
              <a:buChar char="•"/>
            </a:pPr>
            <a:r>
              <a:rPr lang="en-GB" sz="1800" b="1" dirty="0">
                <a:solidFill>
                  <a:srgbClr val="7F7F7F"/>
                </a:solidFill>
              </a:rPr>
              <a:t>People living in countries with the highest well-being achievements are also those who value most those </a:t>
            </a:r>
            <a:r>
              <a:rPr lang="en-GB" sz="1800" b="1" dirty="0" smtClean="0">
                <a:solidFill>
                  <a:srgbClr val="7F7F7F"/>
                </a:solidFill>
              </a:rPr>
              <a:t>achievements</a:t>
            </a:r>
            <a:endParaRPr lang="en-GB" sz="1800" dirty="0">
              <a:solidFill>
                <a:srgbClr val="7F7F7F"/>
              </a:solidFill>
            </a:endParaRPr>
          </a:p>
          <a:p>
            <a:pPr marL="342900" lvl="1" indent="-342900">
              <a:buFontTx/>
              <a:buChar char="•"/>
            </a:pPr>
            <a:endParaRPr lang="en-GB" sz="1800" dirty="0">
              <a:solidFill>
                <a:srgbClr val="7F7F7F"/>
              </a:solidFill>
            </a:endParaRPr>
          </a:p>
          <a:p>
            <a:pPr marL="342900" lvl="1" indent="-342900">
              <a:buFontTx/>
              <a:buChar char="•"/>
            </a:pPr>
            <a:r>
              <a:rPr lang="en-GB" sz="1800" b="1" dirty="0">
                <a:solidFill>
                  <a:srgbClr val="7F7F7F"/>
                </a:solidFill>
              </a:rPr>
              <a:t>Again income is the notable exception to this rule</a:t>
            </a:r>
            <a:r>
              <a:rPr lang="en-GB" sz="1800" dirty="0">
                <a:solidFill>
                  <a:srgbClr val="7F7F7F"/>
                </a:solidFill>
              </a:rPr>
              <a:t>: people living in higher-income countries tend to rate income as less </a:t>
            </a:r>
            <a:r>
              <a:rPr lang="en-GB" sz="1800" dirty="0" smtClean="0">
                <a:solidFill>
                  <a:srgbClr val="7F7F7F"/>
                </a:solidFill>
              </a:rPr>
              <a:t>important</a:t>
            </a:r>
            <a:endParaRPr lang="en-GB" sz="1800" dirty="0">
              <a:solidFill>
                <a:srgbClr val="7F7F7F"/>
              </a:solidFill>
            </a:endParaRPr>
          </a:p>
          <a:p>
            <a:pPr marL="0" lvl="1" indent="0">
              <a:buNone/>
            </a:pPr>
            <a:endParaRPr lang="en-GB" dirty="0"/>
          </a:p>
        </p:txBody>
      </p:sp>
    </p:spTree>
    <p:extLst>
      <p:ext uri="{BB962C8B-B14F-4D97-AF65-F5344CB8AC3E}">
        <p14:creationId xmlns:p14="http://schemas.microsoft.com/office/powerpoint/2010/main" val="4002867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aggregate or not to aggregate?</a:t>
            </a:r>
            <a:endParaRPr lang="en-GB" dirty="0"/>
          </a:p>
        </p:txBody>
      </p:sp>
      <p:sp>
        <p:nvSpPr>
          <p:cNvPr id="3" name="Content Placeholder 2"/>
          <p:cNvSpPr>
            <a:spLocks noGrp="1"/>
          </p:cNvSpPr>
          <p:nvPr>
            <p:ph idx="1"/>
          </p:nvPr>
        </p:nvSpPr>
        <p:spPr>
          <a:xfrm>
            <a:off x="468313" y="836712"/>
            <a:ext cx="8675687" cy="5328592"/>
          </a:xfrm>
        </p:spPr>
        <p:txBody>
          <a:bodyPr/>
          <a:lstStyle/>
          <a:p>
            <a:r>
              <a:rPr lang="en-GB" sz="2800" b="1" dirty="0">
                <a:solidFill>
                  <a:srgbClr val="7F7F7F"/>
                </a:solidFill>
              </a:rPr>
              <a:t>Aggregation is challenging because:</a:t>
            </a:r>
          </a:p>
          <a:p>
            <a:pPr lvl="1"/>
            <a:r>
              <a:rPr lang="en-GB" dirty="0"/>
              <a:t> </a:t>
            </a:r>
            <a:r>
              <a:rPr lang="en-GB" dirty="0">
                <a:solidFill>
                  <a:srgbClr val="7F7F7F"/>
                </a:solidFill>
                <a:ea typeface="+mn-ea"/>
              </a:rPr>
              <a:t>It requires many (possibly </a:t>
            </a:r>
            <a:r>
              <a:rPr lang="en-GB" i="1" dirty="0">
                <a:solidFill>
                  <a:srgbClr val="7F7F7F"/>
                </a:solidFill>
                <a:ea typeface="+mn-ea"/>
              </a:rPr>
              <a:t>ad hoc</a:t>
            </a:r>
            <a:r>
              <a:rPr lang="en-GB" dirty="0">
                <a:solidFill>
                  <a:srgbClr val="7F7F7F"/>
                </a:solidFill>
                <a:ea typeface="+mn-ea"/>
              </a:rPr>
              <a:t>) assumptions</a:t>
            </a:r>
          </a:p>
          <a:p>
            <a:pPr lvl="1"/>
            <a:r>
              <a:rPr lang="en-GB" dirty="0">
                <a:solidFill>
                  <a:srgbClr val="7F7F7F"/>
                </a:solidFill>
                <a:ea typeface="+mn-ea"/>
              </a:rPr>
              <a:t> May imply a loss of </a:t>
            </a:r>
            <a:r>
              <a:rPr lang="en-GB" dirty="0" smtClean="0">
                <a:solidFill>
                  <a:srgbClr val="7F7F7F"/>
                </a:solidFill>
                <a:ea typeface="+mn-ea"/>
              </a:rPr>
              <a:t>information</a:t>
            </a:r>
            <a:endParaRPr lang="en-GB" dirty="0">
              <a:solidFill>
                <a:srgbClr val="7F7F7F"/>
              </a:solidFill>
              <a:ea typeface="+mn-ea"/>
            </a:endParaRPr>
          </a:p>
          <a:p>
            <a:r>
              <a:rPr lang="en-GB" sz="2800" b="1" dirty="0">
                <a:solidFill>
                  <a:srgbClr val="7F7F7F"/>
                </a:solidFill>
              </a:rPr>
              <a:t>Dashboards </a:t>
            </a:r>
            <a:r>
              <a:rPr lang="en-GB" sz="2800" b="1" dirty="0" smtClean="0">
                <a:solidFill>
                  <a:srgbClr val="7F7F7F"/>
                </a:solidFill>
              </a:rPr>
              <a:t>may be challenging </a:t>
            </a:r>
            <a:r>
              <a:rPr lang="en-GB" sz="2800" b="1" dirty="0">
                <a:solidFill>
                  <a:srgbClr val="7F7F7F"/>
                </a:solidFill>
              </a:rPr>
              <a:t>too:</a:t>
            </a:r>
          </a:p>
          <a:p>
            <a:pPr lvl="1"/>
            <a:r>
              <a:rPr lang="en-GB" dirty="0"/>
              <a:t> </a:t>
            </a:r>
            <a:r>
              <a:rPr lang="en-GB" dirty="0">
                <a:solidFill>
                  <a:srgbClr val="7F7F7F"/>
                </a:solidFill>
                <a:ea typeface="+mn-ea"/>
              </a:rPr>
              <a:t>Hard to read/understand</a:t>
            </a:r>
          </a:p>
          <a:p>
            <a:pPr lvl="1"/>
            <a:r>
              <a:rPr lang="en-GB" dirty="0">
                <a:solidFill>
                  <a:srgbClr val="7F7F7F"/>
                </a:solidFill>
                <a:ea typeface="+mn-ea"/>
              </a:rPr>
              <a:t> Miss the “big picture”, including joint </a:t>
            </a:r>
            <a:r>
              <a:rPr lang="en-GB" dirty="0" smtClean="0">
                <a:solidFill>
                  <a:srgbClr val="7F7F7F"/>
                </a:solidFill>
                <a:ea typeface="+mn-ea"/>
              </a:rPr>
              <a:t>correlation </a:t>
            </a:r>
            <a:r>
              <a:rPr lang="en-GB" dirty="0">
                <a:solidFill>
                  <a:srgbClr val="7F7F7F"/>
                </a:solidFill>
                <a:ea typeface="+mn-ea"/>
              </a:rPr>
              <a:t>of </a:t>
            </a:r>
            <a:r>
              <a:rPr lang="en-GB" dirty="0" smtClean="0">
                <a:solidFill>
                  <a:srgbClr val="7F7F7F"/>
                </a:solidFill>
                <a:ea typeface="+mn-ea"/>
              </a:rPr>
              <a:t>outcomes</a:t>
            </a:r>
          </a:p>
          <a:p>
            <a:pPr marL="342900" lvl="1" indent="-342900">
              <a:buChar char="•"/>
            </a:pPr>
            <a:r>
              <a:rPr lang="en-GB" dirty="0" smtClean="0">
                <a:solidFill>
                  <a:srgbClr val="7F7F7F"/>
                </a:solidFill>
                <a:ea typeface="+mn-ea"/>
              </a:rPr>
              <a:t>Some special types of synthetic indices may help confront the dashboard versus index dilemma </a:t>
            </a:r>
            <a:endParaRPr lang="en-GB" dirty="0">
              <a:solidFill>
                <a:srgbClr val="7F7F7F"/>
              </a:solidFill>
              <a:ea typeface="+mn-ea"/>
            </a:endParaRPr>
          </a:p>
          <a:p>
            <a:pPr lvl="1"/>
            <a:endParaRPr lang="en-GB" dirty="0">
              <a:solidFill>
                <a:srgbClr val="7F7F7F"/>
              </a:solidFill>
              <a:ea typeface="+mn-ea"/>
            </a:endParaRPr>
          </a:p>
        </p:txBody>
      </p:sp>
    </p:spTree>
    <p:extLst>
      <p:ext uri="{BB962C8B-B14F-4D97-AF65-F5344CB8AC3E}">
        <p14:creationId xmlns:p14="http://schemas.microsoft.com/office/powerpoint/2010/main" val="1271504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 tools for different needs: the example of the Better Life Initiative</a:t>
            </a:r>
            <a:endParaRPr lang="en-GB" dirty="0"/>
          </a:p>
        </p:txBody>
      </p:sp>
      <p:sp>
        <p:nvSpPr>
          <p:cNvPr id="3" name="Content Placeholder 2"/>
          <p:cNvSpPr>
            <a:spLocks noGrp="1"/>
          </p:cNvSpPr>
          <p:nvPr>
            <p:ph idx="1"/>
          </p:nvPr>
        </p:nvSpPr>
        <p:spPr>
          <a:xfrm>
            <a:off x="468313" y="980728"/>
            <a:ext cx="8218487" cy="5145435"/>
          </a:xfrm>
        </p:spPr>
        <p:txBody>
          <a:bodyPr/>
          <a:lstStyle/>
          <a:p>
            <a:r>
              <a:rPr lang="en-GB" sz="2800" b="1" dirty="0">
                <a:solidFill>
                  <a:srgbClr val="7F7F7F"/>
                </a:solidFill>
              </a:rPr>
              <a:t>How’s Life? </a:t>
            </a:r>
            <a:r>
              <a:rPr lang="en-GB" sz="2800" dirty="0">
                <a:solidFill>
                  <a:srgbClr val="7F7F7F"/>
                </a:solidFill>
              </a:rPr>
              <a:t>dashboard: monitor single components of well-being, particularly useful from a policy perspective</a:t>
            </a:r>
          </a:p>
          <a:p>
            <a:endParaRPr lang="en-GB" sz="2800" dirty="0">
              <a:solidFill>
                <a:srgbClr val="7F7F7F"/>
              </a:solidFill>
            </a:endParaRPr>
          </a:p>
          <a:p>
            <a:r>
              <a:rPr lang="en-GB" sz="2800" b="1" dirty="0">
                <a:solidFill>
                  <a:srgbClr val="7F7F7F"/>
                </a:solidFill>
              </a:rPr>
              <a:t>Better Life Index</a:t>
            </a:r>
            <a:r>
              <a:rPr lang="en-GB" sz="2800" dirty="0">
                <a:solidFill>
                  <a:srgbClr val="7F7F7F"/>
                </a:solidFill>
              </a:rPr>
              <a:t>: composite index with weights set by users – advocacy tool</a:t>
            </a:r>
          </a:p>
          <a:p>
            <a:endParaRPr lang="en-GB" sz="2800" dirty="0">
              <a:solidFill>
                <a:srgbClr val="7F7F7F"/>
              </a:solidFill>
            </a:endParaRPr>
          </a:p>
          <a:p>
            <a:r>
              <a:rPr lang="en-GB" sz="2800" b="1" dirty="0">
                <a:solidFill>
                  <a:srgbClr val="7F7F7F"/>
                </a:solidFill>
              </a:rPr>
              <a:t>Multidimensional Living Standard Indicator</a:t>
            </a:r>
            <a:r>
              <a:rPr lang="en-GB" sz="2800" dirty="0">
                <a:solidFill>
                  <a:srgbClr val="7F7F7F"/>
                </a:solidFill>
              </a:rPr>
              <a:t>: composite index (theory-based) that helps understanding policy synergies and trade-offs</a:t>
            </a:r>
          </a:p>
        </p:txBody>
      </p:sp>
    </p:spTree>
    <p:extLst>
      <p:ext uri="{BB962C8B-B14F-4D97-AF65-F5344CB8AC3E}">
        <p14:creationId xmlns:p14="http://schemas.microsoft.com/office/powerpoint/2010/main" val="1658744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88"/>
            <a:ext cx="8675687" cy="766763"/>
          </a:xfrm>
        </p:spPr>
        <p:txBody>
          <a:bodyPr/>
          <a:lstStyle/>
          <a:p>
            <a:r>
              <a:rPr lang="en-GB" dirty="0" smtClean="0"/>
              <a:t>How to improve on </a:t>
            </a:r>
            <a:r>
              <a:rPr lang="en-GB" dirty="0" smtClean="0"/>
              <a:t>“Beyond GDP”</a:t>
            </a:r>
            <a:r>
              <a:rPr lang="en-GB" dirty="0" smtClean="0"/>
              <a:t> </a:t>
            </a:r>
            <a:r>
              <a:rPr lang="en-GB" dirty="0" smtClean="0"/>
              <a:t>reporting?</a:t>
            </a:r>
            <a:endParaRPr lang="en-GB" dirty="0"/>
          </a:p>
        </p:txBody>
      </p:sp>
      <p:sp>
        <p:nvSpPr>
          <p:cNvPr id="3" name="Content Placeholder 2"/>
          <p:cNvSpPr>
            <a:spLocks noGrp="1"/>
          </p:cNvSpPr>
          <p:nvPr>
            <p:ph idx="1"/>
          </p:nvPr>
        </p:nvSpPr>
        <p:spPr>
          <a:xfrm>
            <a:off x="468313" y="1196752"/>
            <a:ext cx="8218487" cy="4929411"/>
          </a:xfrm>
        </p:spPr>
        <p:txBody>
          <a:bodyPr/>
          <a:lstStyle/>
          <a:p>
            <a:endParaRPr lang="en-GB" sz="2800" dirty="0" smtClean="0">
              <a:solidFill>
                <a:srgbClr val="7F7F7F"/>
              </a:solidFill>
            </a:endParaRPr>
          </a:p>
          <a:p>
            <a:r>
              <a:rPr lang="en-GB" sz="2800" dirty="0" smtClean="0">
                <a:solidFill>
                  <a:srgbClr val="7F7F7F"/>
                </a:solidFill>
              </a:rPr>
              <a:t>A </a:t>
            </a:r>
            <a:r>
              <a:rPr lang="en-GB" sz="2800" b="1" dirty="0" smtClean="0">
                <a:solidFill>
                  <a:srgbClr val="7F7F7F"/>
                </a:solidFill>
              </a:rPr>
              <a:t>toolkit</a:t>
            </a:r>
            <a:r>
              <a:rPr lang="en-GB" sz="2800" dirty="0" smtClean="0">
                <a:solidFill>
                  <a:srgbClr val="7F7F7F"/>
                </a:solidFill>
              </a:rPr>
              <a:t> may help responding to </a:t>
            </a:r>
            <a:r>
              <a:rPr lang="en-GB" sz="2800" b="1" dirty="0">
                <a:solidFill>
                  <a:srgbClr val="7F7F7F"/>
                </a:solidFill>
              </a:rPr>
              <a:t>different</a:t>
            </a:r>
            <a:r>
              <a:rPr lang="en-GB" sz="2800" dirty="0">
                <a:solidFill>
                  <a:srgbClr val="7F7F7F"/>
                </a:solidFill>
              </a:rPr>
              <a:t> </a:t>
            </a:r>
            <a:r>
              <a:rPr lang="en-GB" sz="2800" b="1" dirty="0">
                <a:solidFill>
                  <a:srgbClr val="7F7F7F"/>
                </a:solidFill>
              </a:rPr>
              <a:t>users and needs</a:t>
            </a:r>
          </a:p>
          <a:p>
            <a:pPr marL="0" indent="0">
              <a:buNone/>
            </a:pPr>
            <a:endParaRPr lang="en-GB" sz="2800" dirty="0">
              <a:solidFill>
                <a:srgbClr val="7F7F7F"/>
              </a:solidFill>
            </a:endParaRPr>
          </a:p>
          <a:p>
            <a:pPr marL="0" indent="0">
              <a:buNone/>
            </a:pPr>
            <a:endParaRPr lang="en-GB" sz="2800" dirty="0">
              <a:solidFill>
                <a:srgbClr val="7F7F7F"/>
              </a:solidFill>
            </a:endParaRPr>
          </a:p>
          <a:p>
            <a:endParaRPr lang="en-GB" sz="2800" dirty="0">
              <a:solidFill>
                <a:srgbClr val="7F7F7F"/>
              </a:solidFill>
            </a:endParaRPr>
          </a:p>
          <a:p>
            <a:r>
              <a:rPr lang="en-GB" sz="2800" dirty="0">
                <a:solidFill>
                  <a:srgbClr val="7F7F7F"/>
                </a:solidFill>
              </a:rPr>
              <a:t>The creation of an integrated harmonised survey would help </a:t>
            </a:r>
            <a:r>
              <a:rPr lang="en-GB" sz="2800" dirty="0" smtClean="0">
                <a:solidFill>
                  <a:srgbClr val="7F7F7F"/>
                </a:solidFill>
              </a:rPr>
              <a:t>here </a:t>
            </a:r>
            <a:r>
              <a:rPr lang="en-GB" sz="2800" dirty="0" smtClean="0">
                <a:solidFill>
                  <a:srgbClr val="7F7F7F"/>
                </a:solidFill>
              </a:rPr>
              <a:t>as well</a:t>
            </a:r>
            <a:r>
              <a:rPr lang="en-GB" sz="2800" dirty="0" smtClean="0">
                <a:solidFill>
                  <a:srgbClr val="7F7F7F"/>
                </a:solidFill>
              </a:rPr>
              <a:t>, </a:t>
            </a:r>
            <a:r>
              <a:rPr lang="en-GB" sz="2800" dirty="0">
                <a:solidFill>
                  <a:srgbClr val="7F7F7F"/>
                </a:solidFill>
              </a:rPr>
              <a:t>to enhance the </a:t>
            </a:r>
            <a:r>
              <a:rPr lang="en-GB" sz="2800" b="1" dirty="0">
                <a:solidFill>
                  <a:srgbClr val="7F7F7F"/>
                </a:solidFill>
              </a:rPr>
              <a:t>quality of the synthetic picture</a:t>
            </a:r>
          </a:p>
        </p:txBody>
      </p:sp>
    </p:spTree>
    <p:extLst>
      <p:ext uri="{BB962C8B-B14F-4D97-AF65-F5344CB8AC3E}">
        <p14:creationId xmlns:p14="http://schemas.microsoft.com/office/powerpoint/2010/main" val="90560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611188" y="1628775"/>
            <a:ext cx="8218487" cy="5030788"/>
          </a:xfrm>
        </p:spPr>
        <p:txBody>
          <a:bodyPr/>
          <a:lstStyle/>
          <a:p>
            <a:pPr>
              <a:buFontTx/>
              <a:buNone/>
            </a:pPr>
            <a:r>
              <a:rPr lang="en-GB" sz="6600" dirty="0" smtClean="0"/>
              <a:t>		</a:t>
            </a:r>
            <a:r>
              <a:rPr lang="en-GB" sz="6600" dirty="0" smtClean="0">
                <a:solidFill>
                  <a:schemeClr val="tx1"/>
                </a:solidFill>
              </a:rPr>
              <a:t>THANK YOU!</a:t>
            </a:r>
          </a:p>
          <a:p>
            <a:pPr algn="ctr">
              <a:buFontTx/>
              <a:buNone/>
            </a:pPr>
            <a:endParaRPr lang="en-GB" dirty="0" smtClean="0">
              <a:hlinkClick r:id="rId3"/>
            </a:endParaRPr>
          </a:p>
          <a:p>
            <a:pPr algn="ctr">
              <a:buFontTx/>
              <a:buNone/>
            </a:pPr>
            <a:r>
              <a:rPr lang="en-GB" sz="2400" dirty="0" smtClean="0">
                <a:hlinkClick r:id="rId3"/>
              </a:rPr>
              <a:t>romina.boarini@oecd.org </a:t>
            </a:r>
          </a:p>
          <a:p>
            <a:pPr algn="ctr">
              <a:buFontTx/>
              <a:buNone/>
            </a:pPr>
            <a:r>
              <a:rPr lang="en-GB" sz="2400" dirty="0" smtClean="0">
                <a:hlinkClick r:id="rId4"/>
              </a:rPr>
              <a:t>www.oecd.org/measuringprogress</a:t>
            </a:r>
            <a:endParaRPr lang="en-GB" sz="2400" dirty="0" smtClean="0"/>
          </a:p>
          <a:p>
            <a:pPr algn="ctr">
              <a:buFontTx/>
              <a:buNone/>
            </a:pPr>
            <a:r>
              <a:rPr lang="en-GB" sz="2400" dirty="0" smtClean="0">
                <a:hlinkClick r:id="rId5"/>
              </a:rPr>
              <a:t>www.oecdbetterlifeindex.org</a:t>
            </a:r>
            <a:endParaRPr lang="en-GB" sz="2400"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125538"/>
            <a:ext cx="9144000" cy="574675"/>
          </a:xfrm>
        </p:spPr>
        <p:txBody>
          <a:bodyPr/>
          <a:lstStyle/>
          <a:p>
            <a:pPr eaLnBrk="1" hangingPunct="1"/>
            <a:r>
              <a:rPr lang="it-IT" sz="3600" smtClean="0">
                <a:solidFill>
                  <a:srgbClr val="6498CC"/>
                </a:solidFill>
                <a:latin typeface="Arial" charset="0"/>
              </a:rPr>
              <a:t/>
            </a:r>
            <a:br>
              <a:rPr lang="it-IT" sz="3600" smtClean="0">
                <a:solidFill>
                  <a:srgbClr val="6498CC"/>
                </a:solidFill>
                <a:latin typeface="Arial" charset="0"/>
              </a:rPr>
            </a:br>
            <a:endParaRPr lang="it-IT" sz="3600" smtClean="0">
              <a:solidFill>
                <a:srgbClr val="6498CC"/>
              </a:solidFill>
              <a:latin typeface="Arial" charset="0"/>
            </a:endParaRPr>
          </a:p>
        </p:txBody>
      </p:sp>
      <p:sp>
        <p:nvSpPr>
          <p:cNvPr id="3" name="Content Placeholder 2"/>
          <p:cNvSpPr txBox="1">
            <a:spLocks noGrp="1"/>
          </p:cNvSpPr>
          <p:nvPr>
            <p:ph idx="1"/>
          </p:nvPr>
        </p:nvSpPr>
        <p:spPr>
          <a:xfrm>
            <a:off x="179388" y="1412775"/>
            <a:ext cx="8785225" cy="4968975"/>
          </a:xfrm>
        </p:spPr>
        <p:txBody>
          <a:bodyPr/>
          <a:lstStyle/>
          <a:p>
            <a:pPr marL="355600" indent="-355600" eaLnBrk="1" hangingPunct="1">
              <a:spcBef>
                <a:spcPts val="0"/>
              </a:spcBef>
              <a:buClr>
                <a:srgbClr val="002060"/>
              </a:buClr>
              <a:defRPr/>
            </a:pPr>
            <a:r>
              <a:rPr lang="en-GB" sz="2000" dirty="0" smtClean="0">
                <a:solidFill>
                  <a:schemeClr val="bg2">
                    <a:lumMod val="75000"/>
                  </a:schemeClr>
                </a:solidFill>
              </a:rPr>
              <a:t> Developing </a:t>
            </a:r>
            <a:r>
              <a:rPr lang="en-GB" sz="2000" b="1" dirty="0" smtClean="0">
                <a:solidFill>
                  <a:srgbClr val="0617BA"/>
                </a:solidFill>
              </a:rPr>
              <a:t>better measures of well-being </a:t>
            </a:r>
            <a:r>
              <a:rPr lang="en-GB" sz="2000" dirty="0" smtClean="0">
                <a:solidFill>
                  <a:schemeClr val="bg2">
                    <a:lumMod val="75000"/>
                  </a:schemeClr>
                </a:solidFill>
              </a:rPr>
              <a:t>and progress to overcome some of the shortcomings of the GDP</a:t>
            </a:r>
          </a:p>
          <a:p>
            <a:pPr marL="0" indent="0" eaLnBrk="1" hangingPunct="1">
              <a:spcBef>
                <a:spcPts val="0"/>
              </a:spcBef>
              <a:buClr>
                <a:srgbClr val="002060"/>
              </a:buClr>
              <a:buNone/>
              <a:defRPr/>
            </a:pPr>
            <a:endParaRPr lang="en-GB" sz="2000" dirty="0">
              <a:solidFill>
                <a:schemeClr val="bg2">
                  <a:lumMod val="75000"/>
                </a:schemeClr>
              </a:solidFill>
            </a:endParaRPr>
          </a:p>
          <a:p>
            <a:pPr marL="0" indent="0" eaLnBrk="1" hangingPunct="1">
              <a:spcBef>
                <a:spcPts val="0"/>
              </a:spcBef>
              <a:buClr>
                <a:srgbClr val="002060"/>
              </a:buClr>
              <a:buNone/>
              <a:defRPr/>
            </a:pPr>
            <a:endParaRPr lang="en-GB" sz="2000" dirty="0" smtClean="0">
              <a:solidFill>
                <a:schemeClr val="bg2">
                  <a:lumMod val="75000"/>
                </a:schemeClr>
              </a:solidFill>
            </a:endParaRPr>
          </a:p>
          <a:p>
            <a:pPr marL="0" indent="0" eaLnBrk="1" hangingPunct="1">
              <a:spcBef>
                <a:spcPts val="0"/>
              </a:spcBef>
              <a:buClr>
                <a:srgbClr val="002060"/>
              </a:buClr>
              <a:buNone/>
              <a:defRPr/>
            </a:pPr>
            <a:endParaRPr lang="en-GB" sz="2000" dirty="0" smtClean="0">
              <a:solidFill>
                <a:schemeClr val="bg2">
                  <a:lumMod val="75000"/>
                </a:schemeClr>
              </a:solidFill>
            </a:endParaRPr>
          </a:p>
          <a:p>
            <a:pPr marL="355600" indent="-355600" eaLnBrk="1" hangingPunct="1">
              <a:spcBef>
                <a:spcPts val="0"/>
              </a:spcBef>
              <a:buClr>
                <a:srgbClr val="002060"/>
              </a:buClr>
              <a:defRPr/>
            </a:pPr>
            <a:r>
              <a:rPr lang="en-GB" sz="2000" dirty="0" smtClean="0">
                <a:solidFill>
                  <a:schemeClr val="bg2">
                    <a:lumMod val="75000"/>
                  </a:schemeClr>
                </a:solidFill>
              </a:rPr>
              <a:t> Well-being and progress are </a:t>
            </a:r>
            <a:r>
              <a:rPr lang="en-GB" sz="2000" b="1" dirty="0" smtClean="0">
                <a:solidFill>
                  <a:srgbClr val="0617BA"/>
                </a:solidFill>
              </a:rPr>
              <a:t>high on the statistical and policy agendas </a:t>
            </a:r>
            <a:r>
              <a:rPr lang="en-GB" sz="2000" dirty="0" smtClean="0">
                <a:solidFill>
                  <a:schemeClr val="bg2">
                    <a:lumMod val="75000"/>
                  </a:schemeClr>
                </a:solidFill>
              </a:rPr>
              <a:t>of many countries of the world; interest from a variety of stakeholders (academia, NSOs, governments, parliaments, civil society)</a:t>
            </a:r>
          </a:p>
          <a:p>
            <a:pPr marL="355600" indent="-355600" eaLnBrk="1" hangingPunct="1">
              <a:spcBef>
                <a:spcPts val="0"/>
              </a:spcBef>
              <a:buClr>
                <a:srgbClr val="002060"/>
              </a:buClr>
              <a:defRPr/>
            </a:pPr>
            <a:endParaRPr lang="en-GB" sz="2000" dirty="0" smtClean="0">
              <a:solidFill>
                <a:schemeClr val="bg2">
                  <a:lumMod val="75000"/>
                </a:schemeClr>
              </a:solidFill>
            </a:endParaRPr>
          </a:p>
          <a:p>
            <a:pPr marL="355600" indent="-355600" eaLnBrk="1" hangingPunct="1">
              <a:spcBef>
                <a:spcPts val="0"/>
              </a:spcBef>
              <a:buClr>
                <a:srgbClr val="002060"/>
              </a:buClr>
              <a:defRPr/>
            </a:pPr>
            <a:endParaRPr lang="en-GB" sz="2000" dirty="0">
              <a:solidFill>
                <a:schemeClr val="bg2">
                  <a:lumMod val="75000"/>
                </a:schemeClr>
              </a:solidFill>
            </a:endParaRPr>
          </a:p>
          <a:p>
            <a:pPr marL="355600" indent="-355600" eaLnBrk="1" hangingPunct="1">
              <a:spcBef>
                <a:spcPts val="0"/>
              </a:spcBef>
              <a:buClr>
                <a:srgbClr val="002060"/>
              </a:buClr>
              <a:defRPr/>
            </a:pPr>
            <a:endParaRPr lang="en-GB" sz="2000" dirty="0" smtClean="0">
              <a:solidFill>
                <a:schemeClr val="bg2">
                  <a:lumMod val="75000"/>
                </a:schemeClr>
              </a:solidFill>
            </a:endParaRPr>
          </a:p>
          <a:p>
            <a:pPr marL="355600" indent="-355600" eaLnBrk="1" hangingPunct="1">
              <a:spcBef>
                <a:spcPts val="0"/>
              </a:spcBef>
              <a:buClr>
                <a:srgbClr val="002060"/>
              </a:buClr>
              <a:defRPr/>
            </a:pPr>
            <a:r>
              <a:rPr lang="en-GB" sz="2000" dirty="0" smtClean="0">
                <a:solidFill>
                  <a:schemeClr val="bg2">
                    <a:lumMod val="75000"/>
                  </a:schemeClr>
                </a:solidFill>
              </a:rPr>
              <a:t> Well-being progressively mainstreamed into </a:t>
            </a:r>
            <a:r>
              <a:rPr lang="en-GB" sz="2000" b="1" dirty="0" smtClean="0">
                <a:solidFill>
                  <a:srgbClr val="0617BA"/>
                </a:solidFill>
              </a:rPr>
              <a:t>Post 2015 MDGs and SDGs</a:t>
            </a:r>
            <a:r>
              <a:rPr lang="en-GB" sz="2000" dirty="0" smtClean="0">
                <a:solidFill>
                  <a:schemeClr val="bg2">
                    <a:lumMod val="75000"/>
                  </a:schemeClr>
                </a:solidFill>
              </a:rPr>
              <a:t> discussions</a:t>
            </a:r>
          </a:p>
          <a:p>
            <a:pPr marL="355600" indent="-355600" eaLnBrk="1" hangingPunct="1">
              <a:spcBef>
                <a:spcPts val="0"/>
              </a:spcBef>
              <a:buClr>
                <a:srgbClr val="002060"/>
              </a:buClr>
              <a:defRPr/>
            </a:pPr>
            <a:endParaRPr lang="en-GB" sz="2000" dirty="0" smtClean="0">
              <a:solidFill>
                <a:schemeClr val="bg2">
                  <a:lumMod val="75000"/>
                </a:schemeClr>
              </a:solidFill>
            </a:endParaRPr>
          </a:p>
          <a:p>
            <a:pPr marL="355600" indent="-355600" eaLnBrk="1" hangingPunct="1">
              <a:spcBef>
                <a:spcPts val="0"/>
              </a:spcBef>
              <a:buClr>
                <a:srgbClr val="002060"/>
              </a:buClr>
              <a:defRPr/>
            </a:pPr>
            <a:endParaRPr lang="en-GB" sz="2000" b="1" dirty="0" smtClean="0">
              <a:solidFill>
                <a:schemeClr val="bg2">
                  <a:lumMod val="75000"/>
                </a:schemeClr>
              </a:solidFill>
            </a:endParaRPr>
          </a:p>
          <a:p>
            <a:pPr marL="355600" indent="-355600" eaLnBrk="1" hangingPunct="1">
              <a:spcBef>
                <a:spcPts val="0"/>
              </a:spcBef>
              <a:buClr>
                <a:srgbClr val="002060"/>
              </a:buClr>
              <a:buNone/>
              <a:defRPr/>
            </a:pPr>
            <a:endParaRPr lang="en-GB" sz="2000" b="1" dirty="0" smtClean="0">
              <a:solidFill>
                <a:schemeClr val="bg2">
                  <a:lumMod val="75000"/>
                </a:schemeClr>
              </a:solidFill>
            </a:endParaRPr>
          </a:p>
          <a:p>
            <a:pPr marL="355600" indent="-355600" eaLnBrk="1" hangingPunct="1">
              <a:spcBef>
                <a:spcPts val="0"/>
              </a:spcBef>
              <a:buClr>
                <a:srgbClr val="002060"/>
              </a:buClr>
              <a:defRPr/>
            </a:pPr>
            <a:endParaRPr lang="en-GB" sz="2800" b="1" kern="1200" dirty="0" smtClean="0">
              <a:solidFill>
                <a:schemeClr val="tx1"/>
              </a:solidFill>
            </a:endParaRPr>
          </a:p>
          <a:p>
            <a:pPr marL="0" indent="0" eaLnBrk="1" hangingPunct="1">
              <a:spcBef>
                <a:spcPts val="0"/>
              </a:spcBef>
              <a:defRPr/>
            </a:pPr>
            <a:endParaRPr lang="en-GB" b="1" dirty="0" smtClean="0">
              <a:solidFill>
                <a:schemeClr val="accent2">
                  <a:lumMod val="60000"/>
                  <a:lumOff val="40000"/>
                </a:schemeClr>
              </a:solidFill>
              <a:latin typeface="Calibri" pitchFamily="34"/>
            </a:endParaRPr>
          </a:p>
          <a:p>
            <a:pPr marL="0" indent="0" eaLnBrk="1" hangingPunct="1">
              <a:spcBef>
                <a:spcPts val="0"/>
              </a:spcBef>
              <a:defRPr/>
            </a:pPr>
            <a:endParaRPr lang="en-GB" b="1" dirty="0">
              <a:solidFill>
                <a:srgbClr val="002060"/>
              </a:solidFill>
              <a:latin typeface="Calibri" pitchFamily="34"/>
            </a:endParaRPr>
          </a:p>
        </p:txBody>
      </p:sp>
      <p:sp>
        <p:nvSpPr>
          <p:cNvPr id="6148"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it-IT">
              <a:solidFill>
                <a:srgbClr val="000000"/>
              </a:solidFill>
              <a:latin typeface="Georgia" pitchFamily="18" charset="0"/>
            </a:endParaRPr>
          </a:p>
        </p:txBody>
      </p:sp>
      <p:sp>
        <p:nvSpPr>
          <p:cNvPr id="5" name="Slide Number Placeholder 5"/>
          <p:cNvSpPr txBox="1"/>
          <p:nvPr/>
        </p:nvSpPr>
        <p:spPr>
          <a:xfrm>
            <a:off x="7596188" y="6245225"/>
            <a:ext cx="1114425" cy="476250"/>
          </a:xfrm>
          <a:prstGeom prst="rect">
            <a:avLst/>
          </a:prstGeom>
          <a:noFill/>
          <a:ln>
            <a:noFill/>
          </a:ln>
        </p:spPr>
        <p:txBody>
          <a:bodyPr/>
          <a:lstStyle/>
          <a:p>
            <a:pPr algn="r" fontAlgn="auto">
              <a:spcBef>
                <a:spcPts val="0"/>
              </a:spcBef>
              <a:spcAft>
                <a:spcPts val="0"/>
              </a:spcAft>
              <a:defRPr sz="1800" b="0" i="0" u="none" strike="noStrike" kern="0" cap="none" spc="0" baseline="0">
                <a:solidFill>
                  <a:srgbClr val="000000"/>
                </a:solidFill>
                <a:uFillTx/>
              </a:defRPr>
            </a:pPr>
            <a:endParaRPr lang="en-GB" sz="1400" kern="0" dirty="0">
              <a:solidFill>
                <a:srgbClr val="727272"/>
              </a:solidFill>
              <a:latin typeface="Georgia"/>
              <a:cs typeface="Arial"/>
            </a:endParaRPr>
          </a:p>
        </p:txBody>
      </p:sp>
      <p:sp>
        <p:nvSpPr>
          <p:cNvPr id="9" name="Title 1"/>
          <p:cNvSpPr txBox="1">
            <a:spLocks/>
          </p:cNvSpPr>
          <p:nvPr/>
        </p:nvSpPr>
        <p:spPr bwMode="auto">
          <a:xfrm>
            <a:off x="395288" y="0"/>
            <a:ext cx="8218487" cy="766763"/>
          </a:xfrm>
          <a:prstGeom prst="rect">
            <a:avLst/>
          </a:prstGeom>
          <a:noFill/>
          <a:ln w="9525">
            <a:noFill/>
            <a:miter lim="800000"/>
            <a:headEnd/>
            <a:tailEnd/>
          </a:ln>
        </p:spPr>
        <p:txBody>
          <a:bodyPr anchor="ctr"/>
          <a:lstStyle/>
          <a:p>
            <a:pPr algn="ctr" eaLnBrk="0" hangingPunct="0">
              <a:defRPr/>
            </a:pPr>
            <a:r>
              <a:rPr lang="en-GB" sz="2800" b="1" dirty="0" smtClean="0">
                <a:solidFill>
                  <a:schemeClr val="bg1"/>
                </a:solidFill>
                <a:latin typeface="Caecilia Roman" pitchFamily="18" charset="0"/>
                <a:ea typeface="+mj-ea"/>
                <a:cs typeface="+mj-cs"/>
              </a:rPr>
              <a:t>The OECD work on well-being: rationale</a:t>
            </a:r>
            <a:endParaRPr lang="en-GB" sz="2800" b="1" dirty="0">
              <a:solidFill>
                <a:schemeClr val="bg1"/>
              </a:solidFill>
              <a:latin typeface="Caecilia Roman" pitchFamily="18" charset="0"/>
              <a:ea typeface="+mj-ea"/>
              <a:cs typeface="+mj-cs"/>
            </a:endParaRPr>
          </a:p>
        </p:txBody>
      </p:sp>
    </p:spTree>
    <p:extLst>
      <p:ext uri="{BB962C8B-B14F-4D97-AF65-F5344CB8AC3E}">
        <p14:creationId xmlns:p14="http://schemas.microsoft.com/office/powerpoint/2010/main" val="29885091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0"/>
            <a:ext cx="9144000" cy="647700"/>
          </a:xfrm>
        </p:spPr>
        <p:txBody>
          <a:bodyPr/>
          <a:lstStyle/>
          <a:p>
            <a:pPr algn="ctr"/>
            <a:r>
              <a:rPr lang="en-US" altLang="en-US" kern="1200" dirty="0"/>
              <a:t>T</a:t>
            </a:r>
            <a:r>
              <a:rPr lang="en-US" altLang="en-US" kern="1200" dirty="0" smtClean="0"/>
              <a:t>he </a:t>
            </a:r>
            <a:r>
              <a:rPr lang="en-US" altLang="en-US" kern="1200" dirty="0"/>
              <a:t>OECD Better Life </a:t>
            </a:r>
            <a:r>
              <a:rPr lang="en-US" altLang="en-US" kern="1200" dirty="0" smtClean="0"/>
              <a:t>Initiative</a:t>
            </a:r>
            <a:endParaRPr lang="en-GB" altLang="en-US" kern="1200" dirty="0"/>
          </a:p>
        </p:txBody>
      </p:sp>
      <p:pic>
        <p:nvPicPr>
          <p:cNvPr id="22" name="Picture 14"/>
          <p:cNvPicPr>
            <a:picLocks noChangeAspect="1" noChangeArrowheads="1"/>
          </p:cNvPicPr>
          <p:nvPr/>
        </p:nvPicPr>
        <p:blipFill>
          <a:blip r:embed="rId3" cstate="print"/>
          <a:srcRect l="31017" t="14348" r="7083" b="14651"/>
          <a:stretch>
            <a:fillRect/>
          </a:stretch>
        </p:blipFill>
        <p:spPr bwMode="auto">
          <a:xfrm rot="8606">
            <a:off x="6303505" y="2267075"/>
            <a:ext cx="1979963" cy="2193641"/>
          </a:xfrm>
          <a:prstGeom prst="roundRect">
            <a:avLst>
              <a:gd name="adj" fmla="val 11111"/>
            </a:avLst>
          </a:prstGeom>
          <a:ln w="127000" cap="rnd">
            <a:solidFill>
              <a:srgbClr val="C8C6BD"/>
            </a:solidFill>
            <a:prstDash val="solid"/>
          </a:ln>
          <a:effectLst>
            <a:outerShdw blurRad="50800" dist="38100" dir="2700000" algn="tl" rotWithShape="0">
              <a:prstClr val="black">
                <a:alpha val="40000"/>
              </a:prstClr>
            </a:outerShdw>
          </a:effectLst>
          <a:scene3d>
            <a:camera prst="perspectiveFront" fov="5400000"/>
            <a:lightRig rig="threePt" dir="t">
              <a:rot lat="0" lon="0" rev="19200000"/>
            </a:lightRig>
          </a:scene3d>
          <a:sp3d extrusionH="25400">
            <a:extrusionClr>
              <a:srgbClr val="FFFFFF"/>
            </a:extrusionClr>
          </a:sp3d>
        </p:spPr>
      </p:pic>
      <p:sp>
        <p:nvSpPr>
          <p:cNvPr id="25" name="Rectangle 24"/>
          <p:cNvSpPr/>
          <p:nvPr/>
        </p:nvSpPr>
        <p:spPr>
          <a:xfrm>
            <a:off x="5724525" y="1268413"/>
            <a:ext cx="3095625" cy="831850"/>
          </a:xfrm>
          <a:prstGeom prst="rect">
            <a:avLst/>
          </a:prstGeom>
        </p:spPr>
        <p:txBody>
          <a:bodyPr>
            <a:spAutoFit/>
          </a:bodyPr>
          <a:lstStyle/>
          <a:p>
            <a:pPr algn="ctr">
              <a:defRPr/>
            </a:pPr>
            <a:r>
              <a:rPr lang="fr-CA" sz="2400" b="1" kern="0" dirty="0" err="1">
                <a:solidFill>
                  <a:schemeClr val="accent2">
                    <a:lumMod val="60000"/>
                    <a:lumOff val="40000"/>
                  </a:schemeClr>
                </a:solidFill>
                <a:latin typeface="Caecilia Roman" pitchFamily="18" charset="0"/>
                <a:cs typeface="+mn-cs"/>
              </a:rPr>
              <a:t>Your</a:t>
            </a:r>
            <a:r>
              <a:rPr lang="fr-CA" sz="2400" b="1" kern="0" dirty="0">
                <a:solidFill>
                  <a:schemeClr val="accent2">
                    <a:lumMod val="60000"/>
                    <a:lumOff val="40000"/>
                  </a:schemeClr>
                </a:solidFill>
                <a:latin typeface="Caecilia Roman" pitchFamily="18" charset="0"/>
                <a:cs typeface="+mn-cs"/>
              </a:rPr>
              <a:t> </a:t>
            </a:r>
            <a:r>
              <a:rPr lang="fr-CA" sz="2400" b="1" kern="0" dirty="0" err="1">
                <a:solidFill>
                  <a:schemeClr val="accent2">
                    <a:lumMod val="60000"/>
                    <a:lumOff val="40000"/>
                  </a:schemeClr>
                </a:solidFill>
                <a:latin typeface="Caecilia Roman" pitchFamily="18" charset="0"/>
                <a:cs typeface="+mn-cs"/>
              </a:rPr>
              <a:t>Better</a:t>
            </a:r>
            <a:r>
              <a:rPr lang="fr-CA" sz="2400" b="1" kern="0" dirty="0">
                <a:solidFill>
                  <a:schemeClr val="accent2">
                    <a:lumMod val="60000"/>
                    <a:lumOff val="40000"/>
                  </a:schemeClr>
                </a:solidFill>
                <a:latin typeface="Caecilia Roman" pitchFamily="18" charset="0"/>
                <a:cs typeface="+mn-cs"/>
              </a:rPr>
              <a:t> Life Index</a:t>
            </a:r>
            <a:endParaRPr lang="en-GB" sz="2400" b="1" kern="0" dirty="0">
              <a:solidFill>
                <a:schemeClr val="accent2">
                  <a:lumMod val="60000"/>
                  <a:lumOff val="40000"/>
                </a:schemeClr>
              </a:solidFill>
              <a:latin typeface="Caecilia Roman" pitchFamily="18" charset="0"/>
              <a:cs typeface="+mn-cs"/>
            </a:endParaRPr>
          </a:p>
        </p:txBody>
      </p:sp>
      <p:sp>
        <p:nvSpPr>
          <p:cNvPr id="30" name="TextBox 29"/>
          <p:cNvSpPr txBox="1"/>
          <p:nvPr/>
        </p:nvSpPr>
        <p:spPr bwMode="auto">
          <a:xfrm>
            <a:off x="323850" y="1484313"/>
            <a:ext cx="2262188" cy="523875"/>
          </a:xfrm>
          <a:prstGeom prst="rect">
            <a:avLst/>
          </a:prstGeom>
          <a:noFill/>
        </p:spPr>
        <p:txBody>
          <a:bodyPr>
            <a:spAutoFit/>
          </a:bodyPr>
          <a:lstStyle/>
          <a:p>
            <a:pPr algn="ctr">
              <a:defRPr/>
            </a:pPr>
            <a:r>
              <a:rPr lang="fr-CA" sz="2800" b="1" kern="0" dirty="0">
                <a:solidFill>
                  <a:schemeClr val="accent2">
                    <a:lumMod val="60000"/>
                    <a:lumOff val="40000"/>
                  </a:schemeClr>
                </a:solidFill>
                <a:latin typeface="Caecilia Roman" pitchFamily="18" charset="0"/>
                <a:cs typeface="+mn-cs"/>
              </a:rPr>
              <a:t>How’ Life?</a:t>
            </a:r>
            <a:endParaRPr lang="en-GB" sz="2800" b="1" kern="0" dirty="0">
              <a:solidFill>
                <a:schemeClr val="accent2">
                  <a:lumMod val="60000"/>
                  <a:lumOff val="40000"/>
                </a:schemeClr>
              </a:solidFill>
              <a:latin typeface="Caecilia Roman" pitchFamily="18" charset="0"/>
              <a:cs typeface="+mn-cs"/>
            </a:endParaRPr>
          </a:p>
        </p:txBody>
      </p:sp>
      <p:sp>
        <p:nvSpPr>
          <p:cNvPr id="31" name="Rectangle 30"/>
          <p:cNvSpPr/>
          <p:nvPr/>
        </p:nvSpPr>
        <p:spPr>
          <a:xfrm>
            <a:off x="2771800" y="2348880"/>
            <a:ext cx="3240087" cy="1323439"/>
          </a:xfrm>
          <a:prstGeom prst="rect">
            <a:avLst/>
          </a:prstGeom>
        </p:spPr>
        <p:txBody>
          <a:bodyPr>
            <a:spAutoFit/>
          </a:bodyPr>
          <a:lstStyle/>
          <a:p>
            <a:pPr marL="1591" indent="-1591" algn="ctr" fontAlgn="auto">
              <a:spcBef>
                <a:spcPts val="0"/>
              </a:spcBef>
              <a:spcAft>
                <a:spcPts val="1600"/>
              </a:spcAft>
              <a:defRPr sz="1800" b="0" i="0" u="none" strike="noStrike" kern="0" cap="none" spc="0" baseline="0">
                <a:solidFill>
                  <a:srgbClr val="000000"/>
                </a:solidFill>
                <a:uFillTx/>
              </a:defRPr>
            </a:pPr>
            <a:r>
              <a:rPr lang="en-US" sz="1600" kern="0" dirty="0">
                <a:solidFill>
                  <a:srgbClr val="000000"/>
                </a:solidFill>
                <a:latin typeface="Caecilia Roman" pitchFamily="18" charset="0"/>
                <a:cs typeface="+mn-cs"/>
              </a:rPr>
              <a:t> </a:t>
            </a:r>
            <a:r>
              <a:rPr lang="en-US" sz="2000" dirty="0">
                <a:solidFill>
                  <a:schemeClr val="bg2">
                    <a:lumMod val="75000"/>
                  </a:schemeClr>
                </a:solidFill>
                <a:latin typeface="Caecilia Roman" pitchFamily="18" charset="0"/>
                <a:cs typeface="+mn-cs"/>
              </a:rPr>
              <a:t>Measures, analysis and future statistical agenda on what matters most in people’s life</a:t>
            </a:r>
          </a:p>
        </p:txBody>
      </p:sp>
      <p:sp>
        <p:nvSpPr>
          <p:cNvPr id="15" name="Slide Number Placeholder 14"/>
          <p:cNvSpPr>
            <a:spLocks noGrp="1"/>
          </p:cNvSpPr>
          <p:nvPr>
            <p:ph type="sldNum" sz="quarter" idx="12"/>
          </p:nvPr>
        </p:nvSpPr>
        <p:spPr>
          <a:xfrm>
            <a:off x="5883275" y="6245225"/>
            <a:ext cx="1641475" cy="476250"/>
          </a:xfrm>
        </p:spPr>
        <p:txBody>
          <a:bodyPr/>
          <a:lstStyle/>
          <a:p>
            <a:pPr>
              <a:defRPr/>
            </a:pPr>
            <a:endParaRPr lang="en-GB" dirty="0"/>
          </a:p>
        </p:txBody>
      </p:sp>
      <p:pic>
        <p:nvPicPr>
          <p:cNvPr id="11" name="Picture 2" descr="http://oecd.org/vgn/images/portal/cit_731/8/36/48859794HiL.JPG"/>
          <p:cNvPicPr>
            <a:picLocks noChangeAspect="1" noChangeArrowheads="1"/>
          </p:cNvPicPr>
          <p:nvPr/>
        </p:nvPicPr>
        <p:blipFill>
          <a:blip r:embed="rId4"/>
          <a:srcRect/>
          <a:stretch>
            <a:fillRect/>
          </a:stretch>
        </p:blipFill>
        <p:spPr bwMode="auto">
          <a:xfrm>
            <a:off x="581676" y="2178119"/>
            <a:ext cx="1746536" cy="2376487"/>
          </a:xfrm>
          <a:prstGeom prst="rect">
            <a:avLst/>
          </a:prstGeom>
          <a:ln>
            <a:noFill/>
          </a:ln>
          <a:effectLst>
            <a:outerShdw blurRad="292100" dist="139700" dir="2700000" algn="tl" rotWithShape="0">
              <a:srgbClr val="333333">
                <a:alpha val="65000"/>
              </a:srgbClr>
            </a:outerShdw>
          </a:effectLst>
        </p:spPr>
      </p:pic>
      <p:sp>
        <p:nvSpPr>
          <p:cNvPr id="14" name="Rectangle 13"/>
          <p:cNvSpPr/>
          <p:nvPr/>
        </p:nvSpPr>
        <p:spPr>
          <a:xfrm>
            <a:off x="1187624" y="5157192"/>
            <a:ext cx="6696075" cy="461962"/>
          </a:xfrm>
          <a:prstGeom prst="rect">
            <a:avLst/>
          </a:prstGeom>
        </p:spPr>
        <p:txBody>
          <a:bodyPr>
            <a:spAutoFit/>
          </a:bodyPr>
          <a:lstStyle/>
          <a:p>
            <a:pPr>
              <a:defRPr/>
            </a:pPr>
            <a:r>
              <a:rPr lang="en-US" sz="2400" b="1" kern="0" dirty="0">
                <a:solidFill>
                  <a:schemeClr val="accent2">
                    <a:lumMod val="60000"/>
                    <a:lumOff val="40000"/>
                  </a:schemeClr>
                </a:solidFill>
                <a:latin typeface="Caecilia Roman" pitchFamily="18" charset="0"/>
                <a:cs typeface="Arial" pitchFamily="34" charset="0"/>
              </a:rPr>
              <a:t>OECD@50 : Better Policies for Better Lives </a:t>
            </a:r>
          </a:p>
        </p:txBody>
      </p:sp>
    </p:spTree>
    <p:extLst>
      <p:ext uri="{BB962C8B-B14F-4D97-AF65-F5344CB8AC3E}">
        <p14:creationId xmlns:p14="http://schemas.microsoft.com/office/powerpoint/2010/main" val="2722240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p:bldP spid="31"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3568" y="188640"/>
            <a:ext cx="8244408" cy="648072"/>
          </a:xfrm>
        </p:spPr>
        <p:txBody>
          <a:bodyPr/>
          <a:lstStyle/>
          <a:p>
            <a:pPr eaLnBrk="1" hangingPunct="1"/>
            <a:r>
              <a:rPr lang="en-GB" sz="3600" dirty="0"/>
              <a:t>The OECD well-being framework</a:t>
            </a:r>
            <a:endParaRPr lang="en-GB" sz="3600" dirty="0" smtClean="0">
              <a:solidFill>
                <a:srgbClr val="002060"/>
              </a:solidFill>
              <a:latin typeface="Calibri" pitchFamily="34" charset="0"/>
              <a:cs typeface="Gautami" pitchFamily="2"/>
            </a:endParaRPr>
          </a:p>
        </p:txBody>
      </p:sp>
      <p:pic>
        <p:nvPicPr>
          <p:cNvPr id="7171" name="Content Placeholder 3" descr="diagrammeBLI_EN_01b2_HD.jpg"/>
          <p:cNvPicPr>
            <a:picLocks noGrp="1" noChangeAspect="1"/>
          </p:cNvPicPr>
          <p:nvPr>
            <p:ph idx="1"/>
          </p:nvPr>
        </p:nvPicPr>
        <p:blipFill>
          <a:blip r:embed="rId3" cstate="print"/>
          <a:srcRect l="12605" t="6310" r="12605" b="9814"/>
          <a:stretch>
            <a:fillRect/>
          </a:stretch>
        </p:blipFill>
        <p:spPr>
          <a:xfrm>
            <a:off x="381927" y="836712"/>
            <a:ext cx="7286418" cy="5976664"/>
          </a:xfrm>
        </p:spPr>
      </p:pic>
      <p:sp>
        <p:nvSpPr>
          <p:cNvPr id="2" name="Oval 1"/>
          <p:cNvSpPr/>
          <p:nvPr/>
        </p:nvSpPr>
        <p:spPr bwMode="auto">
          <a:xfrm>
            <a:off x="107504" y="952987"/>
            <a:ext cx="8136904" cy="3816424"/>
          </a:xfrm>
          <a:prstGeom prst="ellipse">
            <a:avLst/>
          </a:prstGeom>
          <a:noFill/>
          <a:ln w="603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Helvetica 65 Medium" pitchFamily="34" charset="0"/>
            </a:endParaRPr>
          </a:p>
        </p:txBody>
      </p:sp>
      <p:sp>
        <p:nvSpPr>
          <p:cNvPr id="5" name="Oval 4"/>
          <p:cNvSpPr/>
          <p:nvPr/>
        </p:nvSpPr>
        <p:spPr bwMode="auto">
          <a:xfrm>
            <a:off x="971600" y="4754298"/>
            <a:ext cx="5616624" cy="2060612"/>
          </a:xfrm>
          <a:prstGeom prst="ellipse">
            <a:avLst/>
          </a:prstGeom>
          <a:noFill/>
          <a:ln w="60325" cap="flat" cmpd="sng" algn="ctr">
            <a:solidFill>
              <a:srgbClr val="24FCE7"/>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Helvetica 65 Medium" pitchFamily="34" charset="0"/>
            </a:endParaRPr>
          </a:p>
        </p:txBody>
      </p:sp>
      <p:sp>
        <p:nvSpPr>
          <p:cNvPr id="3" name="TextBox 2"/>
          <p:cNvSpPr txBox="1"/>
          <p:nvPr/>
        </p:nvSpPr>
        <p:spPr>
          <a:xfrm>
            <a:off x="7394537" y="4005064"/>
            <a:ext cx="2016224" cy="584775"/>
          </a:xfrm>
          <a:prstGeom prst="rect">
            <a:avLst/>
          </a:prstGeom>
          <a:noFill/>
        </p:spPr>
        <p:txBody>
          <a:bodyPr wrap="square" rtlCol="0">
            <a:spAutoFit/>
          </a:bodyPr>
          <a:lstStyle/>
          <a:p>
            <a:r>
              <a:rPr lang="en-GB" sz="3200" b="1" dirty="0" smtClean="0">
                <a:solidFill>
                  <a:srgbClr val="FF0000"/>
                </a:solidFill>
              </a:rPr>
              <a:t>TODAY</a:t>
            </a:r>
            <a:endParaRPr lang="en-GB" sz="3200" b="1" dirty="0">
              <a:solidFill>
                <a:srgbClr val="FF0000"/>
              </a:solidFill>
            </a:endParaRPr>
          </a:p>
        </p:txBody>
      </p:sp>
      <p:sp>
        <p:nvSpPr>
          <p:cNvPr id="7" name="TextBox 6"/>
          <p:cNvSpPr txBox="1"/>
          <p:nvPr/>
        </p:nvSpPr>
        <p:spPr>
          <a:xfrm>
            <a:off x="6372200" y="5784604"/>
            <a:ext cx="2771799" cy="584775"/>
          </a:xfrm>
          <a:prstGeom prst="rect">
            <a:avLst/>
          </a:prstGeom>
          <a:noFill/>
        </p:spPr>
        <p:txBody>
          <a:bodyPr wrap="square" rtlCol="0">
            <a:spAutoFit/>
          </a:bodyPr>
          <a:lstStyle/>
          <a:p>
            <a:r>
              <a:rPr lang="en-GB" sz="3200" b="1" dirty="0" smtClean="0">
                <a:solidFill>
                  <a:srgbClr val="24FCE7"/>
                </a:solidFill>
              </a:rPr>
              <a:t>TOMORROW</a:t>
            </a:r>
            <a:endParaRPr lang="en-GB" sz="3200" b="1" dirty="0">
              <a:solidFill>
                <a:srgbClr val="24FCE7"/>
              </a:solidFill>
            </a:endParaRPr>
          </a:p>
        </p:txBody>
      </p:sp>
    </p:spTree>
    <p:extLst>
      <p:ext uri="{BB962C8B-B14F-4D97-AF65-F5344CB8AC3E}">
        <p14:creationId xmlns:p14="http://schemas.microsoft.com/office/powerpoint/2010/main" val="28287975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key features</a:t>
            </a:r>
            <a:endParaRPr lang="en-US" dirty="0"/>
          </a:p>
        </p:txBody>
      </p:sp>
      <p:sp>
        <p:nvSpPr>
          <p:cNvPr id="4" name="Content Placeholder 3"/>
          <p:cNvSpPr txBox="1">
            <a:spLocks noGrp="1"/>
          </p:cNvSpPr>
          <p:nvPr>
            <p:ph idx="1"/>
          </p:nvPr>
        </p:nvSpPr>
        <p:spPr>
          <a:xfrm>
            <a:off x="539552" y="908720"/>
            <a:ext cx="8218487" cy="5533823"/>
          </a:xfrm>
          <a:prstGeom prst="rect">
            <a:avLst/>
          </a:prstGeom>
          <a:noFill/>
        </p:spPr>
        <p:txBody>
          <a:bodyPr>
            <a:spAutoFit/>
          </a:bodyPr>
          <a:lstStyle/>
          <a:p>
            <a:pPr>
              <a:buNone/>
              <a:defRPr/>
            </a:pPr>
            <a:r>
              <a:rPr lang="en-US" sz="2800" b="1" dirty="0" smtClean="0">
                <a:solidFill>
                  <a:srgbClr val="7F7F7F"/>
                </a:solidFill>
              </a:rPr>
              <a:t>The OECD </a:t>
            </a:r>
            <a:r>
              <a:rPr lang="en-US" sz="2800" b="1" dirty="0">
                <a:solidFill>
                  <a:srgbClr val="7F7F7F"/>
                </a:solidFill>
              </a:rPr>
              <a:t>well-being </a:t>
            </a:r>
            <a:r>
              <a:rPr lang="en-US" sz="2800" b="1" dirty="0" smtClean="0">
                <a:solidFill>
                  <a:srgbClr val="7F7F7F"/>
                </a:solidFill>
              </a:rPr>
              <a:t>framework focuses on:</a:t>
            </a:r>
            <a:endParaRPr lang="en-US" sz="2800" b="1" dirty="0">
              <a:solidFill>
                <a:srgbClr val="7F7F7F"/>
              </a:solidFill>
            </a:endParaRPr>
          </a:p>
          <a:p>
            <a:pPr eaLnBrk="1" hangingPunct="1">
              <a:defRPr/>
            </a:pPr>
            <a:endParaRPr lang="en-GB" sz="2400" dirty="0"/>
          </a:p>
          <a:p>
            <a:pPr eaLnBrk="1" hangingPunct="1">
              <a:buFont typeface="Wingdings" pitchFamily="2" charset="2"/>
              <a:buChar char="Ø"/>
              <a:defRPr/>
            </a:pPr>
            <a:r>
              <a:rPr lang="en-GB" sz="2800" dirty="0" smtClean="0">
                <a:solidFill>
                  <a:srgbClr val="7F7F7F"/>
                </a:solidFill>
              </a:rPr>
              <a:t>People rather than the economic system</a:t>
            </a:r>
          </a:p>
          <a:p>
            <a:pPr eaLnBrk="1" hangingPunct="1">
              <a:buNone/>
              <a:defRPr/>
            </a:pPr>
            <a:endParaRPr lang="en-GB" sz="2800" dirty="0" smtClean="0">
              <a:solidFill>
                <a:srgbClr val="7F7F7F"/>
              </a:solidFill>
            </a:endParaRPr>
          </a:p>
          <a:p>
            <a:pPr eaLnBrk="1" hangingPunct="1">
              <a:buFont typeface="Wingdings" pitchFamily="2" charset="2"/>
              <a:buChar char="Ø"/>
              <a:defRPr/>
            </a:pPr>
            <a:r>
              <a:rPr lang="en-GB" sz="2800" dirty="0" smtClean="0">
                <a:solidFill>
                  <a:srgbClr val="7F7F7F"/>
                </a:solidFill>
              </a:rPr>
              <a:t>Outcomes rather than outputs and inputs</a:t>
            </a:r>
          </a:p>
          <a:p>
            <a:pPr eaLnBrk="1" hangingPunct="1">
              <a:buFont typeface="Wingdings" pitchFamily="2" charset="2"/>
              <a:buChar char="Ø"/>
              <a:defRPr/>
            </a:pPr>
            <a:endParaRPr lang="en-GB" sz="2800" dirty="0" smtClean="0">
              <a:solidFill>
                <a:srgbClr val="7F7F7F"/>
              </a:solidFill>
            </a:endParaRPr>
          </a:p>
          <a:p>
            <a:pPr eaLnBrk="1" hangingPunct="1">
              <a:buFont typeface="Wingdings" pitchFamily="2" charset="2"/>
              <a:buChar char="Ø"/>
              <a:defRPr/>
            </a:pPr>
            <a:r>
              <a:rPr lang="en-GB" sz="2800" dirty="0" smtClean="0">
                <a:solidFill>
                  <a:srgbClr val="7F7F7F"/>
                </a:solidFill>
              </a:rPr>
              <a:t>Both averages and inequalities</a:t>
            </a:r>
          </a:p>
          <a:p>
            <a:pPr eaLnBrk="1" hangingPunct="1">
              <a:buFont typeface="Wingdings" pitchFamily="2" charset="2"/>
              <a:buChar char="Ø"/>
              <a:defRPr/>
            </a:pPr>
            <a:endParaRPr lang="en-GB" sz="2800" dirty="0" smtClean="0">
              <a:solidFill>
                <a:srgbClr val="7F7F7F"/>
              </a:solidFill>
            </a:endParaRPr>
          </a:p>
          <a:p>
            <a:pPr eaLnBrk="1" hangingPunct="1">
              <a:buFont typeface="Wingdings" pitchFamily="2" charset="2"/>
              <a:buChar char="Ø"/>
              <a:defRPr/>
            </a:pPr>
            <a:r>
              <a:rPr lang="en-GB" sz="2800" dirty="0" smtClean="0">
                <a:solidFill>
                  <a:srgbClr val="7F7F7F"/>
                </a:solidFill>
              </a:rPr>
              <a:t> Both objective and subjective aspects</a:t>
            </a:r>
          </a:p>
          <a:p>
            <a:pPr eaLnBrk="1" hangingPunct="1">
              <a:buFont typeface="Wingdings" pitchFamily="2" charset="2"/>
              <a:buChar char="Ø"/>
              <a:defRPr/>
            </a:pPr>
            <a:endParaRPr lang="en-GB" sz="2800" dirty="0" smtClean="0">
              <a:solidFill>
                <a:srgbClr val="7F7F7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GB" dirty="0" smtClean="0"/>
              <a:t>Measurement approach (1)</a:t>
            </a:r>
            <a:endParaRPr lang="en-US" dirty="0" smtClean="0"/>
          </a:p>
        </p:txBody>
      </p:sp>
      <p:sp>
        <p:nvSpPr>
          <p:cNvPr id="3" name="Content Placeholder 2"/>
          <p:cNvSpPr>
            <a:spLocks noGrp="1"/>
          </p:cNvSpPr>
          <p:nvPr>
            <p:ph idx="1"/>
          </p:nvPr>
        </p:nvSpPr>
        <p:spPr>
          <a:xfrm>
            <a:off x="395288" y="836613"/>
            <a:ext cx="8218487" cy="5102225"/>
          </a:xfrm>
        </p:spPr>
        <p:txBody>
          <a:bodyPr/>
          <a:lstStyle/>
          <a:p>
            <a:pPr eaLnBrk="1" hangingPunct="1">
              <a:buNone/>
              <a:defRPr/>
            </a:pPr>
            <a:r>
              <a:rPr lang="en-GB" sz="2800" b="1" dirty="0" smtClean="0">
                <a:solidFill>
                  <a:srgbClr val="7F7F7F"/>
                </a:solidFill>
              </a:rPr>
              <a:t>CHOOSING INDICATORS:</a:t>
            </a:r>
          </a:p>
          <a:p>
            <a:pPr eaLnBrk="1" hangingPunct="1">
              <a:buFont typeface="Wingdings" pitchFamily="2" charset="2"/>
              <a:buChar char="Ø"/>
              <a:defRPr/>
            </a:pPr>
            <a:r>
              <a:rPr lang="en-GB" sz="2800" b="1" dirty="0" smtClean="0">
                <a:solidFill>
                  <a:srgbClr val="7F7F7F"/>
                </a:solidFill>
              </a:rPr>
              <a:t>Relevance of indicators</a:t>
            </a:r>
          </a:p>
          <a:p>
            <a:pPr lvl="1" eaLnBrk="1" hangingPunct="1">
              <a:spcBef>
                <a:spcPts val="200"/>
              </a:spcBef>
              <a:buFontTx/>
              <a:buNone/>
              <a:defRPr/>
            </a:pPr>
            <a:r>
              <a:rPr lang="en-GB" sz="1800" dirty="0" smtClean="0">
                <a:solidFill>
                  <a:schemeClr val="tx1"/>
                </a:solidFill>
                <a:latin typeface="Arial" pitchFamily="34" charset="0"/>
              </a:rPr>
              <a:t>-</a:t>
            </a:r>
            <a:r>
              <a:rPr lang="en-GB" dirty="0" smtClean="0">
                <a:solidFill>
                  <a:schemeClr val="tx1"/>
                </a:solidFill>
                <a:latin typeface="Arial" pitchFamily="34" charset="0"/>
              </a:rPr>
              <a:t>	</a:t>
            </a:r>
            <a:r>
              <a:rPr lang="en-GB" sz="2000" dirty="0" smtClean="0">
                <a:solidFill>
                  <a:schemeClr val="bg2">
                    <a:lumMod val="75000"/>
                  </a:schemeClr>
                </a:solidFill>
                <a:ea typeface="+mn-ea"/>
              </a:rPr>
              <a:t>face-validity: outcome indicators</a:t>
            </a:r>
          </a:p>
          <a:p>
            <a:pPr lvl="1" eaLnBrk="1" hangingPunct="1">
              <a:buFontTx/>
              <a:buChar char="-"/>
              <a:defRPr/>
            </a:pPr>
            <a:r>
              <a:rPr lang="en-GB" sz="2000" dirty="0" smtClean="0">
                <a:solidFill>
                  <a:schemeClr val="bg2">
                    <a:lumMod val="75000"/>
                  </a:schemeClr>
                </a:solidFill>
                <a:ea typeface="+mn-ea"/>
              </a:rPr>
              <a:t>easily understood, unambiguous interpretation</a:t>
            </a:r>
          </a:p>
          <a:p>
            <a:pPr lvl="1" eaLnBrk="1" hangingPunct="1">
              <a:buFontTx/>
              <a:buChar char="-"/>
              <a:defRPr/>
            </a:pPr>
            <a:r>
              <a:rPr lang="en-GB" sz="2000" dirty="0" smtClean="0">
                <a:solidFill>
                  <a:schemeClr val="bg2">
                    <a:lumMod val="75000"/>
                  </a:schemeClr>
                </a:solidFill>
                <a:ea typeface="+mn-ea"/>
              </a:rPr>
              <a:t>amenable to policy changes</a:t>
            </a:r>
          </a:p>
          <a:p>
            <a:pPr lvl="1" eaLnBrk="1" hangingPunct="1">
              <a:buFontTx/>
              <a:buChar char="-"/>
              <a:defRPr/>
            </a:pPr>
            <a:r>
              <a:rPr lang="en-GB" sz="2000" dirty="0" smtClean="0">
                <a:solidFill>
                  <a:schemeClr val="bg2">
                    <a:lumMod val="75000"/>
                  </a:schemeClr>
                </a:solidFill>
                <a:ea typeface="+mn-ea"/>
              </a:rPr>
              <a:t>possibility of disaggregation by population groups</a:t>
            </a:r>
          </a:p>
          <a:p>
            <a:pPr lvl="1" eaLnBrk="1" hangingPunct="1">
              <a:buFontTx/>
              <a:buChar char="-"/>
              <a:defRPr/>
            </a:pPr>
            <a:endParaRPr lang="en-GB" dirty="0" smtClean="0">
              <a:solidFill>
                <a:schemeClr val="tx1"/>
              </a:solidFill>
              <a:latin typeface="Arial" pitchFamily="34" charset="0"/>
            </a:endParaRPr>
          </a:p>
          <a:p>
            <a:pPr eaLnBrk="1" hangingPunct="1">
              <a:buFont typeface="Wingdings" pitchFamily="2" charset="2"/>
              <a:buChar char="Ø"/>
              <a:defRPr/>
            </a:pPr>
            <a:r>
              <a:rPr lang="en-GB" sz="2800" b="1" dirty="0" smtClean="0">
                <a:solidFill>
                  <a:srgbClr val="7F7F7F"/>
                </a:solidFill>
              </a:rPr>
              <a:t>Quality of supporting data </a:t>
            </a:r>
          </a:p>
          <a:p>
            <a:pPr lvl="1" eaLnBrk="1" hangingPunct="1">
              <a:buFontTx/>
              <a:buNone/>
              <a:defRPr/>
            </a:pPr>
            <a:r>
              <a:rPr lang="en-GB" sz="2400" dirty="0" smtClean="0">
                <a:solidFill>
                  <a:schemeClr val="tx1"/>
                </a:solidFill>
                <a:latin typeface="Arial" pitchFamily="34" charset="0"/>
              </a:rPr>
              <a:t>-	</a:t>
            </a:r>
            <a:r>
              <a:rPr lang="en-GB" sz="2000" dirty="0" smtClean="0">
                <a:solidFill>
                  <a:schemeClr val="bg2">
                    <a:lumMod val="75000"/>
                  </a:schemeClr>
                </a:solidFill>
                <a:ea typeface="+mn-ea"/>
              </a:rPr>
              <a:t>official and well-established sources; non-official data used as place-holders in a few cases</a:t>
            </a:r>
          </a:p>
          <a:p>
            <a:pPr lvl="1" eaLnBrk="1" hangingPunct="1">
              <a:buFontTx/>
              <a:buNone/>
              <a:defRPr/>
            </a:pPr>
            <a:r>
              <a:rPr lang="en-GB" sz="2000" dirty="0" smtClean="0">
                <a:solidFill>
                  <a:schemeClr val="bg2">
                    <a:lumMod val="75000"/>
                  </a:schemeClr>
                </a:solidFill>
                <a:ea typeface="+mn-ea"/>
              </a:rPr>
              <a:t>-	comparable/standardized definitions</a:t>
            </a:r>
          </a:p>
          <a:p>
            <a:pPr lvl="1" eaLnBrk="1" hangingPunct="1">
              <a:buFontTx/>
              <a:buNone/>
              <a:defRPr/>
            </a:pPr>
            <a:r>
              <a:rPr lang="en-GB" sz="2000" dirty="0" smtClean="0">
                <a:solidFill>
                  <a:schemeClr val="bg2">
                    <a:lumMod val="75000"/>
                  </a:schemeClr>
                </a:solidFill>
                <a:ea typeface="+mn-ea"/>
              </a:rPr>
              <a:t>-	maximum country-coverage</a:t>
            </a:r>
          </a:p>
          <a:p>
            <a:pPr lvl="1" eaLnBrk="1" hangingPunct="1">
              <a:buFontTx/>
              <a:buChar char="-"/>
              <a:defRPr/>
            </a:pPr>
            <a:r>
              <a:rPr lang="en-GB" sz="2000" dirty="0" smtClean="0">
                <a:solidFill>
                  <a:schemeClr val="bg2">
                    <a:lumMod val="75000"/>
                  </a:schemeClr>
                </a:solidFill>
                <a:ea typeface="+mn-ea"/>
              </a:rPr>
              <a:t>recurrent data collection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Measurement Approach (2)</a:t>
            </a:r>
            <a:endParaRPr lang="en-US" dirty="0"/>
          </a:p>
        </p:txBody>
      </p:sp>
      <p:sp>
        <p:nvSpPr>
          <p:cNvPr id="3" name="Content Placeholder 2"/>
          <p:cNvSpPr>
            <a:spLocks noGrp="1"/>
          </p:cNvSpPr>
          <p:nvPr>
            <p:ph idx="1"/>
          </p:nvPr>
        </p:nvSpPr>
        <p:spPr>
          <a:xfrm>
            <a:off x="395536" y="980728"/>
            <a:ext cx="8218487" cy="4525963"/>
          </a:xfrm>
        </p:spPr>
        <p:txBody>
          <a:bodyPr/>
          <a:lstStyle/>
          <a:p>
            <a:r>
              <a:rPr lang="en-GB" sz="2800" b="1" dirty="0" smtClean="0">
                <a:solidFill>
                  <a:srgbClr val="7F7F7F"/>
                </a:solidFill>
              </a:rPr>
              <a:t>Dashboard</a:t>
            </a:r>
            <a:r>
              <a:rPr lang="en-GB" sz="2800" dirty="0" smtClean="0">
                <a:solidFill>
                  <a:srgbClr val="7F7F7F"/>
                </a:solidFill>
              </a:rPr>
              <a:t> with 25 headline indicators and 33 secondary indicators</a:t>
            </a:r>
          </a:p>
          <a:p>
            <a:r>
              <a:rPr lang="en-GB" sz="2800" b="1" dirty="0" smtClean="0">
                <a:solidFill>
                  <a:srgbClr val="7F7F7F"/>
                </a:solidFill>
              </a:rPr>
              <a:t>Not a synthetic index</a:t>
            </a:r>
            <a:r>
              <a:rPr lang="en-GB" sz="2800" dirty="0" smtClean="0">
                <a:solidFill>
                  <a:srgbClr val="7F7F7F"/>
                </a:solidFill>
              </a:rPr>
              <a:t> as:</a:t>
            </a:r>
          </a:p>
          <a:p>
            <a:pPr lvl="1"/>
            <a:r>
              <a:rPr lang="en-GB" dirty="0" smtClean="0">
                <a:solidFill>
                  <a:srgbClr val="7F7F7F"/>
                </a:solidFill>
                <a:ea typeface="+mn-ea"/>
              </a:rPr>
              <a:t> No comparable individual-level information from the same survey for all OECD countries</a:t>
            </a:r>
          </a:p>
          <a:p>
            <a:pPr lvl="1"/>
            <a:r>
              <a:rPr lang="en-GB" dirty="0" smtClean="0">
                <a:solidFill>
                  <a:srgbClr val="7F7F7F"/>
                </a:solidFill>
                <a:ea typeface="+mn-ea"/>
              </a:rPr>
              <a:t> No first best for setting weights: various works experimenting objective and subjective weights</a:t>
            </a:r>
          </a:p>
          <a:p>
            <a:pPr lvl="1"/>
            <a:r>
              <a:rPr lang="en-GB" dirty="0" smtClean="0">
                <a:solidFill>
                  <a:srgbClr val="7F7F7F"/>
                </a:solidFill>
                <a:ea typeface="+mn-ea"/>
              </a:rPr>
              <a:t> The OECD should not set weights normatively</a:t>
            </a:r>
            <a:endParaRPr lang="en-US" dirty="0" smtClean="0">
              <a:solidFill>
                <a:srgbClr val="7F7F7F"/>
              </a:solidFill>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a:t>
            </a:r>
            <a:endParaRPr lang="en-GB" dirty="0"/>
          </a:p>
        </p:txBody>
      </p:sp>
      <p:sp>
        <p:nvSpPr>
          <p:cNvPr id="3" name="Content Placeholder 2"/>
          <p:cNvSpPr>
            <a:spLocks noGrp="1"/>
          </p:cNvSpPr>
          <p:nvPr>
            <p:ph idx="1"/>
          </p:nvPr>
        </p:nvSpPr>
        <p:spPr>
          <a:xfrm>
            <a:off x="179513" y="908720"/>
            <a:ext cx="8964488" cy="5217443"/>
          </a:xfrm>
        </p:spPr>
        <p:txBody>
          <a:bodyPr/>
          <a:lstStyle/>
          <a:p>
            <a:pPr lvl="1">
              <a:buFont typeface="Arial" panose="020B0604020202020204" pitchFamily="34" charset="0"/>
              <a:buChar char="•"/>
            </a:pPr>
            <a:r>
              <a:rPr lang="en-GB" sz="2400" dirty="0">
                <a:solidFill>
                  <a:srgbClr val="7F7F7F"/>
                </a:solidFill>
                <a:ea typeface="+mn-ea"/>
              </a:rPr>
              <a:t>First selection by the OECD Secretariat (Statistics Directorate and thematic Directorates: Health, Labour, Education, Environment and Governance</a:t>
            </a:r>
            <a:r>
              <a:rPr lang="en-GB" sz="2400" dirty="0" smtClean="0">
                <a:solidFill>
                  <a:srgbClr val="7F7F7F"/>
                </a:solidFill>
                <a:ea typeface="+mn-ea"/>
              </a:rPr>
              <a:t>)</a:t>
            </a:r>
          </a:p>
          <a:p>
            <a:pPr marL="457200" lvl="1" indent="0">
              <a:buNone/>
            </a:pPr>
            <a:endParaRPr lang="en-GB" sz="2400" dirty="0">
              <a:solidFill>
                <a:srgbClr val="7F7F7F"/>
              </a:solidFill>
              <a:ea typeface="+mn-ea"/>
            </a:endParaRPr>
          </a:p>
          <a:p>
            <a:pPr lvl="1">
              <a:buFont typeface="Arial" panose="020B0604020202020204" pitchFamily="34" charset="0"/>
              <a:buChar char="•"/>
            </a:pPr>
            <a:r>
              <a:rPr lang="en-GB" sz="2400" dirty="0">
                <a:solidFill>
                  <a:srgbClr val="7F7F7F"/>
                </a:solidFill>
                <a:ea typeface="+mn-ea"/>
              </a:rPr>
              <a:t>Consultation with the OECD Committee of Statistics (OECD NSOs+ </a:t>
            </a:r>
            <a:r>
              <a:rPr lang="en-GB" sz="2400" dirty="0" smtClean="0">
                <a:solidFill>
                  <a:srgbClr val="7F7F7F"/>
                </a:solidFill>
                <a:ea typeface="+mn-ea"/>
              </a:rPr>
              <a:t>ISOs) in 2011</a:t>
            </a:r>
          </a:p>
          <a:p>
            <a:pPr marL="457200" lvl="1" indent="0">
              <a:buNone/>
            </a:pPr>
            <a:endParaRPr lang="en-GB" sz="2400" dirty="0" smtClean="0">
              <a:solidFill>
                <a:srgbClr val="7F7F7F"/>
              </a:solidFill>
              <a:ea typeface="+mn-ea"/>
            </a:endParaRPr>
          </a:p>
          <a:p>
            <a:pPr lvl="1">
              <a:buFont typeface="Arial" panose="020B0604020202020204" pitchFamily="34" charset="0"/>
              <a:buChar char="•"/>
            </a:pPr>
            <a:r>
              <a:rPr lang="en-GB" sz="2400" dirty="0" smtClean="0">
                <a:solidFill>
                  <a:srgbClr val="7F7F7F"/>
                </a:solidFill>
                <a:ea typeface="+mn-ea"/>
              </a:rPr>
              <a:t>Yearly iteration within OECD and with the Committee to make </a:t>
            </a:r>
            <a:r>
              <a:rPr lang="en-GB" sz="2400" i="1" dirty="0" smtClean="0">
                <a:solidFill>
                  <a:srgbClr val="7F7F7F"/>
                </a:solidFill>
                <a:ea typeface="+mn-ea"/>
              </a:rPr>
              <a:t>marginal</a:t>
            </a:r>
            <a:r>
              <a:rPr lang="en-GB" sz="2400" dirty="0" smtClean="0">
                <a:solidFill>
                  <a:srgbClr val="7F7F7F"/>
                </a:solidFill>
                <a:ea typeface="+mn-ea"/>
              </a:rPr>
              <a:t> changes to headlines</a:t>
            </a:r>
          </a:p>
          <a:p>
            <a:pPr marL="457200" lvl="1" indent="0">
              <a:buNone/>
            </a:pPr>
            <a:endParaRPr lang="en-GB" sz="2400" dirty="0" smtClean="0">
              <a:solidFill>
                <a:srgbClr val="7F7F7F"/>
              </a:solidFill>
              <a:ea typeface="+mn-ea"/>
            </a:endParaRPr>
          </a:p>
          <a:p>
            <a:pPr lvl="1">
              <a:buFont typeface="Arial" panose="020B0604020202020204" pitchFamily="34" charset="0"/>
              <a:buChar char="•"/>
            </a:pPr>
            <a:r>
              <a:rPr lang="en-GB" sz="2400" dirty="0" smtClean="0">
                <a:solidFill>
                  <a:srgbClr val="7F7F7F"/>
                </a:solidFill>
                <a:ea typeface="+mn-ea"/>
              </a:rPr>
              <a:t>Indicators improved as better data/metrics become available (the “How’s Life? statistical agenda, e.g. OECD Guidelines of SWB)</a:t>
            </a:r>
            <a:endParaRPr lang="en-GB" sz="2400" dirty="0">
              <a:solidFill>
                <a:srgbClr val="7F7F7F"/>
              </a:solidFill>
              <a:ea typeface="+mn-ea"/>
            </a:endParaRPr>
          </a:p>
          <a:p>
            <a:endParaRPr lang="en-GB" dirty="0"/>
          </a:p>
        </p:txBody>
      </p:sp>
    </p:spTree>
    <p:extLst>
      <p:ext uri="{BB962C8B-B14F-4D97-AF65-F5344CB8AC3E}">
        <p14:creationId xmlns:p14="http://schemas.microsoft.com/office/powerpoint/2010/main" val="1999725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Offical</a:t>
            </a:r>
            <a:r>
              <a:rPr lang="en-GB" dirty="0" smtClean="0"/>
              <a:t> and non-official statistics in the Better Life Initiative</a:t>
            </a:r>
            <a:endParaRPr lang="en-GB" dirty="0"/>
          </a:p>
        </p:txBody>
      </p:sp>
      <p:sp>
        <p:nvSpPr>
          <p:cNvPr id="3" name="Content Placeholder 2"/>
          <p:cNvSpPr>
            <a:spLocks noGrp="1"/>
          </p:cNvSpPr>
          <p:nvPr>
            <p:ph idx="1"/>
          </p:nvPr>
        </p:nvSpPr>
        <p:spPr>
          <a:xfrm>
            <a:off x="468313" y="1196752"/>
            <a:ext cx="8218487" cy="4929411"/>
          </a:xfrm>
        </p:spPr>
        <p:txBody>
          <a:bodyPr/>
          <a:lstStyle/>
          <a:p>
            <a:pPr lvl="1">
              <a:buFont typeface="Arial" panose="020B0604020202020204" pitchFamily="34" charset="0"/>
              <a:buChar char="•"/>
            </a:pPr>
            <a:r>
              <a:rPr lang="en-GB" sz="2400" dirty="0">
                <a:solidFill>
                  <a:srgbClr val="7F7F7F"/>
                </a:solidFill>
                <a:ea typeface="+mn-ea"/>
              </a:rPr>
              <a:t>Only 4 out of the 25 headline indicators of </a:t>
            </a:r>
            <a:r>
              <a:rPr lang="en-GB" sz="2400" i="1" dirty="0">
                <a:solidFill>
                  <a:srgbClr val="7F7F7F"/>
                </a:solidFill>
                <a:ea typeface="+mn-ea"/>
              </a:rPr>
              <a:t>How’s </a:t>
            </a:r>
            <a:r>
              <a:rPr lang="en-GB" sz="2400" i="1" dirty="0" smtClean="0">
                <a:solidFill>
                  <a:srgbClr val="7F7F7F"/>
                </a:solidFill>
                <a:ea typeface="+mn-ea"/>
              </a:rPr>
              <a:t>Life?</a:t>
            </a:r>
            <a:r>
              <a:rPr lang="en-GB" sz="2400" dirty="0" smtClean="0">
                <a:solidFill>
                  <a:srgbClr val="7F7F7F"/>
                </a:solidFill>
                <a:ea typeface="+mn-ea"/>
              </a:rPr>
              <a:t> </a:t>
            </a:r>
            <a:r>
              <a:rPr lang="en-GB" sz="2400" dirty="0">
                <a:solidFill>
                  <a:srgbClr val="7F7F7F"/>
                </a:solidFill>
                <a:ea typeface="+mn-ea"/>
              </a:rPr>
              <a:t>are from non-official instruments (the Gallup World Poll</a:t>
            </a:r>
            <a:r>
              <a:rPr lang="en-GB" sz="2400" dirty="0" smtClean="0">
                <a:solidFill>
                  <a:srgbClr val="7F7F7F"/>
                </a:solidFill>
                <a:ea typeface="+mn-ea"/>
              </a:rPr>
              <a:t>)</a:t>
            </a:r>
          </a:p>
          <a:p>
            <a:pPr lvl="1">
              <a:buFont typeface="Arial" panose="020B0604020202020204" pitchFamily="34" charset="0"/>
              <a:buChar char="•"/>
            </a:pPr>
            <a:endParaRPr lang="en-GB" sz="2400" dirty="0">
              <a:solidFill>
                <a:srgbClr val="7F7F7F"/>
              </a:solidFill>
              <a:ea typeface="+mn-ea"/>
            </a:endParaRPr>
          </a:p>
          <a:p>
            <a:pPr lvl="1">
              <a:buFont typeface="Arial" panose="020B0604020202020204" pitchFamily="34" charset="0"/>
              <a:buChar char="•"/>
            </a:pPr>
            <a:r>
              <a:rPr lang="en-GB" sz="2400" dirty="0" smtClean="0">
                <a:solidFill>
                  <a:srgbClr val="7F7F7F"/>
                </a:solidFill>
                <a:ea typeface="+mn-ea"/>
              </a:rPr>
              <a:t>About 1/3 of secondary indicators are based on non-official data</a:t>
            </a:r>
          </a:p>
          <a:p>
            <a:pPr marL="457200" lvl="1" indent="0">
              <a:buNone/>
            </a:pPr>
            <a:endParaRPr lang="en-GB" sz="2400" dirty="0">
              <a:solidFill>
                <a:srgbClr val="7F7F7F"/>
              </a:solidFill>
              <a:ea typeface="+mn-ea"/>
            </a:endParaRPr>
          </a:p>
          <a:p>
            <a:pPr lvl="1">
              <a:buFont typeface="Arial" panose="020B0604020202020204" pitchFamily="34" charset="0"/>
              <a:buChar char="•"/>
            </a:pPr>
            <a:r>
              <a:rPr lang="en-GB" sz="2400" dirty="0">
                <a:solidFill>
                  <a:srgbClr val="7F7F7F"/>
                </a:solidFill>
                <a:ea typeface="+mn-ea"/>
              </a:rPr>
              <a:t>They’re considered “place-holders”</a:t>
            </a:r>
          </a:p>
          <a:p>
            <a:pPr lvl="1"/>
            <a:endParaRPr lang="en-GB" sz="2400" dirty="0" smtClean="0">
              <a:solidFill>
                <a:srgbClr val="7F7F7F"/>
              </a:solidFill>
              <a:ea typeface="+mn-ea"/>
            </a:endParaRPr>
          </a:p>
          <a:p>
            <a:pPr lvl="1"/>
            <a:endParaRPr lang="en-GB" sz="2400" dirty="0">
              <a:solidFill>
                <a:srgbClr val="7F7F7F"/>
              </a:solidFill>
              <a:ea typeface="+mn-ea"/>
            </a:endParaRPr>
          </a:p>
          <a:p>
            <a:pPr lvl="1">
              <a:buFont typeface="Arial" panose="020B0604020202020204" pitchFamily="34" charset="0"/>
              <a:buChar char="•"/>
            </a:pPr>
            <a:r>
              <a:rPr lang="en-GB" sz="2400" dirty="0">
                <a:solidFill>
                  <a:srgbClr val="7F7F7F"/>
                </a:solidFill>
                <a:ea typeface="+mn-ea"/>
              </a:rPr>
              <a:t>How’s Life? 2015 may replace SWB data from the GWP with data from the official statistics</a:t>
            </a:r>
          </a:p>
        </p:txBody>
      </p:sp>
    </p:spTree>
    <p:extLst>
      <p:ext uri="{BB962C8B-B14F-4D97-AF65-F5344CB8AC3E}">
        <p14:creationId xmlns:p14="http://schemas.microsoft.com/office/powerpoint/2010/main" val="3257460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ecd_50A_Eng_BD">
  <a:themeElements>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CDE_White_FR">
      <a:majorFont>
        <a:latin typeface="Helvetic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Helvetica 65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Helvetica 65 Medium" pitchFamily="34" charset="0"/>
          </a:defRPr>
        </a:defPPr>
      </a:lstStyle>
    </a:lnDef>
  </a:objectDefaults>
  <a:extraClrSchemeLst>
    <a:extraClrScheme>
      <a:clrScheme name="OCDE_White_F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CDE_White_F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CDE_White_F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CDE_White_F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CDE_White_F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CDE_White_F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CDE_White_F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CDE_White_F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CDE_White_F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CDE_White_F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CDE_White_F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CDE_White_F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ategory xmlns="2d5c13a7-6128-4329-917f-42647c5b5774">
      <Value xmlns="2d5c13a7-6128-4329-917f-42647c5b5774">Communications</Value>
      <Value xmlns="2d5c13a7-6128-4329-917f-42647c5b5774">Presentations</Value>
      <Value xmlns="2d5c13a7-6128-4329-917f-42647c5b5774">Conferences</Value>
    </Category>
    <Confidential xmlns="2d5c13a7-6128-4329-917f-42647c5b5774">false</Confidenti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F3A973EE62BBC478C19B1E2C7B2C549" ma:contentTypeVersion="2" ma:contentTypeDescription="Create a new document." ma:contentTypeScope="" ma:versionID="12f2b12a67bd90494a1f3701f3fd05ef">
  <xsd:schema xmlns:xsd="http://www.w3.org/2001/XMLSchema" xmlns:p="http://schemas.microsoft.com/office/2006/metadata/properties" xmlns:ns2="2d5c13a7-6128-4329-917f-42647c5b5774" targetNamespace="http://schemas.microsoft.com/office/2006/metadata/properties" ma:root="true" ma:fieldsID="5de1665e57c5c4332fbe89f76860f608" ns2:_="">
    <xsd:import namespace="2d5c13a7-6128-4329-917f-42647c5b5774"/>
    <xsd:element name="properties">
      <xsd:complexType>
        <xsd:sequence>
          <xsd:element name="documentManagement">
            <xsd:complexType>
              <xsd:all>
                <xsd:element ref="ns2:Category" minOccurs="0"/>
                <xsd:element ref="ns2:Confidential" minOccurs="0"/>
              </xsd:all>
            </xsd:complexType>
          </xsd:element>
        </xsd:sequence>
      </xsd:complexType>
    </xsd:element>
  </xsd:schema>
  <xsd:schema xmlns:xsd="http://www.w3.org/2001/XMLSchema" xmlns:dms="http://schemas.microsoft.com/office/2006/documentManagement/types" targetNamespace="2d5c13a7-6128-4329-917f-42647c5b5774" elementFormDefault="qualified">
    <xsd:import namespace="http://schemas.microsoft.com/office/2006/documentManagement/types"/>
    <xsd:element name="Category" ma:index="8" nillable="true" ma:displayName="Category" ma:internalName="Category">
      <xsd:complexType>
        <xsd:complexContent>
          <xsd:extension base="dms:MultiChoice">
            <xsd:sequence>
              <xsd:element name="Value" maxOccurs="unbounded" minOccurs="0" nillable="true">
                <xsd:simpleType>
                  <xsd:restriction base="dms:Choice">
                    <xsd:enumeration value="Development"/>
                    <xsd:enumeration value="Communications"/>
                    <xsd:enumeration value="Meetings"/>
                    <xsd:enumeration value="Presentations"/>
                    <xsd:enumeration value="Exhibitions (overlap with the above)"/>
                    <xsd:enumeration value="Conferences"/>
                    <xsd:enumeration value="Stands"/>
                    <xsd:enumeration value="Promotional Items"/>
                    <xsd:enumeration value="AOB"/>
                    <xsd:enumeration value="Prizes"/>
                    <xsd:enumeration value="Project Management"/>
                    <xsd:enumeration value="Budget"/>
                  </xsd:restriction>
                </xsd:simpleType>
              </xsd:element>
            </xsd:sequence>
          </xsd:extension>
        </xsd:complexContent>
      </xsd:complexType>
    </xsd:element>
    <xsd:element name="Confidential" ma:index="9" nillable="true" ma:displayName="Confidential" ma:default="0" ma:internalName="Confidential">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F6870D4-8B80-4BB4-B03D-59FF795C4FD4}">
  <ds:schemaRefs>
    <ds:schemaRef ds:uri="http://www.w3.org/XML/1998/namespace"/>
    <ds:schemaRef ds:uri="http://purl.org/dc/terms/"/>
    <ds:schemaRef ds:uri="http://purl.org/dc/dcmitype/"/>
    <ds:schemaRef ds:uri="http://purl.org/dc/elements/1.1/"/>
    <ds:schemaRef ds:uri="http://schemas.microsoft.com/office/2006/documentManagement/types"/>
    <ds:schemaRef ds:uri="http://schemas.openxmlformats.org/package/2006/metadata/core-properties"/>
    <ds:schemaRef ds:uri="2d5c13a7-6128-4329-917f-42647c5b5774"/>
    <ds:schemaRef ds:uri="http://schemas.microsoft.com/office/2006/metadata/properties"/>
  </ds:schemaRefs>
</ds:datastoreItem>
</file>

<file path=customXml/itemProps2.xml><?xml version="1.0" encoding="utf-8"?>
<ds:datastoreItem xmlns:ds="http://schemas.openxmlformats.org/officeDocument/2006/customXml" ds:itemID="{31038FA6-9D30-4E8B-9DD0-DE0FFCCC8ED7}">
  <ds:schemaRefs>
    <ds:schemaRef ds:uri="http://schemas.microsoft.com/sharepoint/v3/contenttype/forms"/>
  </ds:schemaRefs>
</ds:datastoreItem>
</file>

<file path=customXml/itemProps3.xml><?xml version="1.0" encoding="utf-8"?>
<ds:datastoreItem xmlns:ds="http://schemas.openxmlformats.org/officeDocument/2006/customXml" ds:itemID="{0862FB08-8F01-4B5E-A5C8-6A3210F31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5c13a7-6128-4329-917f-42647c5b577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oecd_50A_Eng_white</Template>
  <TotalTime>6103</TotalTime>
  <Words>912</Words>
  <Application>Microsoft Office PowerPoint</Application>
  <PresentationFormat>On-screen Show (4:3)</PresentationFormat>
  <Paragraphs>157</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oecd_50A_Eng_BD</vt:lpstr>
      <vt:lpstr> Quality and aggregation issues in GDP and beyond: insights from the OECD Better Life Initiative</vt:lpstr>
      <vt:lpstr> </vt:lpstr>
      <vt:lpstr>The OECD Better Life Initiative</vt:lpstr>
      <vt:lpstr>The OECD well-being framework</vt:lpstr>
      <vt:lpstr>Four key features</vt:lpstr>
      <vt:lpstr>Measurement approach (1)</vt:lpstr>
      <vt:lpstr>Measurement Approach (2)</vt:lpstr>
      <vt:lpstr>Process</vt:lpstr>
      <vt:lpstr>Offical and non-official statistics in the Better Life Initiative</vt:lpstr>
      <vt:lpstr>What about medium/long-term?</vt:lpstr>
      <vt:lpstr>Another example of use of non-official statistics on “beyond GDP”: the Better Life Index</vt:lpstr>
      <vt:lpstr>By reweighing BLI responses, we observe that:</vt:lpstr>
      <vt:lpstr>Getting addicted to better lives</vt:lpstr>
      <vt:lpstr>To aggregate or not to aggregate?</vt:lpstr>
      <vt:lpstr>Different tools for different needs: the example of the Better Life Initiative</vt:lpstr>
      <vt:lpstr>How to improve on “Beyond GDP” reporting?</vt:lpstr>
      <vt:lpstr>PowerPoint Presentation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 Presentation for Visits and Seminars Programme</dc:title>
  <dc:creator>Madignier_R</dc:creator>
  <cp:lastModifiedBy>BOARINI Romina</cp:lastModifiedBy>
  <cp:revision>574</cp:revision>
  <cp:lastPrinted>2014-06-02T09:47:04Z</cp:lastPrinted>
  <dcterms:created xsi:type="dcterms:W3CDTF">2012-01-14T12:55:19Z</dcterms:created>
  <dcterms:modified xsi:type="dcterms:W3CDTF">2014-06-03T05:48:42Z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0x0101003F3A973EE62BBC478C19B1E2C7B2C549</vt:lpwstr>
  </property>
</Properties>
</file>