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50" r:id="rId2"/>
    <p:sldMasterId id="2147483653" r:id="rId3"/>
  </p:sldMasterIdLst>
  <p:notesMasterIdLst>
    <p:notesMasterId r:id="rId29"/>
  </p:notesMasterIdLst>
  <p:handoutMasterIdLst>
    <p:handoutMasterId r:id="rId30"/>
  </p:handoutMasterIdLst>
  <p:sldIdLst>
    <p:sldId id="256" r:id="rId4"/>
    <p:sldId id="258" r:id="rId5"/>
    <p:sldId id="269" r:id="rId6"/>
    <p:sldId id="336" r:id="rId7"/>
    <p:sldId id="323" r:id="rId8"/>
    <p:sldId id="312" r:id="rId9"/>
    <p:sldId id="259" r:id="rId10"/>
    <p:sldId id="350" r:id="rId11"/>
    <p:sldId id="313" r:id="rId12"/>
    <p:sldId id="351" r:id="rId13"/>
    <p:sldId id="272" r:id="rId14"/>
    <p:sldId id="314" r:id="rId15"/>
    <p:sldId id="319" r:id="rId16"/>
    <p:sldId id="320" r:id="rId17"/>
    <p:sldId id="315" r:id="rId18"/>
    <p:sldId id="316" r:id="rId19"/>
    <p:sldId id="338" r:id="rId20"/>
    <p:sldId id="339" r:id="rId21"/>
    <p:sldId id="343" r:id="rId22"/>
    <p:sldId id="344" r:id="rId23"/>
    <p:sldId id="346" r:id="rId24"/>
    <p:sldId id="337" r:id="rId25"/>
    <p:sldId id="302" r:id="rId26"/>
    <p:sldId id="352" r:id="rId27"/>
    <p:sldId id="304" r:id="rId28"/>
  </p:sldIdLst>
  <p:sldSz cx="9144000" cy="6858000" type="screen4x3"/>
  <p:notesSz cx="9926638" cy="6797675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16" charset="0"/>
        <a:ea typeface="ＭＳ Ｐゴシック" pitchFamily="16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16" charset="0"/>
        <a:ea typeface="ＭＳ Ｐゴシック" pitchFamily="16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16" charset="0"/>
        <a:ea typeface="ＭＳ Ｐゴシック" pitchFamily="16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16" charset="0"/>
        <a:ea typeface="ＭＳ Ｐゴシック" pitchFamily="16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16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Lucida Sans" pitchFamily="16" charset="0"/>
        <a:ea typeface="ＭＳ Ｐゴシック" pitchFamily="16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Lucida Sans" pitchFamily="16" charset="0"/>
        <a:ea typeface="ＭＳ Ｐゴシック" pitchFamily="16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Lucida Sans" pitchFamily="16" charset="0"/>
        <a:ea typeface="ＭＳ Ｐゴシック" pitchFamily="16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Lucida Sans" pitchFamily="16" charset="0"/>
        <a:ea typeface="ＭＳ Ｐゴシック" pitchFamily="1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D85F"/>
    <a:srgbClr val="615A20"/>
    <a:srgbClr val="FFB300"/>
    <a:srgbClr val="FE3E14"/>
    <a:srgbClr val="F00F2C"/>
    <a:srgbClr val="8A412B"/>
    <a:srgbClr val="CCDA86"/>
    <a:srgbClr val="531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443" autoAdjust="0"/>
    <p:restoredTop sz="94628" autoAdjust="0"/>
  </p:normalViewPr>
  <p:slideViewPr>
    <p:cSldViewPr>
      <p:cViewPr>
        <p:scale>
          <a:sx n="90" d="100"/>
          <a:sy n="90" d="100"/>
        </p:scale>
        <p:origin x="-570" y="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3855455453370925E-2"/>
          <c:y val="0.10134024955549911"/>
          <c:w val="0.901901363049886"/>
          <c:h val="0.72102687642875285"/>
        </c:manualLayout>
      </c:layout>
      <c:lineChart>
        <c:grouping val="standard"/>
        <c:varyColors val="0"/>
        <c:ser>
          <c:idx val="0"/>
          <c:order val="0"/>
          <c:tx>
            <c:strRef>
              <c:f>Age_RE_means!$B$1</c:f>
              <c:strCache>
                <c:ptCount val="1"/>
                <c:pt idx="0">
                  <c:v>PR</c:v>
                </c:pt>
              </c:strCache>
            </c:strRef>
          </c:tx>
          <c:marker>
            <c:symbol val="none"/>
          </c:marker>
          <c:cat>
            <c:strRef>
              <c:f>Age_RE_means!$A$2:$A$19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</c:strRef>
          </c:cat>
          <c:val>
            <c:numRef>
              <c:f>Age_RE_means!$B$2:$B$19</c:f>
              <c:numCache>
                <c:formatCode>0.00000</c:formatCode>
                <c:ptCount val="18"/>
                <c:pt idx="0">
                  <c:v>0.22941337923132199</c:v>
                </c:pt>
                <c:pt idx="1">
                  <c:v>2.0364165476379301</c:v>
                </c:pt>
                <c:pt idx="2">
                  <c:v>1.1753570850704</c:v>
                </c:pt>
                <c:pt idx="3">
                  <c:v>1.92263142415948</c:v>
                </c:pt>
                <c:pt idx="4">
                  <c:v>6.3074317447040196</c:v>
                </c:pt>
                <c:pt idx="5">
                  <c:v>7.1380805223663799</c:v>
                </c:pt>
                <c:pt idx="6">
                  <c:v>7.8731589418491401</c:v>
                </c:pt>
                <c:pt idx="7">
                  <c:v>7.0550396635201196</c:v>
                </c:pt>
                <c:pt idx="8">
                  <c:v>6.2000569241853496</c:v>
                </c:pt>
                <c:pt idx="9">
                  <c:v>5.5528038990474098</c:v>
                </c:pt>
                <c:pt idx="10">
                  <c:v>4.6951352084296003</c:v>
                </c:pt>
                <c:pt idx="11">
                  <c:v>3.76392908736638</c:v>
                </c:pt>
                <c:pt idx="12">
                  <c:v>2.40726030140948</c:v>
                </c:pt>
                <c:pt idx="13">
                  <c:v>1.69016190997557</c:v>
                </c:pt>
                <c:pt idx="14">
                  <c:v>1.54198786315661</c:v>
                </c:pt>
                <c:pt idx="15">
                  <c:v>1.1820838349569001</c:v>
                </c:pt>
                <c:pt idx="16">
                  <c:v>0.82948587168534504</c:v>
                </c:pt>
                <c:pt idx="17">
                  <c:v>0.24047359690373599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Age_RE_means!$C$1</c:f>
              <c:strCache>
                <c:ptCount val="1"/>
                <c:pt idx="0">
                  <c:v>Total model</c:v>
                </c:pt>
              </c:strCache>
            </c:strRef>
          </c:tx>
          <c:marker>
            <c:symbol val="none"/>
          </c:marker>
          <c:cat>
            <c:strRef>
              <c:f>Age_RE_means!$A$2:$A$19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</c:strRef>
          </c:cat>
          <c:val>
            <c:numRef>
              <c:f>Age_RE_means!$C$2:$C$19</c:f>
              <c:numCache>
                <c:formatCode>0.00000</c:formatCode>
                <c:ptCount val="18"/>
                <c:pt idx="0">
                  <c:v>-3.8775282096393702</c:v>
                </c:pt>
                <c:pt idx="1">
                  <c:v>-2.1446740340761501</c:v>
                </c:pt>
                <c:pt idx="2">
                  <c:v>-2.9704005802097702</c:v>
                </c:pt>
                <c:pt idx="3">
                  <c:v>-2.2478943485459801</c:v>
                </c:pt>
                <c:pt idx="4">
                  <c:v>1.9510833214468399</c:v>
                </c:pt>
                <c:pt idx="5">
                  <c:v>2.7417513384525898</c:v>
                </c:pt>
                <c:pt idx="6">
                  <c:v>3.4466663772112098</c:v>
                </c:pt>
                <c:pt idx="7">
                  <c:v>2.66211799770833</c:v>
                </c:pt>
                <c:pt idx="8">
                  <c:v>1.84221882095402</c:v>
                </c:pt>
                <c:pt idx="9">
                  <c:v>1.2215253287226999</c:v>
                </c:pt>
                <c:pt idx="10">
                  <c:v>0.39905041670258601</c:v>
                </c:pt>
                <c:pt idx="11">
                  <c:v>-0.49394437345258602</c:v>
                </c:pt>
                <c:pt idx="12">
                  <c:v>-1.79494329351006</c:v>
                </c:pt>
                <c:pt idx="13">
                  <c:v>-2.4826161009985599</c:v>
                </c:pt>
                <c:pt idx="14">
                  <c:v>-2.6247099391594801</c:v>
                </c:pt>
                <c:pt idx="15">
                  <c:v>-2.95805413405603</c:v>
                </c:pt>
                <c:pt idx="16">
                  <c:v>-3.29618350961925</c:v>
                </c:pt>
                <c:pt idx="17">
                  <c:v>-3.8551303928117799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Age_RE_means!$D$1</c:f>
              <c:strCache>
                <c:ptCount val="1"/>
                <c:pt idx="0">
                  <c:v>AS model</c:v>
                </c:pt>
              </c:strCache>
            </c:strRef>
          </c:tx>
          <c:marker>
            <c:symbol val="none"/>
          </c:marker>
          <c:cat>
            <c:strRef>
              <c:f>Age_RE_means!$A$2:$A$19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</c:strRef>
          </c:cat>
          <c:val>
            <c:numRef>
              <c:f>Age_RE_means!$D$2:$D$19</c:f>
              <c:numCache>
                <c:formatCode>0.00000</c:formatCode>
                <c:ptCount val="18"/>
                <c:pt idx="0">
                  <c:v>-0.43374928400431001</c:v>
                </c:pt>
                <c:pt idx="1">
                  <c:v>-0.35297992613218399</c:v>
                </c:pt>
                <c:pt idx="2">
                  <c:v>-0.160479437567529</c:v>
                </c:pt>
                <c:pt idx="3">
                  <c:v>0.83095811804741404</c:v>
                </c:pt>
                <c:pt idx="4">
                  <c:v>1.4422243114727</c:v>
                </c:pt>
                <c:pt idx="5">
                  <c:v>-0.27341697379885099</c:v>
                </c:pt>
                <c:pt idx="6">
                  <c:v>-1.4896876954396601</c:v>
                </c:pt>
                <c:pt idx="7">
                  <c:v>-1.5778766748290201</c:v>
                </c:pt>
                <c:pt idx="8">
                  <c:v>-1.10661495090374</c:v>
                </c:pt>
                <c:pt idx="9">
                  <c:v>-0.68115188943965499</c:v>
                </c:pt>
                <c:pt idx="10">
                  <c:v>-0.45893477959051698</c:v>
                </c:pt>
                <c:pt idx="11">
                  <c:v>-0.27788251006034498</c:v>
                </c:pt>
                <c:pt idx="12">
                  <c:v>-0.110801392627874</c:v>
                </c:pt>
                <c:pt idx="13">
                  <c:v>-1.0463937785919499E-2</c:v>
                </c:pt>
                <c:pt idx="14">
                  <c:v>-0.13501496316954001</c:v>
                </c:pt>
                <c:pt idx="15">
                  <c:v>-8.5871593548850402E-3</c:v>
                </c:pt>
                <c:pt idx="16">
                  <c:v>-1.58745099655173E-2</c:v>
                </c:pt>
                <c:pt idx="17">
                  <c:v>-0.136264112604885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Age_RE_means!$E$1</c:f>
              <c:strCache>
                <c:ptCount val="1"/>
                <c:pt idx="0">
                  <c:v>AS,L model</c:v>
                </c:pt>
              </c:strCache>
            </c:strRef>
          </c:tx>
          <c:marker>
            <c:symbol val="none"/>
          </c:marker>
          <c:cat>
            <c:strRef>
              <c:f>Age_RE_means!$A$2:$A$19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</c:strRef>
          </c:cat>
          <c:val>
            <c:numRef>
              <c:f>Age_RE_means!$E$2:$E$19</c:f>
              <c:numCache>
                <c:formatCode>0.00000</c:formatCode>
                <c:ptCount val="18"/>
                <c:pt idx="0">
                  <c:v>0.21127987168103399</c:v>
                </c:pt>
                <c:pt idx="1">
                  <c:v>0.175537133806034</c:v>
                </c:pt>
                <c:pt idx="2">
                  <c:v>0.27325357844827602</c:v>
                </c:pt>
                <c:pt idx="3">
                  <c:v>1.30494939051006</c:v>
                </c:pt>
                <c:pt idx="4">
                  <c:v>2.2430286929655199</c:v>
                </c:pt>
                <c:pt idx="5">
                  <c:v>0.71324286049712604</c:v>
                </c:pt>
                <c:pt idx="6">
                  <c:v>-0.54222993073994297</c:v>
                </c:pt>
                <c:pt idx="7">
                  <c:v>-0.89602376972988496</c:v>
                </c:pt>
                <c:pt idx="8">
                  <c:v>-0.617749766521552</c:v>
                </c:pt>
                <c:pt idx="9">
                  <c:v>-0.282677555126437</c:v>
                </c:pt>
                <c:pt idx="10">
                  <c:v>-0.101150727083333</c:v>
                </c:pt>
                <c:pt idx="11">
                  <c:v>7.1765301551724101E-3</c:v>
                </c:pt>
                <c:pt idx="12">
                  <c:v>4.9544551836206902E-2</c:v>
                </c:pt>
                <c:pt idx="13">
                  <c:v>0.110655101313218</c:v>
                </c:pt>
                <c:pt idx="14">
                  <c:v>2.32400313333333E-2</c:v>
                </c:pt>
                <c:pt idx="15">
                  <c:v>0.155972646676724</c:v>
                </c:pt>
                <c:pt idx="16">
                  <c:v>0.16128963712643701</c:v>
                </c:pt>
                <c:pt idx="17">
                  <c:v>4.2278467693965503E-2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Age_RE_means!$F$1</c:f>
              <c:strCache>
                <c:ptCount val="1"/>
                <c:pt idx="0">
                  <c:v>AS,SL model</c:v>
                </c:pt>
              </c:strCache>
            </c:strRef>
          </c:tx>
          <c:marker>
            <c:symbol val="none"/>
          </c:marker>
          <c:cat>
            <c:strRef>
              <c:f>Age_RE_means!$A$2:$A$19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</c:strRef>
          </c:cat>
          <c:val>
            <c:numRef>
              <c:f>Age_RE_means!$F$2:$F$19</c:f>
              <c:numCache>
                <c:formatCode>0.00000</c:formatCode>
                <c:ptCount val="18"/>
                <c:pt idx="0">
                  <c:v>0.213411242739943</c:v>
                </c:pt>
                <c:pt idx="1">
                  <c:v>0.18856376677155201</c:v>
                </c:pt>
                <c:pt idx="2">
                  <c:v>0.25688044789655201</c:v>
                </c:pt>
                <c:pt idx="3">
                  <c:v>1.29296600513506</c:v>
                </c:pt>
                <c:pt idx="4">
                  <c:v>2.2364136769726999</c:v>
                </c:pt>
                <c:pt idx="5">
                  <c:v>0.70638709520689702</c:v>
                </c:pt>
                <c:pt idx="6">
                  <c:v>-0.54438545745689704</c:v>
                </c:pt>
                <c:pt idx="7">
                  <c:v>-0.89488371496695396</c:v>
                </c:pt>
                <c:pt idx="8">
                  <c:v>-0.61416688866953995</c:v>
                </c:pt>
                <c:pt idx="9">
                  <c:v>-0.29033776557471302</c:v>
                </c:pt>
                <c:pt idx="10">
                  <c:v>-9.9975655955459805E-2</c:v>
                </c:pt>
                <c:pt idx="11">
                  <c:v>7.3013325617816097E-3</c:v>
                </c:pt>
                <c:pt idx="12">
                  <c:v>5.2488622614942498E-2</c:v>
                </c:pt>
                <c:pt idx="13">
                  <c:v>0.10873925724569</c:v>
                </c:pt>
                <c:pt idx="14">
                  <c:v>2.8497814669540301E-3</c:v>
                </c:pt>
                <c:pt idx="15">
                  <c:v>0.147771768367816</c:v>
                </c:pt>
                <c:pt idx="16">
                  <c:v>0.15596188795977001</c:v>
                </c:pt>
                <c:pt idx="17">
                  <c:v>2.6593837548850599E-2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Age_RE_means!$G$1</c:f>
              <c:strCache>
                <c:ptCount val="1"/>
                <c:pt idx="0">
                  <c:v>AS, AL model</c:v>
                </c:pt>
              </c:strCache>
            </c:strRef>
          </c:tx>
          <c:marker>
            <c:symbol val="none"/>
          </c:marker>
          <c:cat>
            <c:strRef>
              <c:f>Age_RE_means!$A$2:$A$19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</c:strRef>
          </c:cat>
          <c:val>
            <c:numRef>
              <c:f>Age_RE_means!$G$2:$G$19</c:f>
              <c:numCache>
                <c:formatCode>0.00000</c:formatCode>
                <c:ptCount val="18"/>
                <c:pt idx="0">
                  <c:v>8.6151119870689595E-3</c:v>
                </c:pt>
                <c:pt idx="1">
                  <c:v>1.41868400761494E-2</c:v>
                </c:pt>
                <c:pt idx="2">
                  <c:v>1.05832621278736E-2</c:v>
                </c:pt>
                <c:pt idx="3">
                  <c:v>3.2032944304597702E-2</c:v>
                </c:pt>
                <c:pt idx="4">
                  <c:v>1.3997453507183901E-2</c:v>
                </c:pt>
                <c:pt idx="5">
                  <c:v>6.3950045738505795E-2</c:v>
                </c:pt>
                <c:pt idx="6">
                  <c:v>5.0255178616379299E-2</c:v>
                </c:pt>
                <c:pt idx="7">
                  <c:v>9.8996870459770007E-3</c:v>
                </c:pt>
                <c:pt idx="8">
                  <c:v>-1.48754284022988E-2</c:v>
                </c:pt>
                <c:pt idx="9">
                  <c:v>2.7610440357758601E-2</c:v>
                </c:pt>
                <c:pt idx="10">
                  <c:v>6.8246537586206897E-3</c:v>
                </c:pt>
                <c:pt idx="11">
                  <c:v>2.7108058511494199E-2</c:v>
                </c:pt>
                <c:pt idx="12">
                  <c:v>1.3786957320402299E-2</c:v>
                </c:pt>
                <c:pt idx="13">
                  <c:v>1.5560901971264401E-2</c:v>
                </c:pt>
                <c:pt idx="14">
                  <c:v>1.2828683665229899E-2</c:v>
                </c:pt>
                <c:pt idx="15">
                  <c:v>2.72443393448276E-2</c:v>
                </c:pt>
                <c:pt idx="16">
                  <c:v>3.13116431149425E-2</c:v>
                </c:pt>
                <c:pt idx="17">
                  <c:v>1.69621931479885E-2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112640"/>
        <c:axId val="34114176"/>
      </c:lineChart>
      <c:catAx>
        <c:axId val="3411264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4114176"/>
        <c:crosses val="autoZero"/>
        <c:auto val="1"/>
        <c:lblAlgn val="ctr"/>
        <c:lblOffset val="100"/>
        <c:noMultiLvlLbl val="0"/>
      </c:catAx>
      <c:valAx>
        <c:axId val="34114176"/>
        <c:scaling>
          <c:orientation val="minMax"/>
          <c:max val="12"/>
          <c:min val="-6"/>
        </c:scaling>
        <c:delete val="0"/>
        <c:axPos val="l"/>
        <c:majorGridlines/>
        <c:numFmt formatCode="0.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34112640"/>
        <c:crosses val="autoZero"/>
        <c:crossBetween val="between"/>
        <c:majorUnit val="2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300359291473023E-2"/>
          <c:y val="0.10176227971503563"/>
          <c:w val="0.90131041875438644"/>
          <c:h val="0.72123790377266661"/>
        </c:manualLayout>
      </c:layout>
      <c:lineChart>
        <c:grouping val="standard"/>
        <c:varyColors val="0"/>
        <c:ser>
          <c:idx val="0"/>
          <c:order val="0"/>
          <c:tx>
            <c:strRef>
              <c:f>Age_Sex_RE_means!$B$21</c:f>
              <c:strCache>
                <c:ptCount val="1"/>
                <c:pt idx="0">
                  <c:v>PR</c:v>
                </c:pt>
              </c:strCache>
            </c:strRef>
          </c:tx>
          <c:marker>
            <c:symbol val="none"/>
          </c:marker>
          <c:cat>
            <c:strRef>
              <c:f>Age_Sex_RE_means!$A$22:$A$39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</c:strRef>
          </c:cat>
          <c:val>
            <c:numRef>
              <c:f>Age_Sex_RE_means!$B$22:$B$39</c:f>
              <c:numCache>
                <c:formatCode>General</c:formatCode>
                <c:ptCount val="18"/>
                <c:pt idx="0">
                  <c:v>0.192438075362069</c:v>
                </c:pt>
                <c:pt idx="1">
                  <c:v>2.1553584715028702</c:v>
                </c:pt>
                <c:pt idx="2">
                  <c:v>1.2228225964942501</c:v>
                </c:pt>
                <c:pt idx="3">
                  <c:v>1.8432023719942501</c:v>
                </c:pt>
                <c:pt idx="4">
                  <c:v>5.1662873580775903</c:v>
                </c:pt>
                <c:pt idx="5">
                  <c:v>7.3823176322902304</c:v>
                </c:pt>
                <c:pt idx="6">
                  <c:v>9.6170213617442499</c:v>
                </c:pt>
                <c:pt idx="7">
                  <c:v>10.4751126901063</c:v>
                </c:pt>
                <c:pt idx="8">
                  <c:v>9.8886656185459803</c:v>
                </c:pt>
                <c:pt idx="9">
                  <c:v>9.0682942064137908</c:v>
                </c:pt>
                <c:pt idx="10">
                  <c:v>7.6064520093994297</c:v>
                </c:pt>
                <c:pt idx="11">
                  <c:v>6.0381432617902302</c:v>
                </c:pt>
                <c:pt idx="12">
                  <c:v>3.7069973343706901</c:v>
                </c:pt>
                <c:pt idx="13">
                  <c:v>2.44911524027011</c:v>
                </c:pt>
                <c:pt idx="14">
                  <c:v>1.87517590231897</c:v>
                </c:pt>
                <c:pt idx="15">
                  <c:v>1.57893305493391</c:v>
                </c:pt>
                <c:pt idx="16">
                  <c:v>1.17396802722989</c:v>
                </c:pt>
                <c:pt idx="17">
                  <c:v>0.50346175639942503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Age_Sex_RE_means!$C$21</c:f>
              <c:strCache>
                <c:ptCount val="1"/>
                <c:pt idx="0">
                  <c:v>Total model</c:v>
                </c:pt>
              </c:strCache>
            </c:strRef>
          </c:tx>
          <c:marker>
            <c:symbol val="none"/>
          </c:marker>
          <c:cat>
            <c:strRef>
              <c:f>Age_Sex_RE_means!$A$22:$A$39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</c:strRef>
          </c:cat>
          <c:val>
            <c:numRef>
              <c:f>Age_Sex_RE_means!$C$22:$C$39</c:f>
              <c:numCache>
                <c:formatCode>General</c:formatCode>
                <c:ptCount val="18"/>
                <c:pt idx="0">
                  <c:v>-3.9188819836379301</c:v>
                </c:pt>
                <c:pt idx="1">
                  <c:v>-2.0365085245172398</c:v>
                </c:pt>
                <c:pt idx="2">
                  <c:v>-2.9189870563017202</c:v>
                </c:pt>
                <c:pt idx="3">
                  <c:v>-2.3240640902844798</c:v>
                </c:pt>
                <c:pt idx="4">
                  <c:v>0.85086919857183996</c:v>
                </c:pt>
                <c:pt idx="5">
                  <c:v>2.9759663653994299</c:v>
                </c:pt>
                <c:pt idx="6">
                  <c:v>5.1189707366206898</c:v>
                </c:pt>
                <c:pt idx="7">
                  <c:v>5.9418509437040203</c:v>
                </c:pt>
                <c:pt idx="8">
                  <c:v>5.3794682788735599</c:v>
                </c:pt>
                <c:pt idx="9">
                  <c:v>4.5927601804109202</c:v>
                </c:pt>
                <c:pt idx="10">
                  <c:v>3.19090355960632</c:v>
                </c:pt>
                <c:pt idx="11">
                  <c:v>1.68694916187069</c:v>
                </c:pt>
                <c:pt idx="12">
                  <c:v>-0.54853997549137901</c:v>
                </c:pt>
                <c:pt idx="13">
                  <c:v>-1.7548058400430999</c:v>
                </c:pt>
                <c:pt idx="14">
                  <c:v>-2.3051940163074698</c:v>
                </c:pt>
                <c:pt idx="15">
                  <c:v>-2.57748931830172</c:v>
                </c:pt>
                <c:pt idx="16">
                  <c:v>-2.9658369158476998</c:v>
                </c:pt>
                <c:pt idx="17">
                  <c:v>-3.5970380278994201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Age_Sex_RE_means!$D$21</c:f>
              <c:strCache>
                <c:ptCount val="1"/>
                <c:pt idx="0">
                  <c:v>AS model</c:v>
                </c:pt>
              </c:strCache>
            </c:strRef>
          </c:tx>
          <c:marker>
            <c:symbol val="none"/>
          </c:marker>
          <c:cat>
            <c:strRef>
              <c:f>Age_Sex_RE_means!$A$22:$A$39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</c:strRef>
          </c:cat>
          <c:val>
            <c:numRef>
              <c:f>Age_Sex_RE_means!$D$22:$D$39</c:f>
              <c:numCache>
                <c:formatCode>General</c:formatCode>
                <c:ptCount val="18"/>
                <c:pt idx="0">
                  <c:v>-0.56314424579885103</c:v>
                </c:pt>
                <c:pt idx="1">
                  <c:v>-0.35258785938218401</c:v>
                </c:pt>
                <c:pt idx="2">
                  <c:v>-0.13786363962069001</c:v>
                </c:pt>
                <c:pt idx="3">
                  <c:v>0.78162363983908001</c:v>
                </c:pt>
                <c:pt idx="4">
                  <c:v>1.87536230081609</c:v>
                </c:pt>
                <c:pt idx="5">
                  <c:v>0.40181141646264401</c:v>
                </c:pt>
                <c:pt idx="6">
                  <c:v>-1.59836206610632</c:v>
                </c:pt>
                <c:pt idx="7">
                  <c:v>-2.2841627607011499</c:v>
                </c:pt>
                <c:pt idx="8">
                  <c:v>-1.78328348987069</c:v>
                </c:pt>
                <c:pt idx="9">
                  <c:v>-1.21179549626437</c:v>
                </c:pt>
                <c:pt idx="10">
                  <c:v>-0.81965585720976997</c:v>
                </c:pt>
                <c:pt idx="11">
                  <c:v>-0.47541157845977</c:v>
                </c:pt>
                <c:pt idx="12">
                  <c:v>-0.142704727916667</c:v>
                </c:pt>
                <c:pt idx="13">
                  <c:v>-3.5571966591954003E-2</c:v>
                </c:pt>
                <c:pt idx="14">
                  <c:v>-0.32565222983620701</c:v>
                </c:pt>
                <c:pt idx="15">
                  <c:v>-4.4011728712643701E-2</c:v>
                </c:pt>
                <c:pt idx="16">
                  <c:v>3.5897014655172001E-3</c:v>
                </c:pt>
                <c:pt idx="17">
                  <c:v>-0.17947819390229899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Age_Sex_RE_means!$E$21</c:f>
              <c:strCache>
                <c:ptCount val="1"/>
                <c:pt idx="0">
                  <c:v>AS,L model</c:v>
                </c:pt>
              </c:strCache>
            </c:strRef>
          </c:tx>
          <c:marker>
            <c:symbol val="none"/>
          </c:marker>
          <c:cat>
            <c:strRef>
              <c:f>Age_Sex_RE_means!$A$22:$A$39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</c:strRef>
          </c:cat>
          <c:val>
            <c:numRef>
              <c:f>Age_Sex_RE_means!$E$22:$E$39</c:f>
              <c:numCache>
                <c:formatCode>General</c:formatCode>
                <c:ptCount val="18"/>
                <c:pt idx="0">
                  <c:v>9.41980287988506E-2</c:v>
                </c:pt>
                <c:pt idx="1">
                  <c:v>0.17530230603448299</c:v>
                </c:pt>
                <c:pt idx="2">
                  <c:v>0.28437413249137899</c:v>
                </c:pt>
                <c:pt idx="3">
                  <c:v>1.2294369385258599</c:v>
                </c:pt>
                <c:pt idx="4">
                  <c:v>2.61997539502299</c:v>
                </c:pt>
                <c:pt idx="5">
                  <c:v>1.35316148142241</c:v>
                </c:pt>
                <c:pt idx="6">
                  <c:v>-0.64165613041666703</c:v>
                </c:pt>
                <c:pt idx="7">
                  <c:v>-1.5652892775114899</c:v>
                </c:pt>
                <c:pt idx="8">
                  <c:v>-1.2704653718218399</c:v>
                </c:pt>
                <c:pt idx="9">
                  <c:v>-0.80513750640804604</c:v>
                </c:pt>
                <c:pt idx="10">
                  <c:v>-0.45780353207758601</c:v>
                </c:pt>
                <c:pt idx="11">
                  <c:v>-0.187224326979885</c:v>
                </c:pt>
                <c:pt idx="12">
                  <c:v>1.29449786839081E-2</c:v>
                </c:pt>
                <c:pt idx="13">
                  <c:v>6.9358058439655201E-2</c:v>
                </c:pt>
                <c:pt idx="14">
                  <c:v>-0.19244528921839099</c:v>
                </c:pt>
                <c:pt idx="15">
                  <c:v>0.10204015433907999</c:v>
                </c:pt>
                <c:pt idx="16">
                  <c:v>0.169960753083333</c:v>
                </c:pt>
                <c:pt idx="17">
                  <c:v>-4.6556300172413698E-3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Age_Sex_RE_means!$F$21</c:f>
              <c:strCache>
                <c:ptCount val="1"/>
                <c:pt idx="0">
                  <c:v>AS,SL model</c:v>
                </c:pt>
              </c:strCache>
            </c:strRef>
          </c:tx>
          <c:marker>
            <c:symbol val="none"/>
          </c:marker>
          <c:cat>
            <c:strRef>
              <c:f>Age_Sex_RE_means!$A$22:$A$39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</c:strRef>
          </c:cat>
          <c:val>
            <c:numRef>
              <c:f>Age_Sex_RE_means!$F$22:$F$39</c:f>
              <c:numCache>
                <c:formatCode>General</c:formatCode>
                <c:ptCount val="18"/>
                <c:pt idx="0">
                  <c:v>0.38263254776724098</c:v>
                </c:pt>
                <c:pt idx="1">
                  <c:v>0.43735082105172401</c:v>
                </c:pt>
                <c:pt idx="2">
                  <c:v>0.49615335315804598</c:v>
                </c:pt>
                <c:pt idx="3">
                  <c:v>1.4606598406637901</c:v>
                </c:pt>
                <c:pt idx="4">
                  <c:v>2.94742645268391</c:v>
                </c:pt>
                <c:pt idx="5">
                  <c:v>1.66107190764943</c:v>
                </c:pt>
                <c:pt idx="6">
                  <c:v>-0.34134696983907997</c:v>
                </c:pt>
                <c:pt idx="7">
                  <c:v>-1.31055756777011</c:v>
                </c:pt>
                <c:pt idx="8">
                  <c:v>-1.0471157391264401</c:v>
                </c:pt>
                <c:pt idx="9">
                  <c:v>-0.598991825954023</c:v>
                </c:pt>
                <c:pt idx="10">
                  <c:v>-0.245904601298851</c:v>
                </c:pt>
                <c:pt idx="11">
                  <c:v>5.1484852183908102E-3</c:v>
                </c:pt>
                <c:pt idx="12">
                  <c:v>0.17993553410919499</c:v>
                </c:pt>
                <c:pt idx="13">
                  <c:v>0.219828882333333</c:v>
                </c:pt>
                <c:pt idx="14">
                  <c:v>-5.7161606413793101E-2</c:v>
                </c:pt>
                <c:pt idx="15">
                  <c:v>0.24208342665229901</c:v>
                </c:pt>
                <c:pt idx="16">
                  <c:v>0.314495484037356</c:v>
                </c:pt>
                <c:pt idx="17">
                  <c:v>0.104959888206897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Age_Sex_RE_means!$G$21</c:f>
              <c:strCache>
                <c:ptCount val="1"/>
                <c:pt idx="0">
                  <c:v>AS, AL model</c:v>
                </c:pt>
              </c:strCache>
            </c:strRef>
          </c:tx>
          <c:marker>
            <c:symbol val="none"/>
          </c:marker>
          <c:cat>
            <c:strRef>
              <c:f>Age_Sex_RE_means!$A$22:$A$39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</c:strRef>
          </c:cat>
          <c:val>
            <c:numRef>
              <c:f>Age_Sex_RE_means!$G$22:$G$39</c:f>
              <c:numCache>
                <c:formatCode>General</c:formatCode>
                <c:ptCount val="18"/>
                <c:pt idx="0">
                  <c:v>-6.9699883686781594E-2</c:v>
                </c:pt>
                <c:pt idx="1">
                  <c:v>1.0823250545976999E-2</c:v>
                </c:pt>
                <c:pt idx="2">
                  <c:v>2.6747756571839101E-2</c:v>
                </c:pt>
                <c:pt idx="3">
                  <c:v>-4.3617216752873502E-3</c:v>
                </c:pt>
                <c:pt idx="4">
                  <c:v>0.33870612793965499</c:v>
                </c:pt>
                <c:pt idx="5">
                  <c:v>0.69895999660344799</c:v>
                </c:pt>
                <c:pt idx="6">
                  <c:v>-3.4994479454023002E-2</c:v>
                </c:pt>
                <c:pt idx="7">
                  <c:v>-0.59127018566091905</c:v>
                </c:pt>
                <c:pt idx="8">
                  <c:v>-0.61850987109482802</c:v>
                </c:pt>
                <c:pt idx="9">
                  <c:v>-0.47698242021264398</c:v>
                </c:pt>
                <c:pt idx="10">
                  <c:v>-0.34031905724137901</c:v>
                </c:pt>
                <c:pt idx="11">
                  <c:v>-0.181782174431035</c:v>
                </c:pt>
                <c:pt idx="12">
                  <c:v>-2.08170076264368E-2</c:v>
                </c:pt>
                <c:pt idx="13">
                  <c:v>-2.3969393988505699E-2</c:v>
                </c:pt>
                <c:pt idx="14">
                  <c:v>-0.32929844858333301</c:v>
                </c:pt>
                <c:pt idx="15">
                  <c:v>-2.31239006896552E-2</c:v>
                </c:pt>
                <c:pt idx="16">
                  <c:v>4.82844904856322E-2</c:v>
                </c:pt>
                <c:pt idx="17">
                  <c:v>-1.9770221942528799E-2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300672"/>
        <c:axId val="34302208"/>
      </c:lineChart>
      <c:catAx>
        <c:axId val="3430067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4302208"/>
        <c:crosses val="autoZero"/>
        <c:auto val="1"/>
        <c:lblAlgn val="ctr"/>
        <c:lblOffset val="100"/>
        <c:noMultiLvlLbl val="0"/>
      </c:catAx>
      <c:valAx>
        <c:axId val="34302208"/>
        <c:scaling>
          <c:orientation val="minMax"/>
        </c:scaling>
        <c:delete val="0"/>
        <c:axPos val="l"/>
        <c:majorGridlines/>
        <c:numFmt formatCode="#,##0.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3430067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3855455453370925E-2"/>
          <c:y val="9.6299926974853955E-2"/>
          <c:w val="0.901901363049886"/>
          <c:h val="0.72606680213360431"/>
        </c:manualLayout>
      </c:layout>
      <c:lineChart>
        <c:grouping val="standard"/>
        <c:varyColors val="0"/>
        <c:ser>
          <c:idx val="0"/>
          <c:order val="0"/>
          <c:tx>
            <c:strRef>
              <c:f>Age_Sex_RE_means!$B$42</c:f>
              <c:strCache>
                <c:ptCount val="1"/>
                <c:pt idx="0">
                  <c:v>PR</c:v>
                </c:pt>
              </c:strCache>
            </c:strRef>
          </c:tx>
          <c:marker>
            <c:symbol val="none"/>
          </c:marker>
          <c:cat>
            <c:strRef>
              <c:f>Age_Sex_RE_means!$A$43:$A$60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</c:strRef>
          </c:cat>
          <c:val>
            <c:numRef>
              <c:f>Age_Sex_RE_means!$B$43:$B$60</c:f>
              <c:numCache>
                <c:formatCode>General</c:formatCode>
                <c:ptCount val="18"/>
                <c:pt idx="0">
                  <c:v>0.26638868310057501</c:v>
                </c:pt>
                <c:pt idx="1">
                  <c:v>1.91747462377299</c:v>
                </c:pt>
                <c:pt idx="2">
                  <c:v>1.12789157364655</c:v>
                </c:pt>
                <c:pt idx="3">
                  <c:v>2.0020604763247101</c:v>
                </c:pt>
                <c:pt idx="4">
                  <c:v>7.4485761313304604</c:v>
                </c:pt>
                <c:pt idx="5">
                  <c:v>6.8938434124425303</c:v>
                </c:pt>
                <c:pt idx="6">
                  <c:v>6.1292965219540196</c:v>
                </c:pt>
                <c:pt idx="7">
                  <c:v>3.63496663693391</c:v>
                </c:pt>
                <c:pt idx="8">
                  <c:v>2.5114482298247101</c:v>
                </c:pt>
                <c:pt idx="9">
                  <c:v>2.0373135916810301</c:v>
                </c:pt>
                <c:pt idx="10">
                  <c:v>1.7838184074597701</c:v>
                </c:pt>
                <c:pt idx="11">
                  <c:v>1.48971491294253</c:v>
                </c:pt>
                <c:pt idx="12">
                  <c:v>1.1075232684482801</c:v>
                </c:pt>
                <c:pt idx="13">
                  <c:v>0.93120857968103399</c:v>
                </c:pt>
                <c:pt idx="14">
                  <c:v>1.2087998239942499</c:v>
                </c:pt>
                <c:pt idx="15">
                  <c:v>0.785234614979885</c:v>
                </c:pt>
                <c:pt idx="16">
                  <c:v>0.48500371614080501</c:v>
                </c:pt>
                <c:pt idx="17">
                  <c:v>-2.2514562591954002E-2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Age_Sex_RE_means!$C$42</c:f>
              <c:strCache>
                <c:ptCount val="1"/>
                <c:pt idx="0">
                  <c:v>Total model</c:v>
                </c:pt>
              </c:strCache>
            </c:strRef>
          </c:tx>
          <c:marker>
            <c:symbol val="none"/>
          </c:marker>
          <c:cat>
            <c:strRef>
              <c:f>Age_Sex_RE_means!$A$43:$A$60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</c:strRef>
          </c:cat>
          <c:val>
            <c:numRef>
              <c:f>Age_Sex_RE_means!$C$43:$C$60</c:f>
              <c:numCache>
                <c:formatCode>General</c:formatCode>
                <c:ptCount val="18"/>
                <c:pt idx="0">
                  <c:v>-3.8361744356408001</c:v>
                </c:pt>
                <c:pt idx="1">
                  <c:v>-2.2528395436350599</c:v>
                </c:pt>
                <c:pt idx="2">
                  <c:v>-3.0218141041178201</c:v>
                </c:pt>
                <c:pt idx="3">
                  <c:v>-2.1717246068074698</c:v>
                </c:pt>
                <c:pt idx="4">
                  <c:v>3.0512974443218401</c:v>
                </c:pt>
                <c:pt idx="5">
                  <c:v>2.5075363115057501</c:v>
                </c:pt>
                <c:pt idx="6">
                  <c:v>1.7743620178017201</c:v>
                </c:pt>
                <c:pt idx="7">
                  <c:v>-0.61761494828735597</c:v>
                </c:pt>
                <c:pt idx="8">
                  <c:v>-1.6950306369655199</c:v>
                </c:pt>
                <c:pt idx="9">
                  <c:v>-2.1497095229655199</c:v>
                </c:pt>
                <c:pt idx="10">
                  <c:v>-2.39280272620115</c:v>
                </c:pt>
                <c:pt idx="11">
                  <c:v>-2.67483790877586</c:v>
                </c:pt>
                <c:pt idx="12">
                  <c:v>-3.04134661152874</c:v>
                </c:pt>
                <c:pt idx="13">
                  <c:v>-3.2104263619540201</c:v>
                </c:pt>
                <c:pt idx="14">
                  <c:v>-2.9442258620114901</c:v>
                </c:pt>
                <c:pt idx="15">
                  <c:v>-3.33861894981034</c:v>
                </c:pt>
                <c:pt idx="16">
                  <c:v>-3.6265301033908002</c:v>
                </c:pt>
                <c:pt idx="17">
                  <c:v>-4.1132227577241398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Age_Sex_RE_means!$D$42</c:f>
              <c:strCache>
                <c:ptCount val="1"/>
                <c:pt idx="0">
                  <c:v>AS model</c:v>
                </c:pt>
              </c:strCache>
            </c:strRef>
          </c:tx>
          <c:marker>
            <c:symbol val="none"/>
          </c:marker>
          <c:cat>
            <c:strRef>
              <c:f>Age_Sex_RE_means!$A$43:$A$60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</c:strRef>
          </c:cat>
          <c:val>
            <c:numRef>
              <c:f>Age_Sex_RE_means!$D$43:$D$60</c:f>
              <c:numCache>
                <c:formatCode>General</c:formatCode>
                <c:ptCount val="18"/>
                <c:pt idx="0">
                  <c:v>-0.30435432220976999</c:v>
                </c:pt>
                <c:pt idx="1">
                  <c:v>-0.35337199288218402</c:v>
                </c:pt>
                <c:pt idx="2">
                  <c:v>-0.18309523551436799</c:v>
                </c:pt>
                <c:pt idx="3">
                  <c:v>0.88029259625574696</c:v>
                </c:pt>
                <c:pt idx="4">
                  <c:v>1.00908632212931</c:v>
                </c:pt>
                <c:pt idx="5">
                  <c:v>-0.94864536406034505</c:v>
                </c:pt>
                <c:pt idx="6">
                  <c:v>-1.3810133247729901</c:v>
                </c:pt>
                <c:pt idx="7">
                  <c:v>-0.87159058895689701</c:v>
                </c:pt>
                <c:pt idx="8">
                  <c:v>-0.42994641193678201</c:v>
                </c:pt>
                <c:pt idx="9">
                  <c:v>-0.15050828261494301</c:v>
                </c:pt>
                <c:pt idx="10">
                  <c:v>-9.8213701971264403E-2</c:v>
                </c:pt>
                <c:pt idx="11">
                  <c:v>-8.0353441660919497E-2</c:v>
                </c:pt>
                <c:pt idx="12">
                  <c:v>-7.8898057339080493E-2</c:v>
                </c:pt>
                <c:pt idx="13">
                  <c:v>1.4644091020115E-2</c:v>
                </c:pt>
                <c:pt idx="14">
                  <c:v>5.5622303497126498E-2</c:v>
                </c:pt>
                <c:pt idx="15">
                  <c:v>2.68374100028736E-2</c:v>
                </c:pt>
                <c:pt idx="16">
                  <c:v>-3.5338721396551802E-2</c:v>
                </c:pt>
                <c:pt idx="17">
                  <c:v>-9.3050031307471207E-2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Age_Sex_RE_means!$E$42</c:f>
              <c:strCache>
                <c:ptCount val="1"/>
                <c:pt idx="0">
                  <c:v>AS,L model</c:v>
                </c:pt>
              </c:strCache>
            </c:strRef>
          </c:tx>
          <c:marker>
            <c:symbol val="none"/>
          </c:marker>
          <c:cat>
            <c:strRef>
              <c:f>Age_Sex_RE_means!$A$43:$A$60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</c:strRef>
          </c:cat>
          <c:val>
            <c:numRef>
              <c:f>Age_Sex_RE_means!$E$43:$E$60</c:f>
              <c:numCache>
                <c:formatCode>General</c:formatCode>
                <c:ptCount val="18"/>
                <c:pt idx="0">
                  <c:v>0.328361714563218</c:v>
                </c:pt>
                <c:pt idx="1">
                  <c:v>0.17577196157758601</c:v>
                </c:pt>
                <c:pt idx="2">
                  <c:v>0.262133024405172</c:v>
                </c:pt>
                <c:pt idx="3">
                  <c:v>1.3804618424942501</c:v>
                </c:pt>
                <c:pt idx="4">
                  <c:v>1.8660819909080499</c:v>
                </c:pt>
                <c:pt idx="5">
                  <c:v>7.3324239571839103E-2</c:v>
                </c:pt>
                <c:pt idx="6">
                  <c:v>-0.44280373106321802</c:v>
                </c:pt>
                <c:pt idx="7">
                  <c:v>-0.226758261948276</c:v>
                </c:pt>
                <c:pt idx="8">
                  <c:v>3.4965838778735603E-2</c:v>
                </c:pt>
                <c:pt idx="9">
                  <c:v>0.239782396155172</c:v>
                </c:pt>
                <c:pt idx="10">
                  <c:v>0.25550207791092</c:v>
                </c:pt>
                <c:pt idx="11">
                  <c:v>0.20157738729023</c:v>
                </c:pt>
                <c:pt idx="12">
                  <c:v>8.6144124988505696E-2</c:v>
                </c:pt>
                <c:pt idx="13">
                  <c:v>0.15195214418678199</c:v>
                </c:pt>
                <c:pt idx="14">
                  <c:v>0.23892535188505701</c:v>
                </c:pt>
                <c:pt idx="15">
                  <c:v>0.209905139014368</c:v>
                </c:pt>
                <c:pt idx="16">
                  <c:v>0.15261852116954</c:v>
                </c:pt>
                <c:pt idx="17">
                  <c:v>8.9212565405172403E-2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Age_Sex_RE_means!$F$42</c:f>
              <c:strCache>
                <c:ptCount val="1"/>
                <c:pt idx="0">
                  <c:v>AS,SL model</c:v>
                </c:pt>
              </c:strCache>
            </c:strRef>
          </c:tx>
          <c:marker>
            <c:symbol val="none"/>
          </c:marker>
          <c:cat>
            <c:strRef>
              <c:f>Age_Sex_RE_means!$A$43:$A$60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</c:strRef>
          </c:cat>
          <c:val>
            <c:numRef>
              <c:f>Age_Sex_RE_means!$F$43:$F$60</c:f>
              <c:numCache>
                <c:formatCode>General</c:formatCode>
                <c:ptCount val="18"/>
                <c:pt idx="0">
                  <c:v>4.41899377126437E-2</c:v>
                </c:pt>
                <c:pt idx="1">
                  <c:v>-6.0223287508620701E-2</c:v>
                </c:pt>
                <c:pt idx="2">
                  <c:v>1.76075426350575E-2</c:v>
                </c:pt>
                <c:pt idx="3">
                  <c:v>1.1252721696063199</c:v>
                </c:pt>
                <c:pt idx="4">
                  <c:v>1.52540090126149</c:v>
                </c:pt>
                <c:pt idx="5">
                  <c:v>-0.24829771723563199</c:v>
                </c:pt>
                <c:pt idx="6">
                  <c:v>-0.74742394507471299</c:v>
                </c:pt>
                <c:pt idx="7">
                  <c:v>-0.47920986216379302</c:v>
                </c:pt>
                <c:pt idx="8">
                  <c:v>-0.18121803821264401</c:v>
                </c:pt>
                <c:pt idx="9">
                  <c:v>1.8316294804597701E-2</c:v>
                </c:pt>
                <c:pt idx="10">
                  <c:v>4.5953289387931001E-2</c:v>
                </c:pt>
                <c:pt idx="11">
                  <c:v>9.4541799051724006E-3</c:v>
                </c:pt>
                <c:pt idx="12">
                  <c:v>-7.4958288879310303E-2</c:v>
                </c:pt>
                <c:pt idx="13">
                  <c:v>-2.3503678419540298E-3</c:v>
                </c:pt>
                <c:pt idx="14">
                  <c:v>6.2861169347701196E-2</c:v>
                </c:pt>
                <c:pt idx="15">
                  <c:v>5.3460110083333297E-2</c:v>
                </c:pt>
                <c:pt idx="16">
                  <c:v>-2.57170811781609E-3</c:v>
                </c:pt>
                <c:pt idx="17">
                  <c:v>-5.17722131091954E-2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Age_Sex_RE_means!$G$42</c:f>
              <c:strCache>
                <c:ptCount val="1"/>
                <c:pt idx="0">
                  <c:v>AS, AL model</c:v>
                </c:pt>
              </c:strCache>
            </c:strRef>
          </c:tx>
          <c:marker>
            <c:symbol val="none"/>
          </c:marker>
          <c:cat>
            <c:strRef>
              <c:f>Age_Sex_RE_means!$A$43:$A$60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</c:strRef>
          </c:cat>
          <c:val>
            <c:numRef>
              <c:f>Age_Sex_RE_means!$G$43:$G$60</c:f>
              <c:numCache>
                <c:formatCode>General</c:formatCode>
                <c:ptCount val="18"/>
                <c:pt idx="0">
                  <c:v>8.6930107660919506E-2</c:v>
                </c:pt>
                <c:pt idx="1">
                  <c:v>1.7550429606321801E-2</c:v>
                </c:pt>
                <c:pt idx="2">
                  <c:v>-5.5812323160919497E-3</c:v>
                </c:pt>
                <c:pt idx="3">
                  <c:v>6.8427610284482798E-2</c:v>
                </c:pt>
                <c:pt idx="4">
                  <c:v>-0.31071122092528702</c:v>
                </c:pt>
                <c:pt idx="5">
                  <c:v>-0.57105990512643701</c:v>
                </c:pt>
                <c:pt idx="6">
                  <c:v>0.13550483668678201</c:v>
                </c:pt>
                <c:pt idx="7">
                  <c:v>0.61106955975287403</c:v>
                </c:pt>
                <c:pt idx="8">
                  <c:v>0.58875901429023003</c:v>
                </c:pt>
                <c:pt idx="9">
                  <c:v>0.53220330092816104</c:v>
                </c:pt>
                <c:pt idx="10">
                  <c:v>0.35396836475862098</c:v>
                </c:pt>
                <c:pt idx="11">
                  <c:v>0.23599829145402301</c:v>
                </c:pt>
                <c:pt idx="12">
                  <c:v>4.8390922267241399E-2</c:v>
                </c:pt>
                <c:pt idx="13">
                  <c:v>5.5091197931034501E-2</c:v>
                </c:pt>
                <c:pt idx="14">
                  <c:v>0.35495581591379299</c:v>
                </c:pt>
                <c:pt idx="15">
                  <c:v>7.7612579379310306E-2</c:v>
                </c:pt>
                <c:pt idx="16">
                  <c:v>1.43387957442529E-2</c:v>
                </c:pt>
                <c:pt idx="17">
                  <c:v>5.3694608238505699E-2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37440"/>
        <c:axId val="34247424"/>
      </c:lineChart>
      <c:catAx>
        <c:axId val="3423744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4247424"/>
        <c:crosses val="autoZero"/>
        <c:auto val="1"/>
        <c:lblAlgn val="ctr"/>
        <c:lblOffset val="100"/>
        <c:noMultiLvlLbl val="0"/>
      </c:catAx>
      <c:valAx>
        <c:axId val="34247424"/>
        <c:scaling>
          <c:orientation val="minMax"/>
          <c:max val="12"/>
        </c:scaling>
        <c:delete val="0"/>
        <c:axPos val="l"/>
        <c:majorGridlines/>
        <c:numFmt formatCode="#,##0.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34237440"/>
        <c:crosses val="autoZero"/>
        <c:crossBetween val="between"/>
        <c:majorUnit val="2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798" y="0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612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798" y="6456612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fld id="{F266A7B2-CA11-4665-BFEF-6153A60BAC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58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33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5095" y="0"/>
            <a:ext cx="4301543" cy="33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552" y="3228895"/>
            <a:ext cx="7279535" cy="3058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791"/>
            <a:ext cx="4301543" cy="33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5095" y="6457791"/>
            <a:ext cx="4301543" cy="33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fld id="{78AE1913-B076-4FAE-ACC0-144136EE5E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827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2C946D-7E06-463E-9A0E-E062AA780037}" type="slidenum">
              <a:rPr lang="en-US"/>
              <a:pPr/>
              <a:t>1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Please use the dd month yyyy format for the date for example 11 January 2008. The main title can be one or two lines long. 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DC5898-C464-4A11-90AB-72ACFF593197}" type="slidenum">
              <a:rPr lang="en-US"/>
              <a:pPr/>
              <a:t>2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 divider pages to break up your presentation into logical sections and to provide a visual break for the viewer. The title can be one or two lines long. 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FB3C9D-780B-4D82-85E3-52A2AFF70E40}" type="slidenum">
              <a:rPr lang="en-US"/>
              <a:pPr/>
              <a:t>3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using a school logo, make sure that if you have a long page title, it does not encroach on the logo. Allow about 2cm around the logo. Run the page title onto two lines if necessary.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FB3C9D-780B-4D82-85E3-52A2AFF70E40}" type="slidenum">
              <a:rPr lang="en-US"/>
              <a:pPr/>
              <a:t>7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using a school logo, make sure that if you have a long page title, it does not encroach on the logo. Allow about 2cm around the logo. Run the page title onto two lines if necessary.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FB3C9D-780B-4D82-85E3-52A2AFF70E40}" type="slidenum">
              <a:rPr lang="en-US"/>
              <a:pPr/>
              <a:t>11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FB3C9D-780B-4D82-85E3-52A2AFF70E40}" type="slidenum">
              <a:rPr lang="en-US"/>
              <a:pPr/>
              <a:t>23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using a school logo, make sure that if you have a long page title, it does not encroach on the logo. Allow about 2cm around the logo. Run the page title onto two lines if necessary.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FB3C9D-780B-4D82-85E3-52A2AFF70E40}" type="slidenum">
              <a:rPr lang="en-US"/>
              <a:pPr/>
              <a:t>25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using a school logo, make sure that if you have a long page title, it does not encroach on the logo. Allow about 2cm around the logo. Run the page title onto two lines if necessary.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103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Rectangle 1032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143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tr-TR" noProof="0" smtClean="0"/>
              <a:t>Asıl başlık stili için tıklatın</a:t>
            </a:r>
            <a:endParaRPr lang="en-US" noProof="0" smtClean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pPr lvl="0"/>
            <a:r>
              <a:rPr lang="tr-TR" noProof="0" smtClean="0"/>
              <a:t>Asıl alt başlık stilini düzenlemek için tıklatın</a:t>
            </a:r>
            <a:endParaRPr lang="en-US" noProof="0" smtClean="0"/>
          </a:p>
        </p:txBody>
      </p:sp>
      <p:sp>
        <p:nvSpPr>
          <p:cNvPr id="10246" name="Rectangle 103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defRPr>
                <a:latin typeface="Arial" charset="0"/>
              </a:defRPr>
            </a:lvl1pPr>
          </a:lstStyle>
          <a:p>
            <a:fld id="{B87AF921-67A1-4688-B7B2-EBEB4127903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256" name="Picture 1040" descr="social scienc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76238"/>
            <a:ext cx="27368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26/11/2013</a:t>
            </a:r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F7D48-B23C-4CD5-AE84-0016D5802A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20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26/11/2013</a:t>
            </a:r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3F272-4C26-4C71-9EC1-CBD0809B93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80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Başlık, Metin ve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Grafik Yer Tutucusu 3"/>
          <p:cNvSpPr>
            <a:spLocks noGrp="1"/>
          </p:cNvSpPr>
          <p:nvPr>
            <p:ph type="chart"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/>
          <a:p>
            <a:r>
              <a:rPr lang="tr-TR" smtClean="0"/>
              <a:t>Grafik eklemek için simgeyi tıklatın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26/11/2013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877050" y="63087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381417C-BBBB-4AC1-92B0-F3F0B2B189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36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323850" y="1700213"/>
            <a:ext cx="8496300" cy="4114800"/>
          </a:xfrm>
        </p:spPr>
        <p:txBody>
          <a:bodyPr/>
          <a:lstStyle/>
          <a:p>
            <a:r>
              <a:rPr lang="tr-TR" smtClean="0"/>
              <a:t>Tablo eklemek için simgeyi tıklatın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26/11/2013</a:t>
            </a:r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877050" y="63087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E3A1C11-78CA-4D09-82DA-1CE5D0D390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15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1031"/>
          <p:cNvSpPr>
            <a:spLocks noChangeArrowheads="1"/>
          </p:cNvSpPr>
          <p:nvPr/>
        </p:nvSpPr>
        <p:spPr bwMode="auto">
          <a:xfrm>
            <a:off x="-90488" y="3200400"/>
            <a:ext cx="9234488" cy="3657600"/>
          </a:xfrm>
          <a:prstGeom prst="rect">
            <a:avLst/>
          </a:prstGeom>
          <a:gradFill rotWithShape="0">
            <a:gsLst>
              <a:gs pos="0">
                <a:srgbClr val="007275"/>
              </a:gs>
              <a:gs pos="100000">
                <a:srgbClr val="008CA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Rectangle 1032"/>
          <p:cNvSpPr>
            <a:spLocks noChangeArrowheads="1"/>
          </p:cNvSpPr>
          <p:nvPr/>
        </p:nvSpPr>
        <p:spPr bwMode="auto">
          <a:xfrm>
            <a:off x="-90488" y="0"/>
            <a:ext cx="9234488" cy="3276600"/>
          </a:xfrm>
          <a:prstGeom prst="rect">
            <a:avLst/>
          </a:prstGeom>
          <a:solidFill>
            <a:srgbClr val="0072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4105275"/>
          </a:xfrm>
        </p:spPr>
        <p:txBody>
          <a:bodyPr lIns="91440"/>
          <a:lstStyle>
            <a:lvl1pPr algn="r"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-69850" y="7461250"/>
            <a:ext cx="69850" cy="69850"/>
          </a:xfrm>
        </p:spPr>
        <p:txBody>
          <a:bodyPr lIns="91440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12301" name="Picture 1037" descr="social scienc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76238"/>
            <a:ext cx="27368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26/11/2013</a:t>
            </a:r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E3FD1-A540-4750-832C-512FD20AFF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11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26/11/2013</a:t>
            </a:r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E038A-7714-49A0-B5A1-FA0F4AFC8F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01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26/11/2013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012FE-2E18-4E18-800B-15B7B03CF0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03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26/11/2013</a:t>
            </a:r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1747E-9354-415B-A921-05B8C6A9D6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656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26/11/2013</a:t>
            </a:r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DF68B-8E5F-49BE-92EC-4D0A548BE2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66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26/11/2013</a:t>
            </a:r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64A53-9FD6-49BC-97EE-E4CA3A65C8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23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26/11/2013</a:t>
            </a:r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F432C-A536-455C-B86E-6161797F61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78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26/11/2013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17D12-8EC5-4BC7-AF9A-2AE89D2E2C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713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26/11/2013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725B1-7D36-4692-9367-1D6B2DD6A3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061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26/11/2013</a:t>
            </a:r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682CD-DCE3-45EC-B02E-ADAFFB3F56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858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26/11/2013</a:t>
            </a:r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D183B9-2D47-4165-8ADD-267C5C9886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69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26/11/2013</a:t>
            </a:r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215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26/11/2013</a:t>
            </a:r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666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26/11/2013</a:t>
            </a:r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418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26/11/2013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722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26/11/2013</a:t>
            </a:r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54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26/11/2013</a:t>
            </a:r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4EFB3-033C-4556-8E7A-D2090C5DB0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89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26/11/2013</a:t>
            </a:r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477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26/11/2013</a:t>
            </a:r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970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26/11/2013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088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26/11/2013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556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26/11/2013</a:t>
            </a:r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066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26/11/2013</a:t>
            </a:r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31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26/11/2013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4CEFB-1758-4890-A04C-88F998E9E1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4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26/11/2013</a:t>
            </a:r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1543A-9D04-4793-AAB7-6C3B6CB39A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30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26/11/2013</a:t>
            </a:r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38869-20F8-4EFB-800F-D76BFAB27E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16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26/11/2013</a:t>
            </a:r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E308-B0FE-417B-9BD7-44808A2205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04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26/11/2013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CB3BD8-0DBF-46EE-9FE0-651FB3BD67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36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26/11/2013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7C737E-5B1E-4DB1-B7A7-EFCBCCF119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2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-79375" y="0"/>
            <a:ext cx="9223375" cy="381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-79375" y="3048000"/>
            <a:ext cx="9223375" cy="3810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CDED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r>
              <a:rPr lang="en-US" smtClean="0"/>
              <a:t>26/11/2013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90FFAB3-C7A5-4C7E-8A38-8A6002CF68B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6" name="Picture 12" descr="social science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82575"/>
            <a:ext cx="2136775" cy="6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85" r:id="rId12"/>
    <p:sldLayoutId id="2147483686" r:id="rId13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11213" indent="-288925" algn="l" rtl="0" eaLnBrk="1" fontAlgn="base" hangingPunct="1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219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27188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r>
              <a:rPr lang="en-US" smtClean="0"/>
              <a:t>26/11/2013</a:t>
            </a: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3087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43132ADE-76BF-4142-A973-AE60992AF11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1279" name="Picture 15" descr="social science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82575"/>
            <a:ext cx="2136775" cy="6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2pPr>
      <a:lvl3pPr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3pPr>
      <a:lvl4pPr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4pPr>
      <a:lvl5pPr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9pPr>
    </p:titleStyle>
    <p:bodyStyle>
      <a:lvl1pPr marL="342900" indent="-342900" algn="l" rtl="0" fontAlgn="base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r>
              <a:rPr lang="en-US" smtClean="0"/>
              <a:t>26/11/2013</a:t>
            </a:r>
            <a:endParaRPr lang="en-US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2pPr>
      <a:lvl3pPr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3pPr>
      <a:lvl4pPr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4pPr>
      <a:lvl5pPr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9pPr>
    </p:titleStyle>
    <p:bodyStyle>
      <a:lvl1pPr marL="342900" indent="-342900" algn="l" rtl="0" fontAlgn="base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Rectangle 23"/>
          <p:cNvSpPr>
            <a:spLocks noGrp="1" noChangeArrowheads="1"/>
          </p:cNvSpPr>
          <p:nvPr>
            <p:ph type="ctrTitle"/>
          </p:nvPr>
        </p:nvSpPr>
        <p:spPr>
          <a:xfrm>
            <a:off x="0" y="1447800"/>
            <a:ext cx="9144000" cy="2057400"/>
          </a:xfrm>
        </p:spPr>
        <p:txBody>
          <a:bodyPr/>
          <a:lstStyle/>
          <a:p>
            <a:pPr algn="ctr"/>
            <a:r>
              <a:rPr lang="en-GB" sz="4000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Assessing the accuracy of different models for combining aggregate level administrative data</a:t>
            </a:r>
            <a:endParaRPr lang="en-US" sz="4000" dirty="0">
              <a:solidFill>
                <a:schemeClr val="accent4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457200" y="3276600"/>
            <a:ext cx="6477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l">
              <a:lnSpc>
                <a:spcPts val="2400"/>
              </a:lnSpc>
            </a:pPr>
            <a:r>
              <a:rPr lang="tr-TR" sz="2400" dirty="0" smtClean="0">
                <a:solidFill>
                  <a:srgbClr val="B2D5D5"/>
                </a:solidFill>
                <a:latin typeface="Georgia" pitchFamily="16" charset="0"/>
              </a:rPr>
              <a:t>Dilek Yildiz</a:t>
            </a:r>
            <a:endParaRPr lang="en-US" sz="1400" dirty="0">
              <a:solidFill>
                <a:srgbClr val="B2D5D5"/>
              </a:solidFill>
              <a:latin typeface="Georgia" pitchFamily="16" charset="0"/>
            </a:endParaRP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169137"/>
            <a:ext cx="7981950" cy="838200"/>
          </a:xfrm>
        </p:spPr>
        <p:txBody>
          <a:bodyPr/>
          <a:lstStyle/>
          <a:p>
            <a:r>
              <a:rPr lang="en-GB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Supervisors: Peter W. F. Smith, Peter G.M. van der Heijden</a:t>
            </a:r>
            <a:endParaRPr lang="en-GB" sz="2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408" y="5235595"/>
            <a:ext cx="1468592" cy="122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4"/>
          <p:cNvSpPr txBox="1">
            <a:spLocks noChangeArrowheads="1"/>
          </p:cNvSpPr>
          <p:nvPr/>
        </p:nvSpPr>
        <p:spPr bwMode="auto">
          <a:xfrm>
            <a:off x="457200" y="6044647"/>
            <a:ext cx="6705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70000"/>
              </a:spcAft>
              <a:buFontTx/>
              <a:buNone/>
              <a:defRPr sz="35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11213" indent="-28892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219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27188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sz="1600" kern="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This research is funded by the ONS-ESRC joint studentship</a:t>
            </a:r>
            <a:endParaRPr lang="en-GB" sz="1600" kern="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1200" y="3505200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1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4078910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1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7182" y="407891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1,2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4854053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smtClean="0">
                <a:solidFill>
                  <a:schemeClr val="bg1"/>
                </a:solidFill>
              </a:rPr>
              <a:t>1 Southampton </a:t>
            </a:r>
            <a:r>
              <a:rPr lang="en-GB" dirty="0">
                <a:solidFill>
                  <a:schemeClr val="bg1"/>
                </a:solidFill>
              </a:rPr>
              <a:t>Statistical Sciences Research Institute, University of </a:t>
            </a:r>
            <a:r>
              <a:rPr lang="en-GB" dirty="0" smtClean="0">
                <a:solidFill>
                  <a:schemeClr val="bg1"/>
                </a:solidFill>
              </a:rPr>
              <a:t>Southampton</a:t>
            </a:r>
            <a:r>
              <a:rPr lang="en-GB" dirty="0">
                <a:solidFill>
                  <a:schemeClr val="bg1"/>
                </a:solidFill>
              </a:rPr>
              <a:t>, United </a:t>
            </a:r>
            <a:r>
              <a:rPr lang="en-GB" dirty="0" smtClean="0">
                <a:solidFill>
                  <a:schemeClr val="bg1"/>
                </a:solidFill>
              </a:rPr>
              <a:t>Kingdom</a:t>
            </a:r>
          </a:p>
          <a:p>
            <a:pPr algn="l"/>
            <a:r>
              <a:rPr lang="en-GB" dirty="0" smtClean="0">
                <a:solidFill>
                  <a:schemeClr val="bg1"/>
                </a:solidFill>
              </a:rPr>
              <a:t>2 </a:t>
            </a:r>
            <a:r>
              <a:rPr lang="en-GB" dirty="0">
                <a:solidFill>
                  <a:schemeClr val="bg1"/>
                </a:solidFill>
              </a:rPr>
              <a:t>Utrecht University, The Netherlands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Recent papers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Raymer and Rogers (2007) - Using </a:t>
            </a:r>
            <a:r>
              <a:rPr lang="en-GB" dirty="0"/>
              <a:t>age and spatial flow structures in the indirect estimation of migration </a:t>
            </a:r>
            <a:r>
              <a:rPr lang="en-GB" dirty="0" smtClean="0"/>
              <a:t>streams.</a:t>
            </a:r>
            <a:endParaRPr lang="en-GB" dirty="0"/>
          </a:p>
          <a:p>
            <a:r>
              <a:rPr lang="en-GB" dirty="0" smtClean="0"/>
              <a:t>Raymer</a:t>
            </a:r>
            <a:r>
              <a:rPr lang="en-GB" dirty="0"/>
              <a:t>, </a:t>
            </a:r>
            <a:r>
              <a:rPr lang="en-GB" dirty="0" smtClean="0"/>
              <a:t>et al. (2007) - Combining </a:t>
            </a:r>
            <a:r>
              <a:rPr lang="en-GB" dirty="0"/>
              <a:t>census and registration data to estimate detailed elderly migration flows in England and </a:t>
            </a:r>
            <a:r>
              <a:rPr lang="en-GB" dirty="0" smtClean="0"/>
              <a:t>Wales.</a:t>
            </a:r>
          </a:p>
          <a:p>
            <a:r>
              <a:rPr lang="en-GB" dirty="0"/>
              <a:t>Raymer, </a:t>
            </a:r>
            <a:r>
              <a:rPr lang="en-GB" dirty="0" smtClean="0"/>
              <a:t>et al. (2009) - </a:t>
            </a:r>
            <a:r>
              <a:rPr lang="en-GB" dirty="0"/>
              <a:t>Combining census and registration data to analyse ethnic migration patterns in England from 1991 to </a:t>
            </a:r>
            <a:r>
              <a:rPr lang="en-GB" dirty="0" smtClean="0"/>
              <a:t>2007.</a:t>
            </a:r>
          </a:p>
          <a:p>
            <a:r>
              <a:rPr lang="en-GB" dirty="0"/>
              <a:t>Smith, </a:t>
            </a:r>
            <a:r>
              <a:rPr lang="en-GB" dirty="0" smtClean="0"/>
              <a:t>et al. (2010) - </a:t>
            </a:r>
            <a:r>
              <a:rPr lang="en-GB" dirty="0"/>
              <a:t>Combining available migration data in England to study economic activity flows over </a:t>
            </a:r>
            <a:r>
              <a:rPr lang="en-GB" dirty="0" smtClean="0"/>
              <a:t>time.</a:t>
            </a:r>
            <a:endParaRPr lang="en-GB" dirty="0"/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12FE-2E18-4E18-800B-15B7B03CF0D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7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61950" y="1752600"/>
            <a:ext cx="80200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90500" indent="-19050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127125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774825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2422525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3070225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352742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398462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444182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489902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marL="0" indent="0">
              <a:lnSpc>
                <a:spcPts val="2800"/>
              </a:lnSpc>
            </a:pPr>
            <a:endParaRPr lang="en-US" dirty="0">
              <a:solidFill>
                <a:srgbClr val="2D3F49"/>
              </a:solidFill>
              <a:latin typeface="Georgia" pitchFamily="16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61950" y="970616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accent2"/>
                </a:solidFill>
              </a:rPr>
              <a:t>Method</a:t>
            </a:r>
            <a:endParaRPr lang="en-GB" sz="36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1950" y="2296179"/>
                <a:ext cx="8705850" cy="4257022"/>
              </a:xfrm>
            </p:spPr>
            <p:txBody>
              <a:bodyPr>
                <a:normAutofit/>
              </a:bodyPr>
              <a:lstStyle/>
              <a:p>
                <a:r>
                  <a:rPr lang="en-GB" sz="2000" dirty="0" smtClean="0"/>
                  <a:t>(</a:t>
                </a:r>
                <a:r>
                  <a:rPr lang="en-GB" sz="2000" dirty="0"/>
                  <a:t>Total) model: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GB" sz="2000" i="1">
                            <a:latin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en-GB" sz="20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GB" sz="2000" i="1">
                                    <a:latin typeface="Cambria Math"/>
                                  </a:rPr>
                                  <m:t>𝑎𝑠𝑙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GB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GB" sz="20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GB" sz="2000" i="1">
                        <a:latin typeface="Cambria Math"/>
                      </a:rPr>
                      <m:t>+</m:t>
                    </m:r>
                    <m:r>
                      <a:rPr lang="en-GB" sz="2000" i="1">
                        <a:latin typeface="Cambria Math"/>
                      </a:rPr>
                      <m:t>𝑙𝑜𝑔</m:t>
                    </m:r>
                    <m:d>
                      <m:dPr>
                        <m:ctrlPr>
                          <a:rPr lang="en-GB" sz="20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GB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GB" sz="2000">
                                <a:latin typeface="Cambria Math"/>
                              </a:rPr>
                              <m:t>Γ</m:t>
                            </m:r>
                          </m:e>
                          <m:sub>
                            <m:r>
                              <a:rPr lang="en-GB" sz="2000" i="1">
                                <a:latin typeface="Cambria Math"/>
                              </a:rPr>
                              <m:t>𝑎𝑠𝑙</m:t>
                            </m:r>
                          </m:sub>
                          <m:sup>
                            <m:r>
                              <a:rPr lang="en-GB" sz="2000" i="1">
                                <a:latin typeface="Cambria Math"/>
                              </a:rPr>
                              <m:t>𝐴𝑆𝐿</m:t>
                            </m:r>
                          </m:sup>
                        </m:sSubSup>
                      </m:e>
                    </m:d>
                  </m:oMath>
                </a14:m>
                <a:endParaRPr lang="en-GB" sz="2000" dirty="0"/>
              </a:p>
              <a:p>
                <a:r>
                  <a:rPr lang="pt-PT" sz="2000" dirty="0"/>
                  <a:t>(AS) </a:t>
                </a:r>
                <a:r>
                  <a:rPr lang="pt-PT" sz="2000" dirty="0" err="1"/>
                  <a:t>model</a:t>
                </a:r>
                <a:r>
                  <a:rPr lang="pt-PT" sz="2000" dirty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sz="200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GB" sz="2000" i="1">
                            <a:latin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en-GB" sz="20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GB" sz="2000" i="1">
                                    <a:latin typeface="Cambria Math"/>
                                  </a:rPr>
                                  <m:t>𝑎𝑠𝑙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pt-PT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pt-PT" sz="20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pt-PT" sz="20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GB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20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GB" sz="2000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GB" sz="2000" i="1">
                            <a:latin typeface="Cambria Math"/>
                          </a:rPr>
                          <m:t>𝐴</m:t>
                        </m:r>
                      </m:sup>
                    </m:sSubSup>
                    <m:r>
                      <a:rPr lang="pt-PT" sz="20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GB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20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GB" sz="2000" i="1"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GB" sz="2000" i="1">
                            <a:latin typeface="Cambria Math"/>
                          </a:rPr>
                          <m:t>𝑆</m:t>
                        </m:r>
                      </m:sup>
                    </m:sSubSup>
                    <m:r>
                      <a:rPr lang="pt-PT" sz="20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GB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20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GB" sz="2000" i="1">
                            <a:latin typeface="Cambria Math"/>
                          </a:rPr>
                          <m:t>𝑎𝑠</m:t>
                        </m:r>
                      </m:sub>
                      <m:sup>
                        <m:r>
                          <a:rPr lang="en-GB" sz="2000" i="1">
                            <a:latin typeface="Cambria Math"/>
                          </a:rPr>
                          <m:t>𝐴𝑆</m:t>
                        </m:r>
                      </m:sup>
                    </m:sSubSup>
                    <m:r>
                      <a:rPr lang="pt-PT" sz="2000" i="1">
                        <a:latin typeface="Cambria Math"/>
                      </a:rPr>
                      <m:t>+</m:t>
                    </m:r>
                    <m:r>
                      <a:rPr lang="en-GB" sz="2000" i="1">
                        <a:latin typeface="Cambria Math"/>
                      </a:rPr>
                      <m:t>𝑙𝑜𝑔</m:t>
                    </m:r>
                    <m:d>
                      <m:dPr>
                        <m:ctrlPr>
                          <a:rPr lang="en-GB" sz="20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GB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GB" sz="2000">
                                <a:latin typeface="Cambria Math"/>
                              </a:rPr>
                              <m:t>Γ</m:t>
                            </m:r>
                          </m:e>
                          <m:sub>
                            <m:r>
                              <a:rPr lang="en-GB" sz="2000" i="1">
                                <a:latin typeface="Cambria Math"/>
                              </a:rPr>
                              <m:t>𝑎𝑠𝑙</m:t>
                            </m:r>
                          </m:sub>
                          <m:sup>
                            <m:r>
                              <a:rPr lang="en-GB" sz="2000" i="1">
                                <a:latin typeface="Cambria Math"/>
                              </a:rPr>
                              <m:t>𝐴𝑆𝐿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GB" sz="2000" dirty="0"/>
                  <a:t> </a:t>
                </a:r>
              </a:p>
              <a:p>
                <a:r>
                  <a:rPr lang="pt-PT" sz="2000" dirty="0"/>
                  <a:t>(AS,L) </a:t>
                </a:r>
                <a:r>
                  <a:rPr lang="pt-PT" sz="2000" dirty="0" err="1"/>
                  <a:t>model</a:t>
                </a:r>
                <a:r>
                  <a:rPr lang="pt-PT" sz="2000" dirty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sz="200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GB" sz="2000" i="1">
                            <a:latin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en-GB" sz="20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GB" sz="2000" i="1">
                                    <a:latin typeface="Cambria Math"/>
                                  </a:rPr>
                                  <m:t>𝑎𝑠𝑙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pt-PT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pt-PT" sz="20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pt-PT" sz="20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GB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20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GB" sz="2000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GB" sz="2000" i="1">
                            <a:latin typeface="Cambria Math"/>
                          </a:rPr>
                          <m:t>𝐴</m:t>
                        </m:r>
                      </m:sup>
                    </m:sSubSup>
                    <m:r>
                      <a:rPr lang="pt-PT" sz="20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GB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20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GB" sz="2000" i="1"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GB" sz="2000" i="1">
                            <a:latin typeface="Cambria Math"/>
                          </a:rPr>
                          <m:t>𝑆</m:t>
                        </m:r>
                      </m:sup>
                    </m:sSubSup>
                    <m:r>
                      <a:rPr lang="pt-PT" sz="20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GB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20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GB" sz="2000" i="1">
                            <a:latin typeface="Cambria Math"/>
                          </a:rPr>
                          <m:t>𝑙</m:t>
                        </m:r>
                      </m:sub>
                      <m:sup>
                        <m:r>
                          <a:rPr lang="en-GB" sz="2000" i="1">
                            <a:latin typeface="Cambria Math"/>
                          </a:rPr>
                          <m:t>𝐿</m:t>
                        </m:r>
                      </m:sup>
                    </m:sSubSup>
                    <m:r>
                      <a:rPr lang="pt-PT" sz="20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GB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20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GB" sz="2000" i="1">
                            <a:latin typeface="Cambria Math"/>
                          </a:rPr>
                          <m:t>𝑎𝑠</m:t>
                        </m:r>
                      </m:sub>
                      <m:sup>
                        <m:r>
                          <a:rPr lang="en-GB" sz="2000" i="1">
                            <a:latin typeface="Cambria Math"/>
                          </a:rPr>
                          <m:t>𝐴𝑆</m:t>
                        </m:r>
                      </m:sup>
                    </m:sSubSup>
                    <m:r>
                      <a:rPr lang="pt-PT" sz="2000" i="1">
                        <a:latin typeface="Cambria Math"/>
                      </a:rPr>
                      <m:t>+</m:t>
                    </m:r>
                    <m:r>
                      <a:rPr lang="en-GB" sz="2000" i="1">
                        <a:latin typeface="Cambria Math"/>
                      </a:rPr>
                      <m:t>𝑙𝑜𝑔</m:t>
                    </m:r>
                    <m:d>
                      <m:dPr>
                        <m:ctrlPr>
                          <a:rPr lang="en-GB" sz="20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GB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GB" sz="2000">
                                <a:latin typeface="Cambria Math"/>
                              </a:rPr>
                              <m:t>Γ</m:t>
                            </m:r>
                          </m:e>
                          <m:sub>
                            <m:r>
                              <a:rPr lang="en-GB" sz="2000" i="1">
                                <a:latin typeface="Cambria Math"/>
                              </a:rPr>
                              <m:t>𝑎𝑠𝑙</m:t>
                            </m:r>
                          </m:sub>
                          <m:sup>
                            <m:r>
                              <a:rPr lang="en-GB" sz="2000" i="1">
                                <a:latin typeface="Cambria Math"/>
                              </a:rPr>
                              <m:t>𝐴𝑆𝐿</m:t>
                            </m:r>
                          </m:sup>
                        </m:sSubSup>
                      </m:e>
                    </m:d>
                  </m:oMath>
                </a14:m>
                <a:endParaRPr lang="en-GB" sz="2000" dirty="0"/>
              </a:p>
              <a:p>
                <a:r>
                  <a:rPr lang="pt-PT" sz="2000" dirty="0"/>
                  <a:t>(AS,SL) </a:t>
                </a:r>
                <a:r>
                  <a:rPr lang="pt-PT" sz="2000" dirty="0" err="1"/>
                  <a:t>model</a:t>
                </a:r>
                <a:r>
                  <a:rPr lang="pt-PT" sz="2000" dirty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sz="200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GB" sz="2000" i="1">
                            <a:latin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en-GB" sz="20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GB" sz="2000" i="1">
                                    <a:latin typeface="Cambria Math"/>
                                  </a:rPr>
                                  <m:t>𝑎𝑠𝑙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pt-PT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pt-PT" sz="20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pt-PT" sz="20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GB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20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GB" sz="2000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GB" sz="2000" i="1">
                            <a:latin typeface="Cambria Math"/>
                          </a:rPr>
                          <m:t>𝐴</m:t>
                        </m:r>
                      </m:sup>
                    </m:sSubSup>
                    <m:r>
                      <a:rPr lang="pt-PT" sz="20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GB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20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GB" sz="2000" i="1"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GB" sz="2000" i="1">
                            <a:latin typeface="Cambria Math"/>
                          </a:rPr>
                          <m:t>𝑆</m:t>
                        </m:r>
                      </m:sup>
                    </m:sSubSup>
                    <m:r>
                      <a:rPr lang="pt-PT" sz="20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GB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20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GB" sz="2000" i="1">
                            <a:latin typeface="Cambria Math"/>
                          </a:rPr>
                          <m:t>𝑙</m:t>
                        </m:r>
                      </m:sub>
                      <m:sup>
                        <m:r>
                          <a:rPr lang="en-GB" sz="2000" i="1">
                            <a:latin typeface="Cambria Math"/>
                          </a:rPr>
                          <m:t>𝐿</m:t>
                        </m:r>
                      </m:sup>
                    </m:sSubSup>
                    <m:r>
                      <a:rPr lang="pt-PT" sz="20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GB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20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GB" sz="2000" i="1">
                            <a:latin typeface="Cambria Math"/>
                          </a:rPr>
                          <m:t>𝑎𝑠</m:t>
                        </m:r>
                      </m:sub>
                      <m:sup>
                        <m:r>
                          <a:rPr lang="en-GB" sz="2000" i="1">
                            <a:latin typeface="Cambria Math"/>
                          </a:rPr>
                          <m:t>𝐴𝑆</m:t>
                        </m:r>
                      </m:sup>
                    </m:sSubSup>
                    <m:r>
                      <a:rPr lang="pt-PT" sz="20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GB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20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GB" sz="2000" i="1">
                            <a:latin typeface="Cambria Math"/>
                          </a:rPr>
                          <m:t>𝑠𝑙</m:t>
                        </m:r>
                      </m:sub>
                      <m:sup>
                        <m:r>
                          <a:rPr lang="en-GB" sz="2000" i="1">
                            <a:latin typeface="Cambria Math"/>
                          </a:rPr>
                          <m:t>𝑆𝐿</m:t>
                        </m:r>
                      </m:sup>
                    </m:sSubSup>
                    <m:r>
                      <a:rPr lang="pt-PT" sz="2000" i="1">
                        <a:latin typeface="Cambria Math"/>
                      </a:rPr>
                      <m:t>+</m:t>
                    </m:r>
                    <m:r>
                      <a:rPr lang="en-GB" sz="2000" i="1">
                        <a:latin typeface="Cambria Math"/>
                      </a:rPr>
                      <m:t>𝑙𝑜𝑔</m:t>
                    </m:r>
                    <m:d>
                      <m:dPr>
                        <m:ctrlPr>
                          <a:rPr lang="en-GB" sz="20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GB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GB" sz="2000">
                                <a:latin typeface="Cambria Math"/>
                              </a:rPr>
                              <m:t>Γ</m:t>
                            </m:r>
                          </m:e>
                          <m:sub>
                            <m:r>
                              <a:rPr lang="en-GB" sz="2000" i="1">
                                <a:latin typeface="Cambria Math"/>
                              </a:rPr>
                              <m:t>𝑎𝑠𝑙</m:t>
                            </m:r>
                          </m:sub>
                          <m:sup>
                            <m:r>
                              <a:rPr lang="en-GB" sz="2000" i="1">
                                <a:latin typeface="Cambria Math"/>
                              </a:rPr>
                              <m:t>𝐴𝑆𝐿</m:t>
                            </m:r>
                          </m:sup>
                        </m:sSubSup>
                      </m:e>
                    </m:d>
                  </m:oMath>
                </a14:m>
                <a:endParaRPr lang="en-GB" sz="2000" dirty="0"/>
              </a:p>
              <a:p>
                <a:r>
                  <a:rPr lang="pt-PT" sz="2000" dirty="0"/>
                  <a:t>(AS,AL) </a:t>
                </a:r>
                <a:r>
                  <a:rPr lang="pt-PT" sz="2000" dirty="0" err="1"/>
                  <a:t>model</a:t>
                </a:r>
                <a:r>
                  <a:rPr lang="pt-PT" sz="2000" dirty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sz="200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GB" sz="2000" i="1">
                            <a:latin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en-GB" sz="20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GB" sz="2000" i="1">
                                    <a:latin typeface="Cambria Math"/>
                                  </a:rPr>
                                  <m:t>𝑎𝑠𝑙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pt-PT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pt-PT" sz="20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pt-PT" sz="20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GB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20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GB" sz="2000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GB" sz="2000" i="1">
                            <a:latin typeface="Cambria Math"/>
                          </a:rPr>
                          <m:t>𝐴</m:t>
                        </m:r>
                      </m:sup>
                    </m:sSubSup>
                    <m:r>
                      <a:rPr lang="pt-PT" sz="20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GB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20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GB" sz="2000" i="1"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GB" sz="2000" i="1">
                            <a:latin typeface="Cambria Math"/>
                          </a:rPr>
                          <m:t>𝑆</m:t>
                        </m:r>
                      </m:sup>
                    </m:sSubSup>
                    <m:r>
                      <a:rPr lang="pt-PT" sz="20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GB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20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GB" sz="2000" i="1">
                            <a:latin typeface="Cambria Math"/>
                          </a:rPr>
                          <m:t>𝑙</m:t>
                        </m:r>
                      </m:sub>
                      <m:sup>
                        <m:r>
                          <a:rPr lang="en-GB" sz="2000" i="1">
                            <a:latin typeface="Cambria Math"/>
                          </a:rPr>
                          <m:t>𝐿</m:t>
                        </m:r>
                      </m:sup>
                    </m:sSubSup>
                    <m:r>
                      <a:rPr lang="pt-PT" sz="20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GB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20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GB" sz="2000" i="1">
                            <a:latin typeface="Cambria Math"/>
                          </a:rPr>
                          <m:t>𝑎𝑠</m:t>
                        </m:r>
                      </m:sub>
                      <m:sup>
                        <m:r>
                          <a:rPr lang="en-GB" sz="2000" i="1">
                            <a:latin typeface="Cambria Math"/>
                          </a:rPr>
                          <m:t>𝐴𝑆</m:t>
                        </m:r>
                      </m:sup>
                    </m:sSubSup>
                    <m:r>
                      <a:rPr lang="pt-PT" sz="20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GB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20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GB" sz="2000" i="1">
                            <a:latin typeface="Cambria Math"/>
                          </a:rPr>
                          <m:t>𝑎𝑙</m:t>
                        </m:r>
                      </m:sub>
                      <m:sup>
                        <m:r>
                          <a:rPr lang="en-GB" sz="2000" i="1">
                            <a:latin typeface="Cambria Math"/>
                          </a:rPr>
                          <m:t>𝐴𝐿</m:t>
                        </m:r>
                      </m:sup>
                    </m:sSubSup>
                    <m:r>
                      <a:rPr lang="pt-PT" sz="2000" i="1">
                        <a:latin typeface="Cambria Math"/>
                      </a:rPr>
                      <m:t>+</m:t>
                    </m:r>
                    <m:r>
                      <a:rPr lang="en-GB" sz="2000" i="1">
                        <a:latin typeface="Cambria Math"/>
                      </a:rPr>
                      <m:t>𝑙𝑜𝑔</m:t>
                    </m:r>
                    <m:d>
                      <m:dPr>
                        <m:ctrlPr>
                          <a:rPr lang="en-GB" sz="20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GB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GB" sz="2000">
                                <a:latin typeface="Cambria Math"/>
                              </a:rPr>
                              <m:t>Γ</m:t>
                            </m:r>
                          </m:e>
                          <m:sub>
                            <m:r>
                              <a:rPr lang="en-GB" sz="2000" i="1">
                                <a:latin typeface="Cambria Math"/>
                              </a:rPr>
                              <m:t>𝑎𝑠𝑙</m:t>
                            </m:r>
                          </m:sub>
                          <m:sup>
                            <m:r>
                              <a:rPr lang="en-GB" sz="2000" i="1">
                                <a:latin typeface="Cambria Math"/>
                              </a:rPr>
                              <m:t>𝐴𝑆𝐿</m:t>
                            </m:r>
                          </m:sup>
                        </m:sSubSup>
                      </m:e>
                    </m:d>
                  </m:oMath>
                </a14:m>
                <a:endParaRPr lang="en-GB" sz="2000" dirty="0" smtClean="0">
                  <a:solidFill>
                    <a:schemeClr val="tx2"/>
                  </a:solidFill>
                </a:endParaRPr>
              </a:p>
              <a:p>
                <a:pPr algn="just"/>
                <a:endParaRPr lang="en-GB" sz="2000" dirty="0" smtClean="0">
                  <a:solidFill>
                    <a:schemeClr val="tx2"/>
                  </a:solidFill>
                </a:endParaRPr>
              </a:p>
              <a:p>
                <a:pPr algn="just"/>
                <a:endParaRPr lang="en-GB" sz="2000" dirty="0">
                  <a:solidFill>
                    <a:schemeClr val="tx2"/>
                  </a:solidFill>
                </a:endParaRPr>
              </a:p>
              <a:p>
                <a:pPr algn="just"/>
                <a:endParaRPr lang="en-GB" sz="2000" dirty="0" smtClean="0">
                  <a:solidFill>
                    <a:schemeClr val="tx2"/>
                  </a:solidFill>
                </a:endParaRPr>
              </a:p>
              <a:p>
                <a:endParaRPr lang="en-GB" sz="2000" dirty="0" smtClean="0">
                  <a:solidFill>
                    <a:schemeClr val="tx2"/>
                  </a:solidFill>
                </a:endParaRPr>
              </a:p>
              <a:p>
                <a:endParaRPr lang="en-GB" sz="20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1950" y="2296179"/>
                <a:ext cx="8705850" cy="4257022"/>
              </a:xfrm>
              <a:blipFill rotWithShape="1">
                <a:blip r:embed="rId3"/>
                <a:stretch>
                  <a:fillRect l="-1679" t="-4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4A53-9FD6-49BC-97EE-E4CA3A65C83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0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496300" cy="649288"/>
          </a:xfrm>
        </p:spPr>
        <p:txBody>
          <a:bodyPr/>
          <a:lstStyle/>
          <a:p>
            <a:r>
              <a:rPr lang="en-GB" sz="2400" dirty="0">
                <a:solidFill>
                  <a:schemeClr val="accent2"/>
                </a:solidFill>
              </a:rPr>
              <a:t>Mean percentage differences for age </a:t>
            </a:r>
            <a:r>
              <a:rPr lang="en-GB" sz="2400" dirty="0" smtClean="0">
                <a:solidFill>
                  <a:schemeClr val="accent2"/>
                </a:solidFill>
              </a:rPr>
              <a:t>groups, total population</a:t>
            </a:r>
            <a:endParaRPr lang="en-GB" sz="2400" dirty="0">
              <a:solidFill>
                <a:schemeClr val="accent2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3327452"/>
              </p:ext>
            </p:extLst>
          </p:nvPr>
        </p:nvGraphicFramePr>
        <p:xfrm>
          <a:off x="323850" y="1700213"/>
          <a:ext cx="84963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4A53-9FD6-49BC-97EE-E4CA3A65C83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1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rgbClr val="4F5A20"/>
                </a:solidFill>
              </a:rPr>
              <a:t>Mean percentage differences for age </a:t>
            </a:r>
            <a:r>
              <a:rPr lang="en-GB" sz="2400" dirty="0" smtClean="0">
                <a:solidFill>
                  <a:srgbClr val="4F5A20"/>
                </a:solidFill>
              </a:rPr>
              <a:t>groups, males</a:t>
            </a:r>
            <a:endParaRPr lang="en-GB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9252834"/>
              </p:ext>
            </p:extLst>
          </p:nvPr>
        </p:nvGraphicFramePr>
        <p:xfrm>
          <a:off x="323850" y="1700213"/>
          <a:ext cx="84963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4A53-9FD6-49BC-97EE-E4CA3A65C83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9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rgbClr val="4F5A20"/>
                </a:solidFill>
              </a:rPr>
              <a:t>Mean percentage differences for age groups, </a:t>
            </a:r>
            <a:r>
              <a:rPr lang="en-GB" sz="2400" dirty="0" smtClean="0">
                <a:solidFill>
                  <a:srgbClr val="4F5A20"/>
                </a:solidFill>
              </a:rPr>
              <a:t>females</a:t>
            </a:r>
            <a:endParaRPr lang="en-GB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7696427"/>
              </p:ext>
            </p:extLst>
          </p:nvPr>
        </p:nvGraphicFramePr>
        <p:xfrm>
          <a:off x="323850" y="1700213"/>
          <a:ext cx="84963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4A53-9FD6-49BC-97EE-E4CA3A65C83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4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chemeClr val="accent2"/>
                </a:solidFill>
              </a:rPr>
              <a:t>Total population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09600" y="1066800"/>
            <a:ext cx="3810000" cy="369887"/>
          </a:xfrm>
        </p:spPr>
        <p:txBody>
          <a:bodyPr/>
          <a:lstStyle/>
          <a:p>
            <a:r>
              <a:rPr lang="en-GB" dirty="0" smtClean="0"/>
              <a:t>The Patient Register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724400" y="1077913"/>
            <a:ext cx="3279775" cy="369887"/>
          </a:xfrm>
        </p:spPr>
        <p:txBody>
          <a:bodyPr/>
          <a:lstStyle/>
          <a:p>
            <a:r>
              <a:rPr lang="en-GB" dirty="0" smtClean="0"/>
              <a:t>AS model</a:t>
            </a:r>
            <a:endParaRPr lang="en-GB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617" y="1447800"/>
            <a:ext cx="3798583" cy="5364369"/>
          </a:xfr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3798583" cy="5364369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1543A-9D04-4793-AAB7-6C3B6CB39A3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chemeClr val="accent2"/>
                </a:solidFill>
              </a:rPr>
              <a:t>20-24 Males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990600"/>
            <a:ext cx="4040188" cy="446087"/>
          </a:xfrm>
        </p:spPr>
        <p:txBody>
          <a:bodyPr/>
          <a:lstStyle/>
          <a:p>
            <a:r>
              <a:rPr lang="en-GB" dirty="0" smtClean="0"/>
              <a:t>The Patient Register 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066800"/>
            <a:ext cx="3581400" cy="369887"/>
          </a:xfrm>
        </p:spPr>
        <p:txBody>
          <a:bodyPr/>
          <a:lstStyle/>
          <a:p>
            <a:r>
              <a:rPr lang="en-GB" dirty="0" smtClean="0"/>
              <a:t>AS,AL model</a:t>
            </a:r>
            <a:endParaRPr lang="en-GB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17" y="1447800"/>
            <a:ext cx="3798583" cy="5364369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1543A-9D04-4793-AAB7-6C3B6CB39A36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284" y="1447800"/>
            <a:ext cx="3795916" cy="5364000"/>
          </a:xfrm>
        </p:spPr>
      </p:pic>
    </p:spTree>
    <p:extLst>
      <p:ext uri="{BB962C8B-B14F-4D97-AF65-F5344CB8AC3E}">
        <p14:creationId xmlns:p14="http://schemas.microsoft.com/office/powerpoint/2010/main" val="412896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rgbClr val="4F5A20"/>
                </a:solidFill>
              </a:rPr>
              <a:t>40-44 </a:t>
            </a:r>
            <a:r>
              <a:rPr lang="en-GB" sz="3200" dirty="0" smtClean="0">
                <a:solidFill>
                  <a:srgbClr val="4F5A20"/>
                </a:solidFill>
              </a:rPr>
              <a:t>Males</a:t>
            </a:r>
            <a:endParaRPr lang="en-GB" sz="3200" dirty="0">
              <a:solidFill>
                <a:srgbClr val="4F5A2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08012" y="1077913"/>
            <a:ext cx="4040188" cy="369887"/>
          </a:xfrm>
        </p:spPr>
        <p:txBody>
          <a:bodyPr/>
          <a:lstStyle/>
          <a:p>
            <a:r>
              <a:rPr lang="en-GB" dirty="0" smtClean="0"/>
              <a:t>The Patient Register</a:t>
            </a:r>
            <a:endParaRPr lang="en-GB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17" y="1447800"/>
            <a:ext cx="3798583" cy="5364369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724400" y="1077913"/>
            <a:ext cx="4041775" cy="369887"/>
          </a:xfrm>
        </p:spPr>
        <p:txBody>
          <a:bodyPr/>
          <a:lstStyle/>
          <a:p>
            <a:r>
              <a:rPr lang="en-GB" dirty="0" smtClean="0"/>
              <a:t>AS,AL model</a:t>
            </a:r>
            <a:endParaRPr lang="en-GB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817" y="1447800"/>
            <a:ext cx="3798583" cy="536436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1543A-9D04-4793-AAB7-6C3B6CB39A3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0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chemeClr val="accent2"/>
                </a:solidFill>
              </a:rPr>
              <a:t>70-74 Males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381000"/>
          </a:xfrm>
        </p:spPr>
        <p:txBody>
          <a:bodyPr/>
          <a:lstStyle/>
          <a:p>
            <a:r>
              <a:rPr lang="en-GB" dirty="0" smtClean="0"/>
              <a:t>Patient Register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17" y="1371600"/>
            <a:ext cx="3798583" cy="536436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90600"/>
            <a:ext cx="4041775" cy="369887"/>
          </a:xfrm>
        </p:spPr>
        <p:txBody>
          <a:bodyPr/>
          <a:lstStyle/>
          <a:p>
            <a:r>
              <a:rPr lang="en-GB" dirty="0" smtClean="0"/>
              <a:t>AS,AL model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71600"/>
            <a:ext cx="3798583" cy="5364369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1543A-9D04-4793-AAB7-6C3B6CB39A3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0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chemeClr val="accent2"/>
                </a:solidFill>
              </a:rPr>
              <a:t>20-24 </a:t>
            </a:r>
            <a:r>
              <a:rPr lang="en-GB" sz="3600" dirty="0" smtClean="0">
                <a:solidFill>
                  <a:schemeClr val="accent2"/>
                </a:solidFill>
              </a:rPr>
              <a:t>Females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4040188" cy="381000"/>
          </a:xfrm>
        </p:spPr>
        <p:txBody>
          <a:bodyPr/>
          <a:lstStyle/>
          <a:p>
            <a:r>
              <a:rPr lang="en-GB" dirty="0" smtClean="0"/>
              <a:t>The Patient Register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3795916" cy="53640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914400"/>
            <a:ext cx="4041775" cy="457200"/>
          </a:xfrm>
        </p:spPr>
        <p:txBody>
          <a:bodyPr/>
          <a:lstStyle/>
          <a:p>
            <a:r>
              <a:rPr lang="en-GB" dirty="0" smtClean="0"/>
              <a:t>AS,AL model</a:t>
            </a:r>
            <a:endParaRPr lang="en-GB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47800"/>
            <a:ext cx="3795916" cy="5364000"/>
          </a:xfr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1543A-9D04-4793-AAB7-6C3B6CB39A3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9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chemeClr val="accent2"/>
                </a:solidFill>
              </a:rPr>
              <a:t>Outline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 smtClean="0">
                <a:solidFill>
                  <a:schemeClr val="tx2"/>
                </a:solidFill>
              </a:rPr>
              <a:t>The Beyond 2011 Programme</a:t>
            </a:r>
          </a:p>
          <a:p>
            <a:pPr algn="just"/>
            <a:r>
              <a:rPr lang="en-GB" dirty="0" smtClean="0">
                <a:solidFill>
                  <a:schemeClr val="tx2"/>
                </a:solidFill>
              </a:rPr>
              <a:t>Aim</a:t>
            </a:r>
          </a:p>
          <a:p>
            <a:pPr algn="just"/>
            <a:r>
              <a:rPr lang="en-GB" dirty="0" smtClean="0">
                <a:solidFill>
                  <a:schemeClr val="tx2"/>
                </a:solidFill>
              </a:rPr>
              <a:t>Data sources</a:t>
            </a:r>
          </a:p>
          <a:p>
            <a:pPr algn="just"/>
            <a:r>
              <a:rPr lang="en-GB" dirty="0" smtClean="0">
                <a:solidFill>
                  <a:schemeClr val="tx2"/>
                </a:solidFill>
              </a:rPr>
              <a:t>Method</a:t>
            </a:r>
          </a:p>
          <a:p>
            <a:pPr algn="just"/>
            <a:r>
              <a:rPr lang="en-GB" dirty="0" smtClean="0">
                <a:solidFill>
                  <a:schemeClr val="tx2"/>
                </a:solidFill>
              </a:rPr>
              <a:t>Results</a:t>
            </a:r>
          </a:p>
          <a:p>
            <a:pPr algn="just"/>
            <a:r>
              <a:rPr lang="en-GB" dirty="0" smtClean="0">
                <a:solidFill>
                  <a:schemeClr val="tx2"/>
                </a:solidFill>
              </a:rPr>
              <a:t>Conclusion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4A53-9FD6-49BC-97EE-E4CA3A65C83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chemeClr val="accent2"/>
                </a:solidFill>
              </a:rPr>
              <a:t>40-44 Females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990600"/>
            <a:ext cx="4040188" cy="457200"/>
          </a:xfrm>
        </p:spPr>
        <p:txBody>
          <a:bodyPr/>
          <a:lstStyle/>
          <a:p>
            <a:r>
              <a:rPr lang="en-GB" dirty="0" smtClean="0"/>
              <a:t>The Patient Register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3795916" cy="53640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25" y="990600"/>
            <a:ext cx="4041775" cy="457200"/>
          </a:xfrm>
        </p:spPr>
        <p:txBody>
          <a:bodyPr/>
          <a:lstStyle/>
          <a:p>
            <a:r>
              <a:rPr lang="en-GB" dirty="0" smtClean="0"/>
              <a:t>AS,SL model</a:t>
            </a:r>
            <a:endParaRPr lang="en-GB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447800"/>
            <a:ext cx="3795913" cy="5364000"/>
          </a:xfr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1543A-9D04-4793-AAB7-6C3B6CB39A3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48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schemeClr val="accent2"/>
                </a:solidFill>
              </a:rPr>
              <a:t>70-74 </a:t>
            </a:r>
            <a:r>
              <a:rPr lang="en-GB" sz="3600" dirty="0">
                <a:solidFill>
                  <a:schemeClr val="accent2"/>
                </a:solidFill>
              </a:rPr>
              <a:t>Females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990600"/>
            <a:ext cx="4040188" cy="457200"/>
          </a:xfrm>
        </p:spPr>
        <p:txBody>
          <a:bodyPr/>
          <a:lstStyle/>
          <a:p>
            <a:r>
              <a:rPr lang="en-GB" dirty="0" smtClean="0"/>
              <a:t>The Patient Register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25" y="990600"/>
            <a:ext cx="4041775" cy="457200"/>
          </a:xfrm>
        </p:spPr>
        <p:txBody>
          <a:bodyPr/>
          <a:lstStyle/>
          <a:p>
            <a:r>
              <a:rPr lang="en-GB" dirty="0" smtClean="0"/>
              <a:t>AS,AL model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1543A-9D04-4793-AAB7-6C3B6CB39A36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3795916" cy="5364000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47800"/>
            <a:ext cx="3795916" cy="5364000"/>
          </a:xfrm>
        </p:spPr>
      </p:pic>
    </p:spTree>
    <p:extLst>
      <p:ext uri="{BB962C8B-B14F-4D97-AF65-F5344CB8AC3E}">
        <p14:creationId xmlns:p14="http://schemas.microsoft.com/office/powerpoint/2010/main" val="4049803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>
                <a:solidFill>
                  <a:schemeClr val="accent2"/>
                </a:solidFill>
              </a:rPr>
              <a:t>Percentage of local authorities within 3.8% of Census Estimates</a:t>
            </a:r>
            <a:endParaRPr lang="en-GB" sz="2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4454728"/>
              </p:ext>
            </p:extLst>
          </p:nvPr>
        </p:nvGraphicFramePr>
        <p:xfrm>
          <a:off x="457200" y="1676398"/>
          <a:ext cx="8153399" cy="39530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1229"/>
                <a:gridCol w="725871"/>
                <a:gridCol w="1076472"/>
                <a:gridCol w="784306"/>
                <a:gridCol w="976486"/>
                <a:gridCol w="1107637"/>
                <a:gridCol w="1141398"/>
              </a:tblGrid>
              <a:tr h="389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PR</a:t>
                      </a:r>
                      <a:endParaRPr lang="en-GB" sz="18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Total </a:t>
                      </a:r>
                      <a:endParaRPr lang="en-GB" sz="18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AS </a:t>
                      </a:r>
                      <a:endParaRPr lang="en-GB" sz="18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AS,L </a:t>
                      </a:r>
                      <a:endParaRPr lang="en-GB" sz="18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AS,SL </a:t>
                      </a:r>
                      <a:endParaRPr lang="en-GB" sz="18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AS,AL </a:t>
                      </a:r>
                      <a:endParaRPr lang="en-GB" sz="18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448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Total </a:t>
                      </a:r>
                      <a:r>
                        <a:rPr lang="en-GB" sz="1800" dirty="0">
                          <a:effectLst/>
                        </a:rPr>
                        <a:t>population</a:t>
                      </a:r>
                      <a:endParaRPr lang="en-GB" sz="18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57</a:t>
                      </a:r>
                      <a:endParaRPr lang="en-GB" sz="18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88</a:t>
                      </a:r>
                      <a:endParaRPr lang="en-GB" sz="18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</a:rPr>
                        <a:t>91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100</a:t>
                      </a:r>
                      <a:endParaRPr lang="en-GB" sz="18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100</a:t>
                      </a:r>
                      <a:endParaRPr lang="en-GB" sz="18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100</a:t>
                      </a:r>
                      <a:endParaRPr lang="en-GB" sz="18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389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20-24 Males</a:t>
                      </a:r>
                      <a:endParaRPr lang="en-GB" sz="18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23</a:t>
                      </a:r>
                      <a:endParaRPr lang="en-GB" sz="18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32</a:t>
                      </a:r>
                      <a:endParaRPr lang="en-GB" sz="18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39</a:t>
                      </a:r>
                      <a:endParaRPr lang="en-GB" sz="18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28</a:t>
                      </a:r>
                      <a:endParaRPr lang="en-GB" sz="18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28</a:t>
                      </a:r>
                      <a:endParaRPr lang="en-GB" sz="18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</a:rPr>
                        <a:t>76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389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35-39 Males</a:t>
                      </a:r>
                      <a:endParaRPr lang="en-GB" sz="18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16</a:t>
                      </a:r>
                      <a:endParaRPr lang="en-GB" sz="18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34</a:t>
                      </a:r>
                      <a:endParaRPr lang="en-GB" sz="18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39</a:t>
                      </a:r>
                      <a:endParaRPr lang="en-GB" sz="18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52</a:t>
                      </a:r>
                      <a:endParaRPr lang="en-GB" sz="18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58</a:t>
                      </a:r>
                      <a:endParaRPr lang="en-GB" sz="18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</a:rPr>
                        <a:t>87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389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40-44 Males</a:t>
                      </a:r>
                      <a:endParaRPr lang="en-GB" sz="18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12</a:t>
                      </a:r>
                      <a:endParaRPr lang="en-GB" sz="18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42</a:t>
                      </a:r>
                      <a:endParaRPr lang="en-GB" sz="18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43</a:t>
                      </a:r>
                      <a:endParaRPr lang="en-GB" sz="18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59</a:t>
                      </a:r>
                      <a:endParaRPr lang="en-GB" sz="18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67</a:t>
                      </a:r>
                      <a:endParaRPr lang="en-GB" sz="18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</a:rPr>
                        <a:t>85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389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70-74 Males</a:t>
                      </a:r>
                      <a:endParaRPr lang="en-GB" sz="18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67</a:t>
                      </a:r>
                      <a:endParaRPr lang="en-GB" sz="18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45</a:t>
                      </a:r>
                      <a:endParaRPr lang="en-GB" sz="18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82</a:t>
                      </a:r>
                      <a:endParaRPr lang="en-GB" sz="18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79</a:t>
                      </a:r>
                      <a:endParaRPr lang="en-GB" sz="18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74</a:t>
                      </a:r>
                      <a:endParaRPr lang="en-GB" sz="18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</a:rPr>
                        <a:t>97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389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20-24 Females</a:t>
                      </a:r>
                      <a:endParaRPr lang="en-GB" sz="18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24</a:t>
                      </a:r>
                      <a:endParaRPr lang="en-GB" sz="18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42</a:t>
                      </a:r>
                      <a:endParaRPr lang="en-GB" sz="18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52</a:t>
                      </a:r>
                      <a:endParaRPr lang="en-GB" sz="18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49</a:t>
                      </a:r>
                      <a:endParaRPr lang="en-GB" sz="18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52</a:t>
                      </a:r>
                      <a:endParaRPr lang="en-GB" sz="18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</a:rPr>
                        <a:t>76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389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35-39 Females</a:t>
                      </a:r>
                      <a:endParaRPr lang="en-GB" sz="18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57</a:t>
                      </a:r>
                      <a:endParaRPr lang="en-GB" sz="18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66</a:t>
                      </a:r>
                      <a:endParaRPr lang="en-GB" sz="18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66</a:t>
                      </a:r>
                      <a:endParaRPr lang="en-GB" sz="18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</a:rPr>
                        <a:t>90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87</a:t>
                      </a:r>
                      <a:endParaRPr lang="en-GB" sz="18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86</a:t>
                      </a:r>
                      <a:endParaRPr lang="en-GB" sz="18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389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40-44 Females</a:t>
                      </a:r>
                      <a:endParaRPr lang="en-GB" sz="18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72</a:t>
                      </a:r>
                      <a:endParaRPr lang="en-GB" sz="18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64</a:t>
                      </a:r>
                      <a:endParaRPr lang="en-GB" sz="18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86</a:t>
                      </a:r>
                      <a:endParaRPr lang="en-GB" sz="18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91</a:t>
                      </a:r>
                      <a:endParaRPr lang="en-GB" sz="18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</a:rPr>
                        <a:t>95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86</a:t>
                      </a:r>
                      <a:endParaRPr lang="en-GB" sz="18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389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70-74 Females</a:t>
                      </a:r>
                      <a:endParaRPr lang="en-GB" sz="18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78</a:t>
                      </a:r>
                      <a:endParaRPr lang="en-GB" sz="18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34</a:t>
                      </a:r>
                      <a:endParaRPr lang="en-GB" sz="18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83</a:t>
                      </a:r>
                      <a:endParaRPr lang="en-GB" sz="18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82</a:t>
                      </a:r>
                      <a:endParaRPr lang="en-GB" sz="18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89</a:t>
                      </a:r>
                      <a:endParaRPr lang="en-GB" sz="18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</a:rPr>
                        <a:t>98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4A53-9FD6-49BC-97EE-E4CA3A65C83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24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61950" y="1752600"/>
            <a:ext cx="80200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90500" indent="-19050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127125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774825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2422525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3070225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352742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398462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444182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489902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>
              <a:lnSpc>
                <a:spcPts val="2800"/>
              </a:lnSpc>
              <a:buFont typeface="Times" pitchFamily="48" charset="0"/>
              <a:buChar char="•"/>
            </a:pPr>
            <a:endParaRPr lang="en-US">
              <a:solidFill>
                <a:srgbClr val="2D3F49"/>
              </a:solidFill>
              <a:latin typeface="Georgia" pitchFamily="16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1544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accent2"/>
                </a:solidFill>
              </a:rPr>
              <a:t>Conclusion</a:t>
            </a:r>
            <a:endParaRPr lang="en-GB" sz="3600" dirty="0">
              <a:solidFill>
                <a:schemeClr val="accent2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6294" y="2133600"/>
            <a:ext cx="8229600" cy="4440798"/>
          </a:xfrm>
        </p:spPr>
        <p:txBody>
          <a:bodyPr/>
          <a:lstStyle/>
          <a:p>
            <a:pPr algn="just"/>
            <a:r>
              <a:rPr lang="en-GB" dirty="0" smtClean="0">
                <a:solidFill>
                  <a:schemeClr val="tx2"/>
                </a:solidFill>
              </a:rPr>
              <a:t>The estimates get better when more corrections are made but complicated models require more association information about the population.</a:t>
            </a:r>
          </a:p>
          <a:p>
            <a:pPr algn="just"/>
            <a:r>
              <a:rPr lang="en-GB" dirty="0">
                <a:solidFill>
                  <a:schemeClr val="tx2"/>
                </a:solidFill>
              </a:rPr>
              <a:t>It is possible to obtain association structures from another source in the future such </a:t>
            </a:r>
            <a:r>
              <a:rPr lang="en-GB" dirty="0" smtClean="0">
                <a:solidFill>
                  <a:schemeClr val="tx2"/>
                </a:solidFill>
              </a:rPr>
              <a:t>as 4% </a:t>
            </a:r>
            <a:r>
              <a:rPr lang="en-GB" dirty="0">
                <a:solidFill>
                  <a:schemeClr val="tx2"/>
                </a:solidFill>
              </a:rPr>
              <a:t>rolling annual surveys </a:t>
            </a:r>
            <a:r>
              <a:rPr lang="en-GB" dirty="0" smtClean="0">
                <a:solidFill>
                  <a:schemeClr val="tx2"/>
                </a:solidFill>
              </a:rPr>
              <a:t>as proposed by the ONS. </a:t>
            </a:r>
            <a:endParaRPr lang="en-GB" dirty="0">
              <a:solidFill>
                <a:schemeClr val="tx2"/>
              </a:solidFill>
            </a:endParaRPr>
          </a:p>
          <a:p>
            <a:pPr algn="just"/>
            <a:r>
              <a:rPr lang="en-GB" dirty="0" smtClean="0">
                <a:solidFill>
                  <a:schemeClr val="tx2"/>
                </a:solidFill>
              </a:rPr>
              <a:t>This research can also be extended to use different age groups (such as 0-19, 20-39, 40-59, 60</a:t>
            </a:r>
            <a:r>
              <a:rPr lang="en-GB" dirty="0">
                <a:solidFill>
                  <a:schemeClr val="tx2"/>
                </a:solidFill>
              </a:rPr>
              <a:t>+). </a:t>
            </a:r>
            <a:endParaRPr lang="en-GB" dirty="0" smtClean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4A53-9FD6-49BC-97EE-E4CA3A65C83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3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400" dirty="0"/>
              <a:t>Office for National Statistics (ONS) (2014), 27 March 2014 - The census and future provision of population statistics in England and Wales: Recommendation from the National Statistician and Chief Executive of the UK Statistics Authority, Office for National Statistics</a:t>
            </a:r>
            <a:r>
              <a:rPr lang="en-GB" sz="1400" dirty="0" smtClean="0"/>
              <a:t>.</a:t>
            </a:r>
          </a:p>
          <a:p>
            <a:r>
              <a:rPr lang="en-GB" sz="1400" dirty="0"/>
              <a:t>Office for National Statistics (ONS) (2012), Beyond 2011: Administrative Data Sources Report: NHS Patient Register, Office for National Statistics</a:t>
            </a:r>
            <a:r>
              <a:rPr lang="en-GB" sz="1400" dirty="0" smtClean="0"/>
              <a:t>.</a:t>
            </a:r>
          </a:p>
          <a:p>
            <a:r>
              <a:rPr lang="en-GB" sz="1400" dirty="0" smtClean="0"/>
              <a:t>Office </a:t>
            </a:r>
            <a:r>
              <a:rPr lang="en-GB" sz="1400" dirty="0"/>
              <a:t>for National Statistics (ONS) (2012), The 2011 Census coverage assessment and adjustment process, Office for National Statistics</a:t>
            </a:r>
            <a:r>
              <a:rPr lang="en-GB" sz="1400" dirty="0" smtClean="0"/>
              <a:t>.</a:t>
            </a:r>
          </a:p>
          <a:p>
            <a:r>
              <a:rPr lang="en-GB" sz="1400" dirty="0"/>
              <a:t>Raymer, J. and Rogers, A. (2007) Using age and spatial flow structures in the indirect estimation of migration streams. Demography. 44, 199-223. DOI: 10.1353/dem.2007.0016.</a:t>
            </a:r>
          </a:p>
          <a:p>
            <a:r>
              <a:rPr lang="en-GB" sz="1400" dirty="0" smtClean="0"/>
              <a:t>Raymer</a:t>
            </a:r>
            <a:r>
              <a:rPr lang="en-GB" sz="1400" dirty="0"/>
              <a:t>, J., Abel, G. and Smith, P.W. F. (2007), Combining census and registration data to estimate detailed elderly migration flows in England and Wales, Journal of the Royal Statistical Society, Series A, 170(4), 891-908.</a:t>
            </a:r>
          </a:p>
          <a:p>
            <a:r>
              <a:rPr lang="en-GB" sz="1400" dirty="0" smtClean="0"/>
              <a:t>Raymer</a:t>
            </a:r>
            <a:r>
              <a:rPr lang="en-GB" sz="1400" dirty="0"/>
              <a:t>, J., Smith, P.W. F., and </a:t>
            </a:r>
            <a:r>
              <a:rPr lang="en-GB" sz="1400" dirty="0" err="1"/>
              <a:t>Guilietti</a:t>
            </a:r>
            <a:r>
              <a:rPr lang="en-GB" sz="1400" dirty="0"/>
              <a:t>, C. (2009), Combining census and registration data to analyse ethnic migration patterns in England from 1991 to 2007, Population, Space and Place, 17, 73-88</a:t>
            </a:r>
            <a:r>
              <a:rPr lang="en-GB" sz="1400" dirty="0" smtClean="0"/>
              <a:t>.</a:t>
            </a:r>
          </a:p>
          <a:p>
            <a:r>
              <a:rPr lang="en-GB" sz="1400" dirty="0"/>
              <a:t>Smith, P.W. F., Raymer, J., and </a:t>
            </a:r>
            <a:r>
              <a:rPr lang="en-GB" sz="1400" dirty="0" err="1"/>
              <a:t>Guilietti</a:t>
            </a:r>
            <a:r>
              <a:rPr lang="en-GB" sz="1400" dirty="0"/>
              <a:t>, C. (2010) Combining available migration data in England to study economic activity flows over time. Journal of the Royal Statistical Society, Series A (Statistics in Society). 173(4), 733-753. </a:t>
            </a:r>
            <a:r>
              <a:rPr lang="en-GB" sz="1400"/>
              <a:t>DOI: 10.1111/j.1467-985X.2009.00630.x.</a:t>
            </a:r>
            <a:endParaRPr lang="en-GB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4A53-9FD6-49BC-97EE-E4CA3A65C83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8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61950" y="1752600"/>
            <a:ext cx="80200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90500" indent="-19050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127125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774825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2422525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3070225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352742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398462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444182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489902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>
              <a:lnSpc>
                <a:spcPts val="2800"/>
              </a:lnSpc>
              <a:buFont typeface="Times" pitchFamily="48" charset="0"/>
              <a:buChar char="•"/>
            </a:pPr>
            <a:endParaRPr lang="en-US">
              <a:solidFill>
                <a:srgbClr val="2D3F49"/>
              </a:solidFill>
              <a:latin typeface="Georgia" pitchFamily="16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GB" dirty="0" smtClean="0">
              <a:solidFill>
                <a:schemeClr val="tx2"/>
              </a:solidFill>
            </a:endParaRPr>
          </a:p>
          <a:p>
            <a:endParaRPr lang="en-GB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GB" sz="3200" dirty="0" smtClean="0">
                <a:solidFill>
                  <a:schemeClr val="tx2"/>
                </a:solidFill>
              </a:rPr>
              <a:t>Thank you for your attention</a:t>
            </a: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4A53-9FD6-49BC-97EE-E4CA3A65C83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3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61950" y="1752600"/>
            <a:ext cx="80200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90500" indent="-19050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127125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774825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2422525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3070225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352742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398462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444182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489902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>
              <a:lnSpc>
                <a:spcPts val="2800"/>
              </a:lnSpc>
              <a:buFont typeface="Times" pitchFamily="48" charset="0"/>
              <a:buChar char="•"/>
            </a:pPr>
            <a:endParaRPr lang="en-US">
              <a:solidFill>
                <a:srgbClr val="2D3F49"/>
              </a:solidFill>
              <a:latin typeface="Georgia" pitchFamily="16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61950" y="993028"/>
            <a:ext cx="8229600" cy="1143000"/>
          </a:xfrm>
        </p:spPr>
        <p:txBody>
          <a:bodyPr/>
          <a:lstStyle/>
          <a:p>
            <a:r>
              <a:rPr lang="en-GB" sz="3600" dirty="0" smtClean="0">
                <a:solidFill>
                  <a:schemeClr val="accent2"/>
                </a:solidFill>
              </a:rPr>
              <a:t>The Beyond 2011 Programme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1950" y="2318591"/>
            <a:ext cx="8229600" cy="3701210"/>
          </a:xfrm>
        </p:spPr>
        <p:txBody>
          <a:bodyPr/>
          <a:lstStyle/>
          <a:p>
            <a:pPr algn="just"/>
            <a:r>
              <a:rPr lang="en-GB" dirty="0" smtClean="0">
                <a:solidFill>
                  <a:schemeClr val="tx2"/>
                </a:solidFill>
              </a:rPr>
              <a:t>The Office for National Statistics (ONS) has been evaluating </a:t>
            </a:r>
            <a:r>
              <a:rPr lang="en-GB" dirty="0" smtClean="0"/>
              <a:t>the </a:t>
            </a:r>
            <a:r>
              <a:rPr lang="en-GB" dirty="0"/>
              <a:t>alternative methods of collecting census data and producing small-area socio-demographic </a:t>
            </a:r>
            <a:r>
              <a:rPr lang="en-GB" dirty="0" smtClean="0"/>
              <a:t>statistics</a:t>
            </a:r>
            <a:r>
              <a:rPr lang="en-GB" dirty="0" smtClean="0">
                <a:solidFill>
                  <a:schemeClr val="tx2"/>
                </a:solidFill>
              </a:rPr>
              <a:t>.</a:t>
            </a:r>
          </a:p>
          <a:p>
            <a:pPr marL="0" indent="0" algn="just">
              <a:buNone/>
            </a:pPr>
            <a:endParaRPr lang="en-GB" dirty="0" smtClean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4A53-9FD6-49BC-97EE-E4CA3A65C83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1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chemeClr val="accent2"/>
                </a:solidFill>
              </a:rPr>
              <a:t>The Beyond 2011 Programme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The </a:t>
            </a:r>
            <a:r>
              <a:rPr lang="en-GB" dirty="0"/>
              <a:t>National </a:t>
            </a:r>
            <a:r>
              <a:rPr lang="en-GB" dirty="0" smtClean="0"/>
              <a:t>Statistician:</a:t>
            </a:r>
          </a:p>
          <a:p>
            <a:pPr marL="0" indent="0" algn="just">
              <a:buNone/>
            </a:pPr>
            <a:r>
              <a:rPr lang="en-GB" dirty="0" smtClean="0"/>
              <a:t>“My </a:t>
            </a:r>
            <a:r>
              <a:rPr lang="en-GB" dirty="0"/>
              <a:t>recommendation to the Board is that the UK </a:t>
            </a:r>
            <a:r>
              <a:rPr lang="en-GB" dirty="0" smtClean="0"/>
              <a:t>Statistics </a:t>
            </a:r>
            <a:r>
              <a:rPr lang="en-GB" dirty="0"/>
              <a:t>Authority should make the best use of </a:t>
            </a:r>
            <a:r>
              <a:rPr lang="en-GB" dirty="0" smtClean="0"/>
              <a:t>all sources</a:t>
            </a:r>
            <a:r>
              <a:rPr lang="en-GB" dirty="0"/>
              <a:t>, </a:t>
            </a:r>
            <a:r>
              <a:rPr lang="en-GB" dirty="0">
                <a:solidFill>
                  <a:srgbClr val="FF0000"/>
                </a:solidFill>
              </a:rPr>
              <a:t>combining data from an online census in 2021 </a:t>
            </a:r>
            <a:r>
              <a:rPr lang="en-GB" dirty="0" smtClean="0">
                <a:solidFill>
                  <a:srgbClr val="FF0000"/>
                </a:solidFill>
              </a:rPr>
              <a:t>and </a:t>
            </a:r>
            <a:r>
              <a:rPr lang="en-GB" dirty="0">
                <a:solidFill>
                  <a:srgbClr val="FF0000"/>
                </a:solidFill>
              </a:rPr>
              <a:t>administrative data and </a:t>
            </a:r>
            <a:r>
              <a:rPr lang="en-GB" dirty="0" smtClean="0">
                <a:solidFill>
                  <a:srgbClr val="FF0000"/>
                </a:solidFill>
              </a:rPr>
              <a:t>surveys</a:t>
            </a:r>
            <a:r>
              <a:rPr lang="en-GB" dirty="0" smtClean="0"/>
              <a:t>” (ONS, 2014).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4A53-9FD6-49BC-97EE-E4CA3A65C83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53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The problems with the </a:t>
            </a:r>
            <a:r>
              <a:rPr lang="en-GB" dirty="0" smtClean="0">
                <a:solidFill>
                  <a:srgbClr val="C00000"/>
                </a:solidFill>
              </a:rPr>
              <a:t>administrative sources</a:t>
            </a:r>
            <a:r>
              <a:rPr lang="en-GB" dirty="0" smtClean="0"/>
              <a:t>: </a:t>
            </a:r>
          </a:p>
          <a:p>
            <a:pPr lvl="1"/>
            <a:r>
              <a:rPr lang="en-GB" dirty="0" smtClean="0"/>
              <a:t>Collecting data from a subset of the population </a:t>
            </a:r>
          </a:p>
          <a:p>
            <a:pPr lvl="1"/>
            <a:r>
              <a:rPr lang="en-GB" dirty="0" smtClean="0"/>
              <a:t>Under/over coverage</a:t>
            </a:r>
          </a:p>
          <a:p>
            <a:pPr lvl="1"/>
            <a:r>
              <a:rPr lang="en-GB" dirty="0" smtClean="0"/>
              <a:t>People recorded </a:t>
            </a:r>
            <a:r>
              <a:rPr lang="en-GB" dirty="0" smtClean="0"/>
              <a:t>with</a:t>
            </a:r>
            <a:r>
              <a:rPr lang="en-GB" dirty="0" smtClean="0"/>
              <a:t> </a:t>
            </a:r>
            <a:r>
              <a:rPr lang="en-GB" dirty="0" smtClean="0"/>
              <a:t>wrong age, sex or </a:t>
            </a:r>
            <a:r>
              <a:rPr lang="en-GB" dirty="0" smtClean="0"/>
              <a:t>geographic information etc.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4A53-9FD6-49BC-97EE-E4CA3A65C83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4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8496300" cy="649288"/>
          </a:xfrm>
        </p:spPr>
        <p:txBody>
          <a:bodyPr/>
          <a:lstStyle/>
          <a:p>
            <a:r>
              <a:rPr lang="en-GB" sz="3600" dirty="0" smtClean="0">
                <a:solidFill>
                  <a:schemeClr val="accent2"/>
                </a:solidFill>
              </a:rPr>
              <a:t>The Aim</a:t>
            </a:r>
            <a:endParaRPr lang="en-GB" sz="36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/>
              <a:t>A</a:t>
            </a:r>
            <a:r>
              <a:rPr lang="en-GB" dirty="0" smtClean="0"/>
              <a:t>ssess </a:t>
            </a:r>
            <a:r>
              <a:rPr lang="en-GB" dirty="0"/>
              <a:t>the accuracy of different log-linear models for combining </a:t>
            </a:r>
            <a:r>
              <a:rPr lang="en-GB" dirty="0" smtClean="0"/>
              <a:t>the aggregate </a:t>
            </a:r>
            <a:r>
              <a:rPr lang="en-GB" dirty="0"/>
              <a:t>level </a:t>
            </a:r>
            <a:r>
              <a:rPr lang="en-GB" dirty="0" smtClean="0"/>
              <a:t>administrative data</a:t>
            </a:r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4A53-9FD6-49BC-97EE-E4CA3A65C83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6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61950" y="1752600"/>
            <a:ext cx="80200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90500" indent="-19050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1127125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774825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2422525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3070225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352742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398462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444182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489902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>
              <a:lnSpc>
                <a:spcPts val="2800"/>
              </a:lnSpc>
              <a:buFont typeface="Times" pitchFamily="48" charset="0"/>
              <a:buChar char="•"/>
            </a:pPr>
            <a:endParaRPr lang="en-US">
              <a:solidFill>
                <a:srgbClr val="2D3F49"/>
              </a:solidFill>
              <a:latin typeface="Georgia" pitchFamily="16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08041" y="952400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chemeClr val="accent2"/>
                </a:solidFill>
              </a:rPr>
              <a:t>Data sources </a:t>
            </a:r>
            <a:endParaRPr lang="en-GB" sz="3600" dirty="0">
              <a:solidFill>
                <a:schemeClr val="accent2"/>
              </a:solidFill>
            </a:endParaRPr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2741900"/>
              </p:ext>
            </p:extLst>
          </p:nvPr>
        </p:nvGraphicFramePr>
        <p:xfrm>
          <a:off x="3325481" y="2227163"/>
          <a:ext cx="3749040" cy="731520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2937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937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6918372"/>
              </p:ext>
            </p:extLst>
          </p:nvPr>
        </p:nvGraphicFramePr>
        <p:xfrm>
          <a:off x="5136025" y="4776043"/>
          <a:ext cx="3749040" cy="731520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2434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dirty="0" smtClean="0"/>
                        <a:t>m</a:t>
                      </a:r>
                      <a:endParaRPr lang="en-GB" dirty="0"/>
                    </a:p>
                  </a:txBody>
                  <a:tcPr/>
                </a:tc>
              </a:tr>
              <a:tr h="2434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dirty="0" smtClean="0">
                          <a:solidFill>
                            <a:schemeClr val="tx2"/>
                          </a:solidFill>
                        </a:rPr>
                        <a:t>f</a:t>
                      </a:r>
                      <a:endParaRPr lang="en-GB" sz="105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1" name="Straight Connector 6"/>
          <p:cNvCxnSpPr/>
          <p:nvPr/>
        </p:nvCxnSpPr>
        <p:spPr>
          <a:xfrm>
            <a:off x="7057328" y="2257716"/>
            <a:ext cx="1800200" cy="2520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7"/>
          <p:cNvCxnSpPr/>
          <p:nvPr/>
        </p:nvCxnSpPr>
        <p:spPr>
          <a:xfrm>
            <a:off x="3335825" y="2257716"/>
            <a:ext cx="1800200" cy="2520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8"/>
          <p:cNvCxnSpPr/>
          <p:nvPr/>
        </p:nvCxnSpPr>
        <p:spPr>
          <a:xfrm>
            <a:off x="3335825" y="2928683"/>
            <a:ext cx="1800200" cy="2520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9"/>
          <p:cNvCxnSpPr/>
          <p:nvPr/>
        </p:nvCxnSpPr>
        <p:spPr>
          <a:xfrm>
            <a:off x="7275761" y="3210263"/>
            <a:ext cx="1319057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/>
          <p:cNvSpPr txBox="1"/>
          <p:nvPr/>
        </p:nvSpPr>
        <p:spPr>
          <a:xfrm>
            <a:off x="5352049" y="4499044"/>
            <a:ext cx="1273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</a:rPr>
              <a:t>Age groups</a:t>
            </a:r>
            <a:endParaRPr lang="en-GB" sz="1200" dirty="0">
              <a:solidFill>
                <a:schemeClr val="tx2"/>
              </a:solidFill>
            </a:endParaRPr>
          </a:p>
        </p:txBody>
      </p:sp>
      <p:sp>
        <p:nvSpPr>
          <p:cNvPr id="16" name="TextBox 19"/>
          <p:cNvSpPr txBox="1"/>
          <p:nvPr/>
        </p:nvSpPr>
        <p:spPr>
          <a:xfrm>
            <a:off x="6167056" y="4878908"/>
            <a:ext cx="461665" cy="71162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en-GB" dirty="0"/>
          </a:p>
        </p:txBody>
      </p:sp>
      <p:sp>
        <p:nvSpPr>
          <p:cNvPr id="17" name="TextBox 20"/>
          <p:cNvSpPr txBox="1"/>
          <p:nvPr/>
        </p:nvSpPr>
        <p:spPr>
          <a:xfrm>
            <a:off x="4648200" y="4777997"/>
            <a:ext cx="487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</a:rPr>
              <a:t>sex</a:t>
            </a:r>
            <a:endParaRPr lang="en-GB" sz="1200" dirty="0">
              <a:solidFill>
                <a:schemeClr val="tx2"/>
              </a:solidFill>
            </a:endParaRPr>
          </a:p>
        </p:txBody>
      </p:sp>
      <p:sp>
        <p:nvSpPr>
          <p:cNvPr id="18" name="TextBox 21"/>
          <p:cNvSpPr txBox="1"/>
          <p:nvPr/>
        </p:nvSpPr>
        <p:spPr>
          <a:xfrm>
            <a:off x="7748723" y="3630757"/>
            <a:ext cx="373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</a:rPr>
              <a:t>LA</a:t>
            </a:r>
            <a:endParaRPr lang="en-GB" sz="1200" dirty="0">
              <a:solidFill>
                <a:schemeClr val="tx2"/>
              </a:solidFill>
            </a:endParaRPr>
          </a:p>
        </p:txBody>
      </p:sp>
      <p:sp>
        <p:nvSpPr>
          <p:cNvPr id="19" name="TextBox 22"/>
          <p:cNvSpPr txBox="1"/>
          <p:nvPr/>
        </p:nvSpPr>
        <p:spPr>
          <a:xfrm>
            <a:off x="4049359" y="3684890"/>
            <a:ext cx="373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</a:rPr>
              <a:t>LA</a:t>
            </a:r>
            <a:endParaRPr lang="en-GB" sz="1200" dirty="0">
              <a:solidFill>
                <a:schemeClr val="tx2"/>
              </a:solidFill>
            </a:endParaRPr>
          </a:p>
        </p:txBody>
      </p: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3486158"/>
              </p:ext>
            </p:extLst>
          </p:nvPr>
        </p:nvGraphicFramePr>
        <p:xfrm>
          <a:off x="3762153" y="2814870"/>
          <a:ext cx="3749040" cy="731520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2434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434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10"/>
              <p:cNvSpPr txBox="1"/>
              <p:nvPr/>
            </p:nvSpPr>
            <p:spPr>
              <a:xfrm>
                <a:off x="213655" y="2253728"/>
                <a:ext cx="2681945" cy="2044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>
                    <a:solidFill>
                      <a:schemeClr val="tx2"/>
                    </a:solidFill>
                  </a:rPr>
                  <a:t>18 age groups, sex and 348 local </a:t>
                </a:r>
                <a:r>
                  <a:rPr lang="en-GB" sz="1400" dirty="0">
                    <a:solidFill>
                      <a:schemeClr val="tx2"/>
                    </a:solidFill>
                  </a:rPr>
                  <a:t>a</a:t>
                </a:r>
                <a:r>
                  <a:rPr lang="en-GB" sz="1400" dirty="0" smtClean="0">
                    <a:solidFill>
                      <a:schemeClr val="tx2"/>
                    </a:solidFill>
                  </a:rPr>
                  <a:t>uthorities (LA)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GB" sz="1400" dirty="0">
                  <a:solidFill>
                    <a:schemeClr val="tx2"/>
                  </a:solidFill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GB" sz="1400" dirty="0" smtClean="0">
                    <a:solidFill>
                      <a:schemeClr val="tx2"/>
                    </a:solidFill>
                  </a:rPr>
                  <a:t>Census Estimates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GB" sz="1400" b="0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a:rPr lang="en-GB" sz="1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𝑎𝑠𝑙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chemeClr val="tx2"/>
                    </a:solidFill>
                  </a:rPr>
                  <a:t> </a:t>
                </a:r>
                <a:r>
                  <a:rPr lang="en-GB" sz="1400" dirty="0" smtClean="0">
                    <a:solidFill>
                      <a:schemeClr val="tx2"/>
                    </a:solidFill>
                  </a:rPr>
                  <a:t>)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GB" sz="1400" dirty="0" smtClean="0">
                    <a:solidFill>
                      <a:schemeClr val="tx2"/>
                    </a:solidFill>
                  </a:rPr>
                  <a:t>All age groups </a:t>
                </a:r>
                <a:endParaRPr lang="en-GB" sz="1400" dirty="0" smtClean="0">
                  <a:solidFill>
                    <a:schemeClr val="tx2"/>
                  </a:solidFill>
                  <a:sym typeface="Wingdings"/>
                </a:endParaRPr>
              </a:p>
              <a:p>
                <a:pPr lvl="1"/>
                <a:endParaRPr lang="en-GB" sz="1400" dirty="0" smtClean="0">
                  <a:solidFill>
                    <a:schemeClr val="tx2"/>
                  </a:solidFill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GB" sz="1400" dirty="0" smtClean="0">
                    <a:solidFill>
                      <a:schemeClr val="tx2"/>
                    </a:solidFill>
                  </a:rPr>
                  <a:t>Patient Register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GB" sz="1400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  <m:sub>
                        <m:r>
                          <a:rPr lang="en-GB" sz="1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𝑎𝑠𝑙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chemeClr val="tx2"/>
                    </a:solidFill>
                  </a:rPr>
                  <a:t> </a:t>
                </a:r>
                <a:r>
                  <a:rPr lang="en-GB" sz="1400" dirty="0" smtClean="0">
                    <a:solidFill>
                      <a:schemeClr val="tx2"/>
                    </a:solidFill>
                  </a:rPr>
                  <a:t>)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GB" sz="1400" dirty="0" smtClean="0">
                    <a:solidFill>
                      <a:schemeClr val="tx2"/>
                    </a:solidFill>
                  </a:rPr>
                  <a:t>All age groups </a:t>
                </a:r>
                <a:endParaRPr lang="en-GB" sz="1400" dirty="0">
                  <a:solidFill>
                    <a:schemeClr val="tx2"/>
                  </a:solidFill>
                </a:endParaRPr>
              </a:p>
              <a:p>
                <a:pPr lvl="1"/>
                <a:endParaRPr lang="en-GB" sz="1400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655" y="2253728"/>
                <a:ext cx="2681945" cy="2044214"/>
              </a:xfrm>
              <a:prstGeom prst="rect">
                <a:avLst/>
              </a:prstGeom>
              <a:blipFill rotWithShape="1">
                <a:blip r:embed="rId3"/>
                <a:stretch>
                  <a:fillRect t="-299" r="-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13"/>
          <p:cNvCxnSpPr/>
          <p:nvPr/>
        </p:nvCxnSpPr>
        <p:spPr>
          <a:xfrm flipV="1">
            <a:off x="5412617" y="3522745"/>
            <a:ext cx="114416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15"/>
              <p:cNvSpPr txBox="1"/>
              <p:nvPr/>
            </p:nvSpPr>
            <p:spPr>
              <a:xfrm>
                <a:off x="4873649" y="3823389"/>
                <a:ext cx="1979128" cy="487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GB" sz="1400" dirty="0">
                            <a:solidFill>
                              <a:schemeClr val="tx2"/>
                            </a:solidFill>
                          </a:rPr>
                          <m:t>P</m:t>
                        </m:r>
                      </m:e>
                      <m:sub>
                        <m:r>
                          <a:rPr lang="en-GB" sz="1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𝑎𝑠𝑙</m:t>
                        </m:r>
                      </m:sub>
                    </m:sSub>
                  </m:oMath>
                </a14:m>
                <a:r>
                  <a:rPr lang="en-GB" sz="1200" dirty="0" smtClean="0">
                    <a:solidFill>
                      <a:schemeClr val="tx2"/>
                    </a:solidFill>
                  </a:rPr>
                  <a:t>:  Count for certain age group, sex and LA</a:t>
                </a:r>
                <a:endParaRPr lang="en-GB" sz="1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3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649" y="3823389"/>
                <a:ext cx="1979128" cy="487506"/>
              </a:xfrm>
              <a:prstGeom prst="rect">
                <a:avLst/>
              </a:prstGeom>
              <a:blipFill rotWithShape="1">
                <a:blip r:embed="rId4"/>
                <a:stretch>
                  <a:fillRect b="-87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4A53-9FD6-49BC-97EE-E4CA3A65C83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the absence of a traditional census, instead of the census estimates it is possible to use the association structures from an alternative source such as rolling annual surveys as recommended by the ONS (2014).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4A53-9FD6-49BC-97EE-E4CA3A65C83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6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chemeClr val="accent2"/>
                </a:solidFill>
              </a:rPr>
              <a:t>Data sources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66856"/>
            <a:ext cx="2917767" cy="4118956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267200" y="1905000"/>
            <a:ext cx="4552950" cy="4114799"/>
          </a:xfrm>
        </p:spPr>
        <p:txBody>
          <a:bodyPr/>
          <a:lstStyle/>
          <a:p>
            <a:r>
              <a:rPr lang="en-GB" sz="1800" dirty="0">
                <a:solidFill>
                  <a:srgbClr val="C00000"/>
                </a:solidFill>
              </a:rPr>
              <a:t>Census estimates </a:t>
            </a:r>
            <a:r>
              <a:rPr lang="en-GB" sz="1800" dirty="0"/>
              <a:t>are the </a:t>
            </a:r>
            <a:r>
              <a:rPr lang="en-GB" sz="1800" dirty="0" smtClean="0"/>
              <a:t>true </a:t>
            </a:r>
            <a:r>
              <a:rPr lang="en-GB" sz="1800" dirty="0"/>
              <a:t>values</a:t>
            </a:r>
          </a:p>
          <a:p>
            <a:r>
              <a:rPr lang="en-GB" sz="1800" dirty="0">
                <a:solidFill>
                  <a:srgbClr val="C00000"/>
                </a:solidFill>
              </a:rPr>
              <a:t>Patient Register </a:t>
            </a:r>
            <a:r>
              <a:rPr lang="en-GB" sz="1800" dirty="0"/>
              <a:t>is biased</a:t>
            </a:r>
          </a:p>
          <a:p>
            <a:pPr marL="0" indent="0">
              <a:buNone/>
            </a:pPr>
            <a:r>
              <a:rPr lang="en-GB" sz="1800" dirty="0" smtClean="0"/>
              <a:t>Patient Register* </a:t>
            </a:r>
            <a:endParaRPr lang="en-GB" sz="1800" dirty="0"/>
          </a:p>
          <a:p>
            <a:r>
              <a:rPr lang="en-GB" sz="1800" dirty="0"/>
              <a:t>exceeds </a:t>
            </a:r>
            <a:r>
              <a:rPr lang="en-GB" sz="1800" dirty="0" smtClean="0"/>
              <a:t>the census </a:t>
            </a:r>
            <a:r>
              <a:rPr lang="en-GB" sz="1800" dirty="0"/>
              <a:t>estimates by </a:t>
            </a:r>
            <a:r>
              <a:rPr lang="en-GB" sz="1800" dirty="0" smtClean="0"/>
              <a:t>4.3% at </a:t>
            </a:r>
            <a:r>
              <a:rPr lang="en-GB" sz="1800" dirty="0"/>
              <a:t>national level</a:t>
            </a:r>
          </a:p>
          <a:p>
            <a:r>
              <a:rPr lang="en-GB" sz="1800" dirty="0"/>
              <a:t>sex ratio (m/f) exceeds </a:t>
            </a:r>
            <a:r>
              <a:rPr lang="en-GB" sz="1800" dirty="0" smtClean="0"/>
              <a:t>the census </a:t>
            </a:r>
            <a:r>
              <a:rPr lang="en-GB" sz="1800" dirty="0"/>
              <a:t>sex ratio for people aged between </a:t>
            </a:r>
            <a:r>
              <a:rPr lang="en-GB" sz="1800" dirty="0" smtClean="0"/>
              <a:t>27 and 68</a:t>
            </a:r>
            <a:endParaRPr lang="en-GB" sz="1800" dirty="0"/>
          </a:p>
          <a:p>
            <a:r>
              <a:rPr lang="en-GB" sz="1800" dirty="0"/>
              <a:t>percentage difference with </a:t>
            </a:r>
            <a:r>
              <a:rPr lang="en-GB" sz="1800" dirty="0" smtClean="0"/>
              <a:t>the census </a:t>
            </a:r>
            <a:r>
              <a:rPr lang="en-GB" sz="1800" dirty="0"/>
              <a:t>estimates are within </a:t>
            </a:r>
            <a:r>
              <a:rPr lang="en-GB" sz="1800" dirty="0" smtClean="0"/>
              <a:t>3%  only for the 41% of </a:t>
            </a:r>
            <a:r>
              <a:rPr lang="en-GB" sz="1800" dirty="0"/>
              <a:t>l</a:t>
            </a:r>
            <a:r>
              <a:rPr lang="en-GB" sz="1800" dirty="0" smtClean="0"/>
              <a:t>ocal </a:t>
            </a:r>
            <a:r>
              <a:rPr lang="en-GB" sz="1800" dirty="0"/>
              <a:t>a</a:t>
            </a:r>
            <a:r>
              <a:rPr lang="en-GB" sz="1800" dirty="0" smtClean="0"/>
              <a:t>uthorities</a:t>
            </a:r>
            <a:endParaRPr lang="en-GB" sz="1600" dirty="0"/>
          </a:p>
        </p:txBody>
      </p:sp>
      <p:sp>
        <p:nvSpPr>
          <p:cNvPr id="8" name="Rectangle 7"/>
          <p:cNvSpPr/>
          <p:nvPr/>
        </p:nvSpPr>
        <p:spPr>
          <a:xfrm>
            <a:off x="4038600" y="6172200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GB" sz="1050" dirty="0" smtClean="0">
                <a:solidFill>
                  <a:schemeClr val="tx2"/>
                </a:solidFill>
              </a:rPr>
              <a:t>*ONS</a:t>
            </a:r>
            <a:r>
              <a:rPr lang="en-GB" sz="1050" dirty="0">
                <a:solidFill>
                  <a:schemeClr val="tx2"/>
                </a:solidFill>
              </a:rPr>
              <a:t>, </a:t>
            </a:r>
            <a:r>
              <a:rPr lang="en-GB" sz="1050" dirty="0" smtClean="0">
                <a:solidFill>
                  <a:schemeClr val="tx2"/>
                </a:solidFill>
              </a:rPr>
              <a:t>2012 Beyond </a:t>
            </a:r>
            <a:r>
              <a:rPr lang="en-GB" sz="1050" dirty="0">
                <a:solidFill>
                  <a:schemeClr val="tx2"/>
                </a:solidFill>
              </a:rPr>
              <a:t>2011: Administrative Data Sources Report: NHS Patient </a:t>
            </a:r>
            <a:r>
              <a:rPr lang="en-GB" sz="1050" dirty="0" smtClean="0">
                <a:solidFill>
                  <a:schemeClr val="tx2"/>
                </a:solidFill>
              </a:rPr>
              <a:t>Register</a:t>
            </a:r>
            <a:endParaRPr lang="en-GB" sz="1050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1524000"/>
            <a:ext cx="39624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050" dirty="0"/>
              <a:t>Percentage difference between </a:t>
            </a:r>
            <a:r>
              <a:rPr lang="en-GB" sz="1050" dirty="0" smtClean="0"/>
              <a:t>the 2011 </a:t>
            </a:r>
            <a:r>
              <a:rPr lang="en-GB" sz="1050" dirty="0"/>
              <a:t>Patient Register and </a:t>
            </a:r>
            <a:r>
              <a:rPr lang="en-GB" sz="1050" dirty="0" smtClean="0"/>
              <a:t>the 2011 </a:t>
            </a:r>
            <a:r>
              <a:rPr lang="en-GB" sz="1050" dirty="0"/>
              <a:t>Census estimates for total </a:t>
            </a:r>
            <a:r>
              <a:rPr lang="en-GB" sz="1050" dirty="0" smtClean="0"/>
              <a:t>population</a:t>
            </a:r>
            <a:endParaRPr lang="en-GB" sz="1050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12FE-2E18-4E18-800B-15B7B03CF0D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6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 powerpoint template">
  <a:themeElements>
    <a:clrScheme name="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v7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OS divider slide design">
  <a:themeElements>
    <a:clrScheme name="UOS divider slide design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divider slide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 divider slide design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OS full bleed image">
  <a:themeElements>
    <a:clrScheme name="UOS full bleed image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full bleed image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 full bleed image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School powerpoint template</Template>
  <TotalTime>3214</TotalTime>
  <Words>1522</Words>
  <Application>Microsoft Office PowerPoint</Application>
  <PresentationFormat>On-screen Show (4:3)</PresentationFormat>
  <Paragraphs>214</Paragraphs>
  <Slides>25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School powerpoint template</vt:lpstr>
      <vt:lpstr>UOS divider slide design</vt:lpstr>
      <vt:lpstr>UOS full bleed image</vt:lpstr>
      <vt:lpstr>Assessing the accuracy of different models for combining aggregate level administrative data</vt:lpstr>
      <vt:lpstr>Outline</vt:lpstr>
      <vt:lpstr>The Beyond 2011 Programme</vt:lpstr>
      <vt:lpstr>The Beyond 2011 Programme</vt:lpstr>
      <vt:lpstr>PowerPoint Presentation</vt:lpstr>
      <vt:lpstr>The Aim</vt:lpstr>
      <vt:lpstr>Data sources </vt:lpstr>
      <vt:lpstr>PowerPoint Presentation</vt:lpstr>
      <vt:lpstr>Data sources</vt:lpstr>
      <vt:lpstr>Recent papers</vt:lpstr>
      <vt:lpstr>Method</vt:lpstr>
      <vt:lpstr>Mean percentage differences for age groups, total population</vt:lpstr>
      <vt:lpstr>Mean percentage differences for age groups, males</vt:lpstr>
      <vt:lpstr>Mean percentage differences for age groups, females</vt:lpstr>
      <vt:lpstr>Total population</vt:lpstr>
      <vt:lpstr>20-24 Males </vt:lpstr>
      <vt:lpstr>40-44 Males</vt:lpstr>
      <vt:lpstr>70-74 Males</vt:lpstr>
      <vt:lpstr>20-24 Females </vt:lpstr>
      <vt:lpstr>40-44 Females</vt:lpstr>
      <vt:lpstr>70-74 Females</vt:lpstr>
      <vt:lpstr>Percentage of local authorities within 3.8% of Census Estimates</vt:lpstr>
      <vt:lpstr>Conclusion</vt:lpstr>
      <vt:lpstr>References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measures of population and demographic statistics</dc:title>
  <dc:creator>Serhat</dc:creator>
  <cp:lastModifiedBy>Yildiz D.</cp:lastModifiedBy>
  <cp:revision>121</cp:revision>
  <cp:lastPrinted>2013-11-22T08:47:39Z</cp:lastPrinted>
  <dcterms:created xsi:type="dcterms:W3CDTF">2013-03-21T21:29:38Z</dcterms:created>
  <dcterms:modified xsi:type="dcterms:W3CDTF">2014-06-03T22:02:57Z</dcterms:modified>
</cp:coreProperties>
</file>