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6" r:id="rId22"/>
    <p:sldId id="275" r:id="rId23"/>
    <p:sldId id="278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5" autoAdjust="0"/>
    <p:restoredTop sz="86400" autoAdjust="0"/>
  </p:normalViewPr>
  <p:slideViewPr>
    <p:cSldViewPr>
      <p:cViewPr varScale="1">
        <p:scale>
          <a:sx n="84" d="100"/>
          <a:sy n="84" d="100"/>
        </p:scale>
        <p:origin x="96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605E5-063F-40E6-A7DA-E85F32B723C1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39838-47FA-432F-B712-88CDBB6A8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77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AB5BB-38C4-4DF0-BCD8-2196DD2E3065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FE390-DF6A-4A61-84A5-7D8278260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5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5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35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40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6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17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554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13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457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885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63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53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964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478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156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22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69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In times of shrinking budgets, added scrutiny, and an increasing reliance on data-driven decisions by data consumers, the statistical profession should strive to minimize data release errors.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88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3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20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97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62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09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E390-DF6A-4A61-84A5-7D8278260E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2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9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24600"/>
            <a:ext cx="762000" cy="381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5212C905-FF40-4437-BDDD-7BDE312C7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8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0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/>
                </a:solidFill>
              </a:defRPr>
            </a:lvl1pPr>
          </a:lstStyle>
          <a:p>
            <a:fld id="{5212C905-FF40-4437-BDDD-7BDE312C73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i="0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Corporate Solutions to Erroneous Dissemination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Steven S. Klement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U.S. Census Bureau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Documentation of </a:t>
            </a:r>
            <a:r>
              <a:rPr lang="en-US" dirty="0"/>
              <a:t>the Incident </a:t>
            </a:r>
            <a:r>
              <a:rPr lang="en-US" sz="3600" dirty="0" smtClean="0"/>
              <a:t>(Table A)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17 questions to document the nature of the erroneous dissemination the incident</a:t>
            </a:r>
          </a:p>
          <a:p>
            <a:pPr lvl="1"/>
            <a:r>
              <a:rPr lang="en-US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Description of the incident</a:t>
            </a:r>
          </a:p>
          <a:p>
            <a:pPr lvl="1"/>
            <a:r>
              <a:rPr lang="en-US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What type of error release occurred</a:t>
            </a:r>
          </a:p>
          <a:p>
            <a:pPr lvl="1"/>
            <a:r>
              <a:rPr lang="en-US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When and who reported the incident</a:t>
            </a:r>
          </a:p>
          <a:p>
            <a:pPr lvl="1"/>
            <a:r>
              <a:rPr lang="en-US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Who was notified about the incident</a:t>
            </a:r>
          </a:p>
          <a:p>
            <a:pPr lvl="1"/>
            <a:r>
              <a:rPr lang="en-US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Steps taken to notify the public</a:t>
            </a:r>
          </a:p>
          <a:p>
            <a:pPr lvl="1"/>
            <a:r>
              <a:rPr lang="en-US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Other actions taken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66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Origin of the Incident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(Table B)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Identify the point or failure</a:t>
            </a:r>
          </a:p>
          <a:p>
            <a:pPr lvl="0"/>
            <a:r>
              <a:rPr lang="en-US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Eight categories to classify the error: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11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1500" y="6019800"/>
            <a:ext cx="8001000" cy="28956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 smtClean="0">
              <a:latin typeface="Arial" panose="020B06040202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74256"/>
              </p:ext>
            </p:extLst>
          </p:nvPr>
        </p:nvGraphicFramePr>
        <p:xfrm>
          <a:off x="914400" y="2895600"/>
          <a:ext cx="7391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Planning/development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Analyzing data/reporting results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Collecting/acquiring data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Releasing information products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Capturing and processing data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Protecting confidentiality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Producing estimates and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Other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897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Factors Associated With the Incident </a:t>
            </a:r>
            <a:r>
              <a:rPr lang="en-US" sz="3600" b="1" i="0" kern="1200" baseline="0" dirty="0" smtClean="0">
                <a:solidFill>
                  <a:schemeClr val="tx2"/>
                </a:solidFill>
                <a:effectLst/>
              </a:rPr>
              <a:t>(Table C)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Used to determine all the associated factors that contributed to the incident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A programmer mistypes a line of code</a:t>
            </a:r>
          </a:p>
          <a:p>
            <a:pPr lvl="1"/>
            <a:r>
              <a:rPr lang="en-US" sz="3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Specification</a:t>
            </a:r>
            <a:r>
              <a:rPr lang="en-US" sz="3400" b="1" i="0" kern="120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lang="en-US" sz="3400" b="1" dirty="0" smtClean="0">
                <a:latin typeface="Arial" panose="020B0604020202020204" pitchFamily="34" charset="0"/>
              </a:rPr>
              <a:t>vaguely </a:t>
            </a:r>
            <a:r>
              <a:rPr lang="en-US" sz="3400" b="1" dirty="0">
                <a:latin typeface="Arial" panose="020B0604020202020204" pitchFamily="34" charset="0"/>
              </a:rPr>
              <a:t>worded </a:t>
            </a:r>
            <a:endParaRPr lang="en-US" sz="3400" b="1" i="0" kern="1200" baseline="0" dirty="0" smtClean="0">
              <a:solidFill>
                <a:schemeClr val="tx2"/>
              </a:solidFill>
              <a:effectLst/>
              <a:latin typeface="Arial" panose="020B0604020202020204" pitchFamily="34" charset="0"/>
              <a:ea typeface="+mj-ea"/>
              <a:cs typeface="+mj-cs"/>
            </a:endParaRPr>
          </a:p>
          <a:p>
            <a:pPr lvl="1"/>
            <a:r>
              <a:rPr lang="en-US" sz="3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Not have been properly tested</a:t>
            </a:r>
          </a:p>
          <a:p>
            <a:pPr lvl="1"/>
            <a:r>
              <a:rPr lang="en-US" sz="3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Supervisor doesn’t check</a:t>
            </a:r>
          </a:p>
          <a:p>
            <a:pPr lvl="1"/>
            <a:r>
              <a:rPr lang="en-US" sz="3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Adequate quality check not conducted</a:t>
            </a:r>
          </a:p>
          <a:p>
            <a:pPr marL="0" lvl="0" indent="0" algn="ctr">
              <a:buNone/>
            </a:pPr>
            <a:r>
              <a:rPr lang="en-US" sz="4400" b="1" i="1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No individual’s name is listed!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28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Final Assessment of the Incident</a:t>
            </a:r>
            <a:b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</a:br>
            <a:r>
              <a:rPr lang="en-US" sz="3600" dirty="0" smtClean="0"/>
              <a:t>(Table 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Final assessment of the severity of the incident (1-5 scale)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Actions taken to prevent future occurrence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When the actions will be completed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Assess any other vulnerabilities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4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Preventative Measures</a:t>
            </a:r>
            <a:b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</a:br>
            <a:r>
              <a:rPr lang="en-US" sz="3600" b="1" i="0" kern="1200" baseline="0" dirty="0" smtClean="0">
                <a:solidFill>
                  <a:schemeClr val="tx2"/>
                </a:solidFill>
                <a:effectLst/>
              </a:rPr>
              <a:t>(Table 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Used if Table D leaves open actions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QPS’ responsibility to follow up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Annotate whether the actions are complete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If not complete, document when the next review will take place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Report is complete once all program area actions are complete.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42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The Reporting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38200" y="1447800"/>
            <a:ext cx="7086600" cy="4324529"/>
            <a:chOff x="838200" y="1619071"/>
            <a:chExt cx="7086600" cy="4324529"/>
          </a:xfrm>
        </p:grpSpPr>
        <p:cxnSp>
          <p:nvCxnSpPr>
            <p:cNvPr id="7" name="Straight Arrow Connector 6"/>
            <p:cNvCxnSpPr>
              <a:stCxn id="35" idx="6"/>
            </p:cNvCxnSpPr>
            <p:nvPr/>
          </p:nvCxnSpPr>
          <p:spPr>
            <a:xfrm>
              <a:off x="2705100" y="2228671"/>
              <a:ext cx="5038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3200400" y="1771471"/>
              <a:ext cx="1913562" cy="1200329"/>
              <a:chOff x="3200400" y="1104900"/>
              <a:chExt cx="1913562" cy="1200329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3200400" y="1104900"/>
                <a:ext cx="1905000" cy="9906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208962" y="1104900"/>
                <a:ext cx="1905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  <a:ea typeface="ＭＳ Ｐゴシック" charset="-128"/>
                    <a:cs typeface="ＭＳ Ｐゴシック" charset="-128"/>
                  </a:rPr>
                  <a:t>Program staff learns of the incident</a:t>
                </a:r>
              </a:p>
              <a:p>
                <a:endParaRPr lang="en-US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38200" y="1619071"/>
              <a:ext cx="1905000" cy="1352729"/>
              <a:chOff x="838200" y="990600"/>
              <a:chExt cx="1905000" cy="1352729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838200" y="1143000"/>
                <a:ext cx="1905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  <a:ea typeface="ＭＳ Ｐゴシック" charset="-128"/>
                    <a:cs typeface="ＭＳ Ｐゴシック" charset="-128"/>
                  </a:rPr>
                  <a:t>Erroneous Data</a:t>
                </a:r>
              </a:p>
              <a:p>
                <a:pPr algn="ctr"/>
                <a:r>
                  <a:rPr lang="en-US" dirty="0" smtClean="0">
                    <a:latin typeface="+mn-lt"/>
                    <a:ea typeface="ＭＳ Ｐゴシック" charset="-128"/>
                    <a:cs typeface="ＭＳ Ｐゴシック" charset="-128"/>
                  </a:rPr>
                  <a:t>is released to</a:t>
                </a:r>
              </a:p>
              <a:p>
                <a:pPr algn="ctr"/>
                <a:r>
                  <a:rPr lang="en-US" dirty="0" smtClean="0">
                    <a:latin typeface="+mn-lt"/>
                    <a:ea typeface="ＭＳ Ｐゴシック" charset="-128"/>
                    <a:cs typeface="ＭＳ Ｐゴシック" charset="-128"/>
                  </a:rPr>
                  <a:t>the public</a:t>
                </a:r>
              </a:p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876300" y="990600"/>
                <a:ext cx="1828800" cy="1219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Arrow Connector 9"/>
            <p:cNvCxnSpPr>
              <a:stCxn id="36" idx="3"/>
              <a:endCxn id="32" idx="1"/>
            </p:cNvCxnSpPr>
            <p:nvPr/>
          </p:nvCxnSpPr>
          <p:spPr>
            <a:xfrm>
              <a:off x="5105400" y="2266771"/>
              <a:ext cx="52483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5630238" y="1771471"/>
              <a:ext cx="1913562" cy="1200329"/>
              <a:chOff x="5630238" y="1143000"/>
              <a:chExt cx="1913562" cy="1200329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5630238" y="1143000"/>
                <a:ext cx="1905000" cy="9906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638800" y="1143000"/>
                <a:ext cx="1905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  <a:ea typeface="ＭＳ Ｐゴシック" charset="-128"/>
                    <a:cs typeface="ＭＳ Ｐゴシック" charset="-128"/>
                  </a:rPr>
                  <a:t>Program staff completes Table A and sends to QPS</a:t>
                </a:r>
              </a:p>
              <a:p>
                <a:endParaRPr lang="en-US" dirty="0"/>
              </a:p>
            </p:txBody>
          </p:sp>
        </p:grpSp>
        <p:cxnSp>
          <p:nvCxnSpPr>
            <p:cNvPr id="12" name="Elbow Connector 11"/>
            <p:cNvCxnSpPr>
              <a:stCxn id="32" idx="3"/>
              <a:endCxn id="30" idx="1"/>
            </p:cNvCxnSpPr>
            <p:nvPr/>
          </p:nvCxnSpPr>
          <p:spPr>
            <a:xfrm flipH="1">
              <a:off x="1439238" y="2266771"/>
              <a:ext cx="6096000" cy="1524000"/>
            </a:xfrm>
            <a:prstGeom prst="bentConnector5">
              <a:avLst>
                <a:gd name="adj1" fmla="val -3750"/>
                <a:gd name="adj2" fmla="val 50000"/>
                <a:gd name="adj3" fmla="val 10375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1439238" y="3295471"/>
              <a:ext cx="1913562" cy="1200329"/>
              <a:chOff x="5630238" y="1143000"/>
              <a:chExt cx="1913562" cy="1200329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5630238" y="1143000"/>
                <a:ext cx="1905000" cy="9906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638800" y="1143000"/>
                <a:ext cx="1905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  <a:ea typeface="ＭＳ Ｐゴシック" charset="-128"/>
                    <a:cs typeface="ＭＳ Ｐゴシック" charset="-128"/>
                  </a:rPr>
                  <a:t>QPS reviews and schedules meeting</a:t>
                </a:r>
              </a:p>
              <a:p>
                <a:endParaRPr lang="en-US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733800" y="3295471"/>
              <a:ext cx="1913562" cy="1200329"/>
              <a:chOff x="5630238" y="1143000"/>
              <a:chExt cx="1913562" cy="1200329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5630238" y="1143000"/>
                <a:ext cx="1905000" cy="9906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638800" y="1143000"/>
                <a:ext cx="1905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  <a:ea typeface="ＭＳ Ｐゴシック" charset="-128"/>
                    <a:cs typeface="ＭＳ Ｐゴシック" charset="-128"/>
                  </a:rPr>
                  <a:t>Program staff complete Tables B-D, sends to QPS</a:t>
                </a:r>
              </a:p>
              <a:p>
                <a:endParaRPr lang="en-US" dirty="0"/>
              </a:p>
            </p:txBody>
          </p:sp>
        </p:grpSp>
        <p:cxnSp>
          <p:nvCxnSpPr>
            <p:cNvPr id="15" name="Straight Arrow Connector 14"/>
            <p:cNvCxnSpPr>
              <a:stCxn id="30" idx="3"/>
              <a:endCxn id="28" idx="1"/>
            </p:cNvCxnSpPr>
            <p:nvPr/>
          </p:nvCxnSpPr>
          <p:spPr>
            <a:xfrm>
              <a:off x="3344238" y="3790771"/>
              <a:ext cx="3895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8" idx="3"/>
              <a:endCxn id="22" idx="1"/>
            </p:cNvCxnSpPr>
            <p:nvPr/>
          </p:nvCxnSpPr>
          <p:spPr>
            <a:xfrm>
              <a:off x="5638800" y="3790771"/>
              <a:ext cx="37243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2438400" y="4743271"/>
              <a:ext cx="1913562" cy="1200329"/>
              <a:chOff x="2438400" y="4743271"/>
              <a:chExt cx="1913562" cy="1200329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2438400" y="4743271"/>
                <a:ext cx="1905000" cy="9906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446962" y="4743271"/>
                <a:ext cx="1905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  <a:ea typeface="ＭＳ Ｐゴシック" charset="-128"/>
                    <a:cs typeface="ＭＳ Ｐゴシック" charset="-128"/>
                  </a:rPr>
                  <a:t>Follow up as necessary and complete Table E</a:t>
                </a:r>
              </a:p>
              <a:p>
                <a:endParaRPr lang="en-US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944438" y="4743271"/>
              <a:ext cx="1913562" cy="1200329"/>
              <a:chOff x="5630238" y="1143000"/>
              <a:chExt cx="1913562" cy="1200329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5630238" y="1143000"/>
                <a:ext cx="1905000" cy="9906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638800" y="1143000"/>
                <a:ext cx="1905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  <a:ea typeface="ＭＳ Ｐゴシック" charset="-128"/>
                    <a:cs typeface="ＭＳ Ｐゴシック" charset="-128"/>
                  </a:rPr>
                  <a:t>Report closed out after all actions performed</a:t>
                </a:r>
              </a:p>
              <a:p>
                <a:endParaRPr lang="en-US" dirty="0"/>
              </a:p>
            </p:txBody>
          </p:sp>
        </p:grpSp>
        <p:cxnSp>
          <p:nvCxnSpPr>
            <p:cNvPr id="19" name="Straight Arrow Connector 18"/>
            <p:cNvCxnSpPr>
              <a:stCxn id="26" idx="3"/>
              <a:endCxn id="24" idx="1"/>
            </p:cNvCxnSpPr>
            <p:nvPr/>
          </p:nvCxnSpPr>
          <p:spPr>
            <a:xfrm>
              <a:off x="4343400" y="5238571"/>
              <a:ext cx="60103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22" idx="3"/>
              <a:endCxn id="26" idx="1"/>
            </p:cNvCxnSpPr>
            <p:nvPr/>
          </p:nvCxnSpPr>
          <p:spPr>
            <a:xfrm flipH="1">
              <a:off x="2438400" y="3790771"/>
              <a:ext cx="5477838" cy="1447800"/>
            </a:xfrm>
            <a:prstGeom prst="bentConnector5">
              <a:avLst>
                <a:gd name="adj1" fmla="val -4173"/>
                <a:gd name="adj2" fmla="val 50000"/>
                <a:gd name="adj3" fmla="val 10417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6011238" y="3295471"/>
              <a:ext cx="1913562" cy="1200329"/>
              <a:chOff x="5630238" y="1143000"/>
              <a:chExt cx="1913562" cy="1200329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5630238" y="1143000"/>
                <a:ext cx="1905000" cy="9906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638800" y="1143000"/>
                <a:ext cx="1905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  <a:ea typeface="ＭＳ Ｐゴシック" charset="-128"/>
                    <a:cs typeface="ＭＳ Ｐゴシック" charset="-128"/>
                  </a:rPr>
                  <a:t>Tables A-D are reviewed and finalized</a:t>
                </a:r>
              </a:p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85221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Initial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Complete the initial report (Table A) when error is reported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Goal is to report within 24 hours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QPS reviews immediately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A meeting is scheduled to discuss the incident - </a:t>
            </a:r>
            <a:r>
              <a:rPr lang="en-US" sz="40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Normally in about two weeks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14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Meeting to Discuss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Program area completes Tables B-D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Verbal explanation of the incident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Clarifying questions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Correct the report</a:t>
            </a:r>
          </a:p>
          <a:p>
            <a:pPr lvl="1"/>
            <a:r>
              <a:rPr lang="en-US" sz="40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All parties review again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Some incidents are fixed prior to the meeting</a:t>
            </a:r>
          </a:p>
          <a:p>
            <a:pPr lvl="1"/>
            <a:r>
              <a:rPr lang="en-US" sz="40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If so, complete Table E and closes out the report</a:t>
            </a:r>
          </a:p>
          <a:p>
            <a:pPr lvl="1"/>
            <a:r>
              <a:rPr lang="en-US" sz="40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If there are open action, schedule follow-up review</a:t>
            </a:r>
            <a:endParaRPr lang="en-US" sz="4400" b="1" i="0" kern="1200" baseline="0" dirty="0" smtClean="0">
              <a:solidFill>
                <a:schemeClr val="tx2"/>
              </a:solidFill>
              <a:effectLst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38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QPS periodically reviews progress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Ensures corrective actions are done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Reviews continue at regular intervals until all actions are 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62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Lessons Learned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1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Process</a:t>
            </a:r>
          </a:p>
          <a:p>
            <a:r>
              <a:rPr lang="en-US" dirty="0" smtClean="0"/>
              <a:t>Lessons</a:t>
            </a:r>
            <a:r>
              <a:rPr lang="en-US" baseline="0" dirty="0" smtClean="0"/>
              <a:t> Learned</a:t>
            </a:r>
          </a:p>
          <a:p>
            <a:r>
              <a:rPr lang="en-US" baseline="0" dirty="0" smtClean="0"/>
              <a:t>Future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24600"/>
            <a:ext cx="762000" cy="381000"/>
          </a:xfrm>
        </p:spPr>
        <p:txBody>
          <a:bodyPr/>
          <a:lstStyle/>
          <a:p>
            <a:fld id="{5212C905-FF40-4437-BDDD-7BDE312C732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85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The Reporting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Staff members were unsure of the true intentions of the process</a:t>
            </a:r>
          </a:p>
          <a:p>
            <a:pPr lvl="1"/>
            <a:r>
              <a:rPr lang="en-US" sz="40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Few reports at first</a:t>
            </a:r>
          </a:p>
          <a:p>
            <a:pPr lvl="1"/>
            <a:r>
              <a:rPr lang="en-US" sz="40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Reported because the error was too big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QPS has the authority to inquire</a:t>
            </a:r>
          </a:p>
          <a:p>
            <a:pPr lvl="1"/>
            <a:r>
              <a:rPr lang="en-US" sz="40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Rarely exercised</a:t>
            </a:r>
          </a:p>
          <a:p>
            <a:pPr lvl="1"/>
            <a:r>
              <a:rPr lang="en-US" sz="40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Want to avoid being the “Dissemination Police”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Once employees realized management’s goal was:</a:t>
            </a:r>
          </a:p>
          <a:p>
            <a:pPr lvl="1"/>
            <a:r>
              <a:rPr lang="en-US" sz="40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To correct problems</a:t>
            </a:r>
          </a:p>
          <a:p>
            <a:pPr lvl="1"/>
            <a:r>
              <a:rPr lang="en-US" sz="40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Not to punish staff</a:t>
            </a:r>
          </a:p>
          <a:p>
            <a:pPr marL="457200" lvl="1" indent="0">
              <a:buNone/>
            </a:pPr>
            <a:endParaRPr lang="en-US" sz="4000" b="1" i="0" kern="1200" baseline="0" dirty="0" smtClean="0">
              <a:solidFill>
                <a:schemeClr val="tx2"/>
              </a:solidFill>
              <a:effectLst/>
              <a:latin typeface="Arial" panose="020B0604020202020204" pitchFamily="34" charset="0"/>
              <a:ea typeface="+mj-ea"/>
              <a:cs typeface="+mj-cs"/>
            </a:endParaRPr>
          </a:p>
          <a:p>
            <a:pPr marL="914400" lvl="2" indent="0">
              <a:buNone/>
            </a:pPr>
            <a:r>
              <a:rPr lang="en-US" sz="4400" b="1" i="1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…more reports started coming</a:t>
            </a:r>
            <a:endParaRPr lang="en-US" sz="4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63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Corporate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Many errors unique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About half of errors occur when a long-standing program makes major changes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Manual transfer of data files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Institutional knowledge transfer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Associate Director notification lacking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59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Share lessons learned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Annual reporting</a:t>
            </a:r>
          </a:p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Developing a database</a:t>
            </a:r>
          </a:p>
          <a:p>
            <a:pPr lvl="0"/>
            <a:endParaRPr lang="en-US" sz="4400" b="1" i="0" kern="1200" baseline="0" dirty="0" smtClean="0">
              <a:solidFill>
                <a:schemeClr val="tx2"/>
              </a:solidFill>
              <a:effectLst/>
              <a:latin typeface="Arial" panose="020B0604020202020204" pitchFamily="34" charset="0"/>
              <a:ea typeface="+mj-ea"/>
              <a:cs typeface="+mj-cs"/>
            </a:endParaRPr>
          </a:p>
          <a:p>
            <a:pPr marL="0" lvl="0" indent="0">
              <a:buNone/>
            </a:pPr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The long-term goal is that Census</a:t>
            </a:r>
          </a:p>
          <a:p>
            <a:pPr marL="971550" lvl="1" indent="-571500"/>
            <a:r>
              <a:rPr lang="en-US" sz="40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Will have fewer incidents</a:t>
            </a:r>
          </a:p>
          <a:p>
            <a:pPr marL="971550" lvl="1" indent="-571500"/>
            <a:r>
              <a:rPr lang="en-US" sz="40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When necessary, reports are complete and timely done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42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Steven S. Klement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steven.s.klement@census.gov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8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The Census Bureau is responsible for releasing thousands of data products every year</a:t>
            </a:r>
          </a:p>
          <a:p>
            <a:r>
              <a:rPr lang="en-US" sz="32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Each is an opportunity to supply the data-user with needed information</a:t>
            </a:r>
          </a:p>
          <a:p>
            <a:r>
              <a:rPr lang="en-US" sz="32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Each is also a chance to </a:t>
            </a:r>
            <a:r>
              <a:rPr lang="en-US" sz="32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release data </a:t>
            </a:r>
            <a:r>
              <a:rPr lang="en-US" sz="32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with errors</a:t>
            </a:r>
          </a:p>
          <a:p>
            <a:pPr lvl="1"/>
            <a:r>
              <a:rPr lang="en-US" sz="2800" b="1" i="1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“Census mistakes mean a recount for some.</a:t>
            </a:r>
            <a:r>
              <a:rPr lang="en-US" sz="2800" i="1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28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June 28, 2010, Washington Post</a:t>
            </a:r>
          </a:p>
          <a:p>
            <a:pPr lvl="1"/>
            <a:r>
              <a:rPr lang="en-US" sz="2800" i="1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2800" b="1" i="1" kern="1200" baseline="0" dirty="0" err="1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StatsCan</a:t>
            </a:r>
            <a:r>
              <a:rPr lang="en-US" sz="2800" b="1" i="1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admits five-year inflation mistake.</a:t>
            </a:r>
            <a:r>
              <a:rPr lang="en-US" sz="2800" i="1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en-US" sz="28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August 16, 2006, CTV</a:t>
            </a:r>
          </a:p>
          <a:p>
            <a:pPr lvl="1"/>
            <a:r>
              <a:rPr lang="en-US" sz="2800" i="1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2800" b="1" i="1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Census Bureau backtracks on number of same-sex households.</a:t>
            </a:r>
            <a:r>
              <a:rPr lang="en-US" sz="2800" i="1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en-US" sz="28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September 27, 2011 Chicago Tribune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0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 What is Erroneous Dissemination?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QPS defined erroneous dissemination as an error accessible to entities outside of the Census Bureau</a:t>
            </a:r>
          </a:p>
          <a:p>
            <a:pPr lvl="0"/>
            <a:r>
              <a:rPr lang="en-US" sz="32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Does not include errors found prior to leaving the Bureau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3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Erroneous Dissemination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Reduced staffs are trying to do more with less</a:t>
            </a:r>
          </a:p>
          <a:p>
            <a:r>
              <a:rPr lang="en-US" sz="32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Inevitably some mistakes are not caught until after release to the public</a:t>
            </a:r>
          </a:p>
          <a:p>
            <a:r>
              <a:rPr lang="en-US" sz="32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Mid-level managers do not always understand the implications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8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Initial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Census developed a process to handle erroneous dissemination incidents to:</a:t>
            </a:r>
          </a:p>
          <a:p>
            <a:pPr lvl="1"/>
            <a:r>
              <a:rPr lang="en-US" sz="28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Inform leadership</a:t>
            </a:r>
          </a:p>
          <a:p>
            <a:pPr lvl="1"/>
            <a:r>
              <a:rPr lang="en-US" sz="28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Inform the public</a:t>
            </a:r>
          </a:p>
          <a:p>
            <a:pPr lvl="1"/>
            <a:r>
              <a:rPr lang="en-US" sz="28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Identify and correct the source of the error</a:t>
            </a:r>
          </a:p>
          <a:p>
            <a:pPr lvl="1"/>
            <a:r>
              <a:rPr lang="en-US" sz="28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Not affix blame to individuals</a:t>
            </a:r>
          </a:p>
          <a:p>
            <a:pPr lvl="1"/>
            <a:r>
              <a:rPr lang="en-US" sz="280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Track incidents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3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Development of the Process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" y="1523365"/>
            <a:ext cx="6760210" cy="38106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961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Developing the Erroneous Dissemination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What happened</a:t>
            </a:r>
          </a:p>
          <a:p>
            <a:pPr lvl="0"/>
            <a:r>
              <a:rPr lang="en-US" sz="32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What caused the issue</a:t>
            </a:r>
          </a:p>
          <a:p>
            <a:pPr lvl="0"/>
            <a:r>
              <a:rPr lang="en-US" sz="32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What contributed to the issue</a:t>
            </a:r>
          </a:p>
          <a:p>
            <a:pPr lvl="0"/>
            <a:r>
              <a:rPr lang="en-US" sz="32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What was done to rectify the issue</a:t>
            </a:r>
          </a:p>
          <a:p>
            <a:pPr lvl="0"/>
            <a:r>
              <a:rPr lang="en-US" sz="3200" b="1" i="0" kern="1200" baseline="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Follows up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31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810</Words>
  <Application>Microsoft Office PowerPoint</Application>
  <PresentationFormat>On-screen Show (4:3)</PresentationFormat>
  <Paragraphs>180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ＭＳ Ｐゴシック</vt:lpstr>
      <vt:lpstr>Arial</vt:lpstr>
      <vt:lpstr>Calibri</vt:lpstr>
      <vt:lpstr>Wingdings</vt:lpstr>
      <vt:lpstr>Office Theme</vt:lpstr>
      <vt:lpstr>Corporate Solutions to Erroneous Dissemination</vt:lpstr>
      <vt:lpstr>Agenda</vt:lpstr>
      <vt:lpstr>Background</vt:lpstr>
      <vt:lpstr> What is Erroneous Dissemination?</vt:lpstr>
      <vt:lpstr>Erroneous Dissemination</vt:lpstr>
      <vt:lpstr>Initial Response</vt:lpstr>
      <vt:lpstr>Development of the Process</vt:lpstr>
      <vt:lpstr>Organization</vt:lpstr>
      <vt:lpstr>Developing the Erroneous Dissemination Report</vt:lpstr>
      <vt:lpstr>Documentation of the Incident (Table A)</vt:lpstr>
      <vt:lpstr>Origin of the Incident (Table B)</vt:lpstr>
      <vt:lpstr>Factors Associated With the Incident (Table C)</vt:lpstr>
      <vt:lpstr>Final Assessment of the Incident (Table D)</vt:lpstr>
      <vt:lpstr>Preventative Measures (Table E)</vt:lpstr>
      <vt:lpstr>The Reporting Process</vt:lpstr>
      <vt:lpstr>Initial Report</vt:lpstr>
      <vt:lpstr>Meeting to Discuss the Report</vt:lpstr>
      <vt:lpstr>Follow Up</vt:lpstr>
      <vt:lpstr>Lessons Learned</vt:lpstr>
      <vt:lpstr>The Reporting Process</vt:lpstr>
      <vt:lpstr>Corporate Lessons Learned</vt:lpstr>
      <vt:lpstr>Future</vt:lpstr>
      <vt:lpstr>Questions?</vt:lpstr>
    </vt:vector>
  </TitlesOfParts>
  <Company>U.S. Department of Commerce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johns225</dc:creator>
  <cp:lastModifiedBy>XXX</cp:lastModifiedBy>
  <cp:revision>128</cp:revision>
  <cp:lastPrinted>2014-06-03T18:51:44Z</cp:lastPrinted>
  <dcterms:created xsi:type="dcterms:W3CDTF">2014-02-21T16:42:22Z</dcterms:created>
  <dcterms:modified xsi:type="dcterms:W3CDTF">2014-06-03T18:51:49Z</dcterms:modified>
</cp:coreProperties>
</file>