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30"/>
  </p:notesMasterIdLst>
  <p:sldIdLst>
    <p:sldId id="256" r:id="rId3"/>
    <p:sldId id="268" r:id="rId4"/>
    <p:sldId id="272" r:id="rId5"/>
    <p:sldId id="271" r:id="rId6"/>
    <p:sldId id="274" r:id="rId7"/>
    <p:sldId id="273" r:id="rId8"/>
    <p:sldId id="270" r:id="rId9"/>
    <p:sldId id="275" r:id="rId10"/>
    <p:sldId id="276" r:id="rId11"/>
    <p:sldId id="277" r:id="rId12"/>
    <p:sldId id="278" r:id="rId13"/>
    <p:sldId id="279" r:id="rId14"/>
    <p:sldId id="289" r:id="rId15"/>
    <p:sldId id="290" r:id="rId16"/>
    <p:sldId id="280" r:id="rId17"/>
    <p:sldId id="291" r:id="rId18"/>
    <p:sldId id="292" r:id="rId19"/>
    <p:sldId id="293" r:id="rId20"/>
    <p:sldId id="294" r:id="rId21"/>
    <p:sldId id="281" r:id="rId22"/>
    <p:sldId id="283" r:id="rId23"/>
    <p:sldId id="284" r:id="rId24"/>
    <p:sldId id="285" r:id="rId25"/>
    <p:sldId id="286" r:id="rId26"/>
    <p:sldId id="282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CABB3-AB83-4BC5-A3D7-D27E155F62B3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C6D75D9-FC1C-46A0-9270-2D263A77A2EE}" type="pres">
      <dgm:prSet presAssocID="{5BDCABB3-AB83-4BC5-A3D7-D27E155F62B3}" presName="Name0" presStyleCnt="0">
        <dgm:presLayoutVars>
          <dgm:dir/>
          <dgm:resizeHandles val="exact"/>
        </dgm:presLayoutVars>
      </dgm:prSet>
      <dgm:spPr/>
    </dgm:pt>
  </dgm:ptLst>
  <dgm:cxnLst>
    <dgm:cxn modelId="{7DB9C836-3865-45A2-B943-DD4FFE2E2FDA}" type="presOf" srcId="{5BDCABB3-AB83-4BC5-A3D7-D27E155F62B3}" destId="{CC6D75D9-FC1C-46A0-9270-2D263A77A2E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DCABB3-AB83-4BC5-A3D7-D27E155F62B3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C6D75D9-FC1C-46A0-9270-2D263A77A2EE}" type="pres">
      <dgm:prSet presAssocID="{5BDCABB3-AB83-4BC5-A3D7-D27E155F62B3}" presName="Name0" presStyleCnt="0">
        <dgm:presLayoutVars>
          <dgm:dir/>
          <dgm:resizeHandles val="exact"/>
        </dgm:presLayoutVars>
      </dgm:prSet>
      <dgm:spPr/>
    </dgm:pt>
  </dgm:ptLst>
  <dgm:cxnLst>
    <dgm:cxn modelId="{456CEF3E-E086-4383-9BBB-1AFEE79274B6}" type="presOf" srcId="{5BDCABB3-AB83-4BC5-A3D7-D27E155F62B3}" destId="{CC6D75D9-FC1C-46A0-9270-2D263A77A2E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7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0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0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9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60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0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52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27784" y="6044184"/>
            <a:ext cx="651621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699792" y="6050037"/>
            <a:ext cx="6368008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623648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9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Vienna, June 3rd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3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15" name="Rectangle 13"/>
          <p:cNvSpPr>
            <a:spLocks noGrp="1"/>
          </p:cNvSpPr>
          <p:nvPr>
            <p:ph type="dt" sz="half" idx="17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Vienna, June 3rd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670289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7" name="Rectangle 2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dt" sz="half" idx="18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Vienna, June 3rd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8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Vienna, June 3rd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62669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Vienna, June 3rd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524328" y="847130"/>
            <a:ext cx="1289075" cy="35283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524328" y="223680"/>
            <a:ext cx="1194247" cy="569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8" r:id="rId3"/>
    <p:sldLayoutId id="2147483699" r:id="rId4"/>
    <p:sldLayoutId id="2147483700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5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60000"/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627784" y="4038600"/>
            <a:ext cx="6516216" cy="1828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Typology of products in Official Statistics</a:t>
            </a:r>
            <a:endParaRPr lang="en-US" sz="38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771800" y="6050037"/>
            <a:ext cx="6368008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Thomas Burg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Marcus Hudec	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179668"/>
              </p:ext>
            </p:extLst>
          </p:nvPr>
        </p:nvGraphicFramePr>
        <p:xfrm>
          <a:off x="14515" y="6077984"/>
          <a:ext cx="2555776" cy="69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Image" r:id="rId4" imgW="2663640" imgH="728280" progId="Photoshop.Image.13">
                  <p:embed/>
                </p:oleObj>
              </mc:Choice>
              <mc:Fallback>
                <p:oleObj name="Image" r:id="rId4" imgW="2663640" imgH="7282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15" y="6077984"/>
                        <a:ext cx="2555776" cy="699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1960" y="2276872"/>
            <a:ext cx="2924175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Data Processing (II)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Model Based processing</a:t>
            </a:r>
          </a:p>
          <a:p>
            <a:r>
              <a:rPr lang="en-GB" sz="2400" dirty="0" smtClean="0"/>
              <a:t>Can be used for direct calculation but as well at certain product steps aiming to enhance quality</a:t>
            </a:r>
          </a:p>
          <a:p>
            <a:r>
              <a:rPr lang="en-GB" sz="2400" dirty="0" smtClean="0"/>
              <a:t>Broad variety but some are typical in official statistics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</a:t>
            </a:r>
            <a:r>
              <a:rPr lang="en-US" dirty="0" err="1" smtClean="0"/>
              <a:t>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323528" y="3995772"/>
            <a:ext cx="277024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Weighting of Sampling Schemes</a:t>
            </a:r>
            <a:endParaRPr lang="en-GB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39222" y="4499828"/>
            <a:ext cx="1938095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Small Area Estimation</a:t>
            </a:r>
            <a:endParaRPr lang="en-GB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323528" y="4959811"/>
            <a:ext cx="1648208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Index Calculations</a:t>
            </a:r>
            <a:endParaRPr lang="en-GB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2987824" y="4499828"/>
            <a:ext cx="1854995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Forecasting Methods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5920812" y="3995772"/>
            <a:ext cx="1648208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Index Calculations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2971641" y="5013176"/>
            <a:ext cx="233788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Data Validation Techniques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3705535" y="3978096"/>
            <a:ext cx="1388522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Disaggregation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5920812" y="5013176"/>
            <a:ext cx="246574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Statistical Disclosure Control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467544" y="5661248"/>
            <a:ext cx="150874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Flash Estimation</a:t>
            </a:r>
            <a:endParaRPr lang="en-GB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920812" y="4499828"/>
            <a:ext cx="1887055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Backcasting</a:t>
            </a:r>
            <a:r>
              <a:rPr lang="en-GB" sz="1400" dirty="0" smtClean="0"/>
              <a:t> Methods</a:t>
            </a:r>
            <a:endParaRPr lang="en-GB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5056716" y="5661248"/>
            <a:ext cx="1971309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Imputation Techniques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918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Data </a:t>
            </a:r>
            <a:r>
              <a:rPr lang="de-AT" dirty="0" err="1" smtClean="0"/>
              <a:t>Presentation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</a:t>
            </a:r>
            <a:r>
              <a:rPr lang="en-US" dirty="0" err="1" smtClean="0"/>
              <a:t>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sp>
        <p:nvSpPr>
          <p:cNvPr id="19" name="Inhaltsplatzhalter 3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/>
          </a:bodyPr>
          <a:lstStyle/>
          <a:p>
            <a:r>
              <a:rPr lang="en-GB" dirty="0" smtClean="0"/>
              <a:t>Classical Statistical Tables </a:t>
            </a:r>
          </a:p>
          <a:p>
            <a:r>
              <a:rPr lang="en-GB" dirty="0" smtClean="0"/>
              <a:t>Maps</a:t>
            </a:r>
            <a:endParaRPr lang="en-GB" dirty="0"/>
          </a:p>
          <a:p>
            <a:r>
              <a:rPr lang="en-GB" dirty="0" smtClean="0"/>
              <a:t>Indicators</a:t>
            </a:r>
            <a:r>
              <a:rPr lang="de-AT" dirty="0" smtClean="0"/>
              <a:t>	</a:t>
            </a:r>
            <a:endParaRPr lang="de-AT" dirty="0"/>
          </a:p>
          <a:p>
            <a:r>
              <a:rPr lang="en-GB" dirty="0" smtClean="0"/>
              <a:t>Systems  of Accounts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en-GB" dirty="0" smtClean="0"/>
              <a:t>Difficult to assign or rather „not to assign“!</a:t>
            </a:r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44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Starting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Point</a:t>
            </a:r>
          </a:p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Canonical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Dimensions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Typology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Statistical Products</a:t>
            </a:r>
          </a:p>
          <a:p>
            <a:r>
              <a:rPr lang="de-AT" dirty="0" smtClean="0"/>
              <a:t>Template</a:t>
            </a:r>
            <a:endParaRPr lang="de-AT" dirty="0"/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Examples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Impact on Quality Reporting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Template (I)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1747838"/>
            <a:ext cx="9061450" cy="42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0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Template (II)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8094"/>
            <a:ext cx="7776864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7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Starting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Point</a:t>
            </a:r>
          </a:p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Canonical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Dimensions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Typology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Statistical Products</a:t>
            </a: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Template</a:t>
            </a:r>
            <a:endParaRPr lang="de-A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 err="1"/>
              <a:t>Examples</a:t>
            </a:r>
            <a:endParaRPr lang="de-AT" dirty="0"/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Impact on Quality Reporting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EU SILC (I)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2060848"/>
            <a:ext cx="9061450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0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EU SILC (II)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47631"/>
            <a:ext cx="630555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0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Register </a:t>
            </a:r>
            <a:r>
              <a:rPr lang="de-AT" dirty="0" err="1" smtClean="0"/>
              <a:t>Based</a:t>
            </a:r>
            <a:r>
              <a:rPr lang="de-AT" dirty="0" smtClean="0"/>
              <a:t> Labour Market </a:t>
            </a:r>
            <a:r>
              <a:rPr lang="de-AT" dirty="0" err="1" smtClean="0"/>
              <a:t>Statistics</a:t>
            </a:r>
            <a:r>
              <a:rPr lang="de-AT" dirty="0" smtClean="0"/>
              <a:t> (I)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283743"/>
            <a:ext cx="9061450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Register </a:t>
            </a:r>
            <a:r>
              <a:rPr lang="de-AT" dirty="0" err="1"/>
              <a:t>Based</a:t>
            </a:r>
            <a:r>
              <a:rPr lang="de-AT" dirty="0"/>
              <a:t> Labour Market </a:t>
            </a:r>
            <a:r>
              <a:rPr lang="de-AT" dirty="0" err="1"/>
              <a:t>Statistics</a:t>
            </a:r>
            <a:r>
              <a:rPr lang="de-AT" dirty="0"/>
              <a:t> (</a:t>
            </a:r>
            <a:r>
              <a:rPr lang="de-AT" dirty="0" smtClean="0"/>
              <a:t>II)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315075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9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Starting</a:t>
            </a:r>
            <a:r>
              <a:rPr lang="de-AT" dirty="0" smtClean="0"/>
              <a:t> Point</a:t>
            </a:r>
          </a:p>
          <a:p>
            <a:r>
              <a:rPr lang="de-AT" dirty="0" err="1" smtClean="0"/>
              <a:t>Canonical</a:t>
            </a:r>
            <a:r>
              <a:rPr lang="de-AT" dirty="0" smtClean="0"/>
              <a:t> </a:t>
            </a:r>
            <a:r>
              <a:rPr lang="de-AT" dirty="0" err="1" smtClean="0"/>
              <a:t>Dimensions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a </a:t>
            </a:r>
            <a:r>
              <a:rPr lang="de-AT" dirty="0" err="1" smtClean="0"/>
              <a:t>Typology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Statistical Products</a:t>
            </a:r>
          </a:p>
          <a:p>
            <a:r>
              <a:rPr lang="de-AT" dirty="0" smtClean="0"/>
              <a:t>Template</a:t>
            </a:r>
          </a:p>
          <a:p>
            <a:r>
              <a:rPr lang="de-AT" dirty="0" err="1" smtClean="0"/>
              <a:t>Examples</a:t>
            </a:r>
            <a:endParaRPr lang="de-AT" dirty="0" smtClean="0"/>
          </a:p>
          <a:p>
            <a:r>
              <a:rPr lang="de-AT" dirty="0" smtClean="0"/>
              <a:t>Impact on Quality Reporting</a:t>
            </a:r>
          </a:p>
          <a:p>
            <a:r>
              <a:rPr lang="de-AT" dirty="0" err="1" smtClean="0"/>
              <a:t>Conclusions</a:t>
            </a:r>
            <a:r>
              <a:rPr lang="de-AT" dirty="0" smtClean="0"/>
              <a:t> &amp; Next </a:t>
            </a:r>
            <a:r>
              <a:rPr lang="de-AT" dirty="0" err="1" smtClean="0"/>
              <a:t>Steps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Starting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Point</a:t>
            </a:r>
          </a:p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Canonical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Dimensions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Typology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Statistical Products</a:t>
            </a: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Template</a:t>
            </a:r>
            <a:endParaRPr lang="de-A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Examples</a:t>
            </a:r>
            <a:endParaRPr lang="de-A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/>
              <a:t>Impact on Quality Reporting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Impact on Quality Reporting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en-GB" dirty="0" smtClean="0"/>
              <a:t>Set of Metadata relevant for user depends  on characteristics of the Statistical Product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All quality dimensions are concerned but first of all</a:t>
            </a:r>
          </a:p>
          <a:p>
            <a:pPr marL="0" indent="0">
              <a:buNone/>
            </a:pPr>
            <a:r>
              <a:rPr lang="en-GB" dirty="0" smtClean="0"/>
              <a:t>accuracy  is a topic.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Certain expectations on quality reporting 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Data </a:t>
            </a:r>
            <a:r>
              <a:rPr lang="de-AT" dirty="0" err="1" smtClean="0"/>
              <a:t>Sources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92667"/>
            <a:ext cx="6984776" cy="3656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1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Processing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35978"/>
              </p:ext>
            </p:extLst>
          </p:nvPr>
        </p:nvGraphicFramePr>
        <p:xfrm>
          <a:off x="1475656" y="1597550"/>
          <a:ext cx="6192688" cy="3845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1584176"/>
                <a:gridCol w="151216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Simple Aggregation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Model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baseline="0" dirty="0" err="1" smtClean="0"/>
                        <a:t>Based</a:t>
                      </a:r>
                      <a:endParaRPr lang="de-AT" baseline="0" dirty="0" smtClean="0"/>
                    </a:p>
                    <a:p>
                      <a:r>
                        <a:rPr lang="de-AT" baseline="0" dirty="0" smtClean="0"/>
                        <a:t>Processing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Accounting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Data </a:t>
                      </a:r>
                      <a:r>
                        <a:rPr lang="de-AT" dirty="0" err="1" smtClean="0"/>
                        <a:t>Matching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Availability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Model Diganositcs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Measurement </a:t>
                      </a:r>
                      <a:r>
                        <a:rPr lang="en-GB" sz="1600" noProof="0" dirty="0" smtClean="0"/>
                        <a:t>Errors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Matching rates</a:t>
                      </a:r>
                      <a:endParaRPr lang="en-GB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 err="1" smtClean="0"/>
                        <a:t>Completness</a:t>
                      </a:r>
                      <a:r>
                        <a:rPr lang="en-GB" sz="1600" noProof="0" dirty="0" smtClean="0"/>
                        <a:t> of Metadata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Goodness of Fit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Top Down vs. Bottom up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Adequcy</a:t>
                      </a:r>
                      <a:r>
                        <a:rPr lang="en-GB" sz="1600" baseline="0" noProof="0" smtClean="0"/>
                        <a:t> of Units</a:t>
                      </a:r>
                      <a:endParaRPr lang="en-GB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Description of Methods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Misclassification errors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Homogeneity of underlying concepts</a:t>
                      </a:r>
                      <a:endParaRPr lang="en-GB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Analysis of sensitivity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Strength of association</a:t>
                      </a:r>
                      <a:endParaRPr lang="en-GB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7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Data </a:t>
            </a:r>
            <a:r>
              <a:rPr lang="de-AT" dirty="0" err="1" smtClean="0"/>
              <a:t>Presentation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sp>
        <p:nvSpPr>
          <p:cNvPr id="7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Contents of Quality report not dependent on characteristics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Accessibility</a:t>
            </a:r>
          </a:p>
          <a:p>
            <a:r>
              <a:rPr lang="en-GB" dirty="0" smtClean="0"/>
              <a:t>Clarity</a:t>
            </a:r>
          </a:p>
          <a:p>
            <a:r>
              <a:rPr lang="en-GB" dirty="0" smtClean="0"/>
              <a:t>Timeliness</a:t>
            </a:r>
          </a:p>
          <a:p>
            <a:r>
              <a:rPr lang="en-GB" dirty="0" smtClean="0"/>
              <a:t>Revisions</a:t>
            </a:r>
          </a:p>
          <a:p>
            <a:r>
              <a:rPr lang="en-GB" dirty="0" smtClean="0"/>
              <a:t>Restrictions caused by Statistical disclosure control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774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Starting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Point</a:t>
            </a:r>
          </a:p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Canonical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Dimensions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Typology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Statistical Products</a:t>
            </a: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Template</a:t>
            </a:r>
            <a:endParaRPr lang="de-A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Examples</a:t>
            </a:r>
            <a:endParaRPr lang="de-A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Impact on Quality Reporting</a:t>
            </a:r>
          </a:p>
          <a:p>
            <a:r>
              <a:rPr lang="de-AT" dirty="0" err="1"/>
              <a:t>Conclusions</a:t>
            </a:r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Main </a:t>
            </a: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sp>
        <p:nvSpPr>
          <p:cNvPr id="7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One dimensional approach of assigning a type of statistics is not sufficient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Canonical dimensions can describe the characteristics of a statistical product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Characterization of product has impact on set of metadata and expectations on quality reporting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52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Next </a:t>
            </a:r>
            <a:r>
              <a:rPr lang="de-AT" dirty="0" err="1" smtClean="0"/>
              <a:t>Steps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sp>
        <p:nvSpPr>
          <p:cNvPr id="7" name="Inhalts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Sharpening the proposal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Completeness, exact definition etc.. 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Applying the concept to Standard-Documentation of Statistics Austria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51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592781" y="1516698"/>
            <a:ext cx="8153400" cy="4495800"/>
          </a:xfrm>
        </p:spPr>
        <p:txBody>
          <a:bodyPr>
            <a:normAutofit/>
          </a:bodyPr>
          <a:lstStyle/>
          <a:p>
            <a:r>
              <a:rPr lang="de-AT" dirty="0" err="1" smtClean="0"/>
              <a:t>Starting</a:t>
            </a:r>
            <a:r>
              <a:rPr lang="de-AT" dirty="0" smtClean="0"/>
              <a:t> Point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Canonical</a:t>
            </a:r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Dimensions</a:t>
            </a:r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Typology</a:t>
            </a:r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 Statistical Products</a:t>
            </a: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Template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Examples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Impact on Quality Reporting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20" name="Rectangle 13"/>
          <p:cNvSpPr>
            <a:spLocks noGrp="1"/>
          </p:cNvSpPr>
          <p:nvPr>
            <p:ph type="dt" sz="half" idx="429496729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lang="en-US" sz="4900" dirty="0" smtClean="0"/>
              <a:t>Starting Point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de-AT" dirty="0" smtClean="0"/>
          </a:p>
          <a:p>
            <a:pPr marL="0" indent="0">
              <a:buNone/>
            </a:pPr>
            <a:r>
              <a:rPr lang="en-GB" sz="9600" b="1" dirty="0" smtClean="0"/>
              <a:t>Classical Approach: One-dimensional Type of Statistics</a:t>
            </a:r>
            <a:r>
              <a:rPr lang="en-GB" sz="9600" dirty="0" smtClean="0"/>
              <a:t> </a:t>
            </a:r>
            <a:br>
              <a:rPr lang="en-GB" sz="9600" dirty="0" smtClean="0"/>
            </a:br>
            <a:endParaRPr lang="en-GB" sz="9600" dirty="0" smtClean="0"/>
          </a:p>
          <a:p>
            <a:pPr marL="0" indent="0">
              <a:buNone/>
            </a:pPr>
            <a:r>
              <a:rPr lang="en-GB" sz="9600" u="sng" dirty="0" smtClean="0"/>
              <a:t>Primary Statistics – Secondary Statistics</a:t>
            </a:r>
          </a:p>
          <a:p>
            <a:pPr marL="0" indent="0">
              <a:buNone/>
            </a:pPr>
            <a:r>
              <a:rPr lang="en-GB" sz="9600" dirty="0" smtClean="0"/>
              <a:t>Deviation between official statistics and academic statistics</a:t>
            </a:r>
          </a:p>
          <a:p>
            <a:pPr marL="0" indent="0">
              <a:buNone/>
            </a:pPr>
            <a:r>
              <a:rPr lang="en-GB" sz="9600" u="sng" dirty="0" smtClean="0"/>
              <a:t>Eurostat  handbook on Quality Reports </a:t>
            </a:r>
          </a:p>
          <a:p>
            <a:pPr marL="0" indent="0">
              <a:buNone/>
            </a:pPr>
            <a:r>
              <a:rPr lang="en-GB" sz="9600" dirty="0" smtClean="0"/>
              <a:t>          - Sample Survey</a:t>
            </a:r>
          </a:p>
          <a:p>
            <a:pPr marL="0" indent="0">
              <a:buNone/>
            </a:pPr>
            <a:r>
              <a:rPr lang="en-GB" sz="9600" dirty="0" smtClean="0"/>
              <a:t>          - Census</a:t>
            </a:r>
          </a:p>
          <a:p>
            <a:pPr marL="0" indent="0">
              <a:buNone/>
            </a:pPr>
            <a:r>
              <a:rPr lang="en-GB" sz="9600" dirty="0" smtClean="0"/>
              <a:t>          - Statistical process using administrative sources</a:t>
            </a:r>
          </a:p>
          <a:p>
            <a:pPr marL="0" indent="0">
              <a:buNone/>
            </a:pPr>
            <a:r>
              <a:rPr lang="en-GB" sz="9600" dirty="0" smtClean="0"/>
              <a:t>          - Statistical process involving multiple data sources</a:t>
            </a:r>
          </a:p>
          <a:p>
            <a:pPr marL="0" indent="0">
              <a:buNone/>
            </a:pPr>
            <a:r>
              <a:rPr lang="en-GB" sz="9600" dirty="0" smtClean="0"/>
              <a:t>          - Price or any other </a:t>
            </a:r>
            <a:r>
              <a:rPr lang="en-GB" sz="9600" dirty="0" smtClean="0"/>
              <a:t>economic </a:t>
            </a:r>
            <a:r>
              <a:rPr lang="en-GB" sz="9600" dirty="0" smtClean="0"/>
              <a:t>index processes</a:t>
            </a:r>
          </a:p>
          <a:p>
            <a:pPr marL="0" indent="0">
              <a:buNone/>
            </a:pPr>
            <a:r>
              <a:rPr lang="en-GB" sz="9600" dirty="0" smtClean="0"/>
              <a:t>          - Statistical Compilation</a:t>
            </a:r>
          </a:p>
          <a:p>
            <a:pPr marL="0" indent="0">
              <a:buNone/>
            </a:pPr>
            <a:r>
              <a:rPr lang="de-AT" dirty="0" smtClean="0"/>
              <a:t> </a:t>
            </a:r>
          </a:p>
          <a:p>
            <a:pPr marL="0" indent="0">
              <a:buNone/>
            </a:pP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28292063"/>
              </p:ext>
            </p:extLst>
          </p:nvPr>
        </p:nvGraphicFramePr>
        <p:xfrm>
          <a:off x="683568" y="5680654"/>
          <a:ext cx="8079432" cy="41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0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lang="en-US" sz="4900" dirty="0" smtClean="0"/>
              <a:t>Types of Statistics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77408062"/>
              </p:ext>
            </p:extLst>
          </p:nvPr>
        </p:nvGraphicFramePr>
        <p:xfrm>
          <a:off x="683568" y="5680654"/>
          <a:ext cx="8079432" cy="41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pic>
        <p:nvPicPr>
          <p:cNvPr id="8" name="Grafik 7"/>
          <p:cNvPicPr/>
          <p:nvPr/>
        </p:nvPicPr>
        <p:blipFill>
          <a:blip r:embed="rId8"/>
          <a:stretch>
            <a:fillRect/>
          </a:stretch>
        </p:blipFill>
        <p:spPr>
          <a:xfrm>
            <a:off x="395536" y="1772816"/>
            <a:ext cx="770485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AT" dirty="0" err="1">
                <a:solidFill>
                  <a:schemeClr val="bg1">
                    <a:lumMod val="85000"/>
                  </a:schemeClr>
                </a:solidFill>
              </a:rPr>
              <a:t>Starting</a:t>
            </a:r>
            <a:r>
              <a:rPr lang="de-AT" dirty="0">
                <a:solidFill>
                  <a:schemeClr val="bg1">
                    <a:lumMod val="85000"/>
                  </a:schemeClr>
                </a:solidFill>
              </a:rPr>
              <a:t> Point</a:t>
            </a:r>
          </a:p>
          <a:p>
            <a:r>
              <a:rPr lang="de-AT" dirty="0" err="1"/>
              <a:t>Canonical</a:t>
            </a:r>
            <a:r>
              <a:rPr lang="de-AT" dirty="0"/>
              <a:t> </a:t>
            </a:r>
            <a:r>
              <a:rPr lang="de-AT" dirty="0" err="1"/>
              <a:t>Dimensions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 </a:t>
            </a:r>
            <a:r>
              <a:rPr lang="de-AT" dirty="0" err="1"/>
              <a:t>Typology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Statistical Products</a:t>
            </a: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Template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Examples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AT" dirty="0" smtClean="0">
                <a:solidFill>
                  <a:schemeClr val="bg1">
                    <a:lumMod val="85000"/>
                  </a:schemeClr>
                </a:solidFill>
              </a:rPr>
              <a:t>Impact on Quality Reporting</a:t>
            </a:r>
          </a:p>
          <a:p>
            <a:r>
              <a:rPr lang="de-AT" dirty="0" err="1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de-AT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© Burg &amp; Hudec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Dimensions 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dimensional approach</a:t>
            </a:r>
          </a:p>
          <a:p>
            <a:pPr lvl="1"/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Data Processing</a:t>
            </a:r>
          </a:p>
          <a:p>
            <a:pPr lvl="1"/>
            <a:r>
              <a:rPr lang="en-US" dirty="0" smtClean="0"/>
              <a:t>Data Presentation </a:t>
            </a:r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Each dimension having its own characterization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23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Data </a:t>
            </a:r>
            <a:r>
              <a:rPr lang="de-AT" dirty="0" err="1" smtClean="0"/>
              <a:t>Collection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Data can be collected  having in mind two different purposes:</a:t>
            </a:r>
          </a:p>
          <a:p>
            <a:pPr marL="514350" indent="-514350">
              <a:buAutoNum type="arabicPeriod"/>
            </a:pPr>
            <a:r>
              <a:rPr lang="en-GB" dirty="0" smtClean="0"/>
              <a:t>1. Subject of Statistic  2. Auxiliary Information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Possible data sources for Statistical Products</a:t>
            </a:r>
          </a:p>
          <a:p>
            <a:pPr marL="0" indent="0">
              <a:buNone/>
            </a:pPr>
            <a:r>
              <a:rPr lang="en-GB" dirty="0" smtClean="0"/>
              <a:t>Survey		</a:t>
            </a:r>
            <a:r>
              <a:rPr lang="en-GB" dirty="0" smtClean="0">
                <a:sym typeface="Wingdings" pitchFamily="2" charset="2"/>
              </a:rPr>
              <a:t></a:t>
            </a:r>
            <a:r>
              <a:rPr lang="en-GB" dirty="0" smtClean="0"/>
              <a:t>      Respondents</a:t>
            </a:r>
          </a:p>
          <a:p>
            <a:pPr marL="0" indent="0">
              <a:buNone/>
            </a:pPr>
            <a:r>
              <a:rPr lang="en-GB" dirty="0" smtClean="0"/>
              <a:t>Administrative </a:t>
            </a:r>
            <a:r>
              <a:rPr lang="en-GB" dirty="0" smtClean="0"/>
              <a:t>Data</a:t>
            </a:r>
            <a:r>
              <a:rPr lang="en-GB" dirty="0" smtClean="0">
                <a:sym typeface="Wingdings" pitchFamily="2" charset="2"/>
              </a:rPr>
              <a:t></a:t>
            </a:r>
            <a:r>
              <a:rPr lang="en-GB" dirty="0" smtClean="0"/>
              <a:t>      </a:t>
            </a:r>
            <a:r>
              <a:rPr lang="en-GB" dirty="0" smtClean="0"/>
              <a:t>Non-Statistical purpose	</a:t>
            </a:r>
          </a:p>
          <a:p>
            <a:pPr marL="0" indent="0">
              <a:buNone/>
            </a:pPr>
            <a:r>
              <a:rPr lang="en-GB" dirty="0" smtClean="0"/>
              <a:t>Register Data	</a:t>
            </a:r>
            <a:r>
              <a:rPr lang="en-GB" dirty="0" smtClean="0">
                <a:sym typeface="Wingdings" pitchFamily="2" charset="2"/>
              </a:rPr>
              <a:t></a:t>
            </a:r>
            <a:r>
              <a:rPr lang="en-GB" dirty="0" smtClean="0"/>
              <a:t>      Maintained by NSI		</a:t>
            </a:r>
          </a:p>
          <a:p>
            <a:pPr marL="0" indent="0">
              <a:buNone/>
            </a:pPr>
            <a:r>
              <a:rPr lang="en-GB" dirty="0" smtClean="0"/>
              <a:t>Existing Data</a:t>
            </a:r>
            <a:r>
              <a:rPr lang="en-GB" dirty="0" smtClean="0"/>
              <a:t>	</a:t>
            </a:r>
            <a:r>
              <a:rPr lang="en-GB" dirty="0" smtClean="0">
                <a:sym typeface="Wingdings" pitchFamily="2" charset="2"/>
              </a:rPr>
              <a:t></a:t>
            </a:r>
            <a:r>
              <a:rPr lang="en-GB" dirty="0" smtClean="0"/>
              <a:t>      Collected for </a:t>
            </a:r>
            <a:r>
              <a:rPr lang="en-GB" dirty="0" smtClean="0"/>
              <a:t>other product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New Data Sources	</a:t>
            </a:r>
            <a:r>
              <a:rPr lang="en-GB" dirty="0" smtClean="0">
                <a:sym typeface="Wingdings" pitchFamily="2" charset="2"/>
              </a:rPr>
              <a:t> </a:t>
            </a:r>
            <a:r>
              <a:rPr lang="en-GB" dirty="0" smtClean="0"/>
              <a:t>	Big Data“</a:t>
            </a:r>
            <a:r>
              <a:rPr lang="de-AT" dirty="0" smtClean="0"/>
              <a:t>	</a:t>
            </a: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1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Data Processing (I)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Simple Aggregation(„Normal </a:t>
            </a:r>
            <a:r>
              <a:rPr lang="de-AT" dirty="0" err="1" smtClean="0"/>
              <a:t>processing</a:t>
            </a:r>
            <a:r>
              <a:rPr lang="de-AT" dirty="0" smtClean="0"/>
              <a:t>“) 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Modell </a:t>
            </a:r>
            <a:r>
              <a:rPr lang="de-AT" dirty="0" err="1"/>
              <a:t>B</a:t>
            </a:r>
            <a:r>
              <a:rPr lang="de-AT" dirty="0" err="1" smtClean="0"/>
              <a:t>ased</a:t>
            </a:r>
            <a:r>
              <a:rPr lang="de-AT" dirty="0" smtClean="0"/>
              <a:t>  </a:t>
            </a:r>
            <a:r>
              <a:rPr lang="de-AT" dirty="0" err="1" smtClean="0"/>
              <a:t>Calculations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err="1" smtClean="0"/>
              <a:t>Accounting</a:t>
            </a:r>
            <a:r>
              <a:rPr lang="de-AT" dirty="0" smtClean="0"/>
              <a:t>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Data </a:t>
            </a:r>
            <a:r>
              <a:rPr lang="de-AT" dirty="0" err="1" smtClean="0"/>
              <a:t>Matching</a:t>
            </a:r>
            <a:r>
              <a:rPr lang="de-AT" dirty="0" smtClean="0"/>
              <a:t> </a:t>
            </a: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© Burg &amp; Hudec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Vienna, June 3rd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45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F5496"/>
      </a:accent1>
      <a:accent2>
        <a:srgbClr val="C9C9C9"/>
      </a:accent2>
      <a:accent3>
        <a:srgbClr val="A5A5A5"/>
      </a:accent3>
      <a:accent4>
        <a:srgbClr val="FFC000"/>
      </a:accent4>
      <a:accent5>
        <a:srgbClr val="2F5496"/>
      </a:accent5>
      <a:accent6>
        <a:srgbClr val="70AD47"/>
      </a:accent6>
      <a:hlink>
        <a:srgbClr val="0563C1"/>
      </a:hlink>
      <a:folHlink>
        <a:srgbClr val="954F7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735</Words>
  <Application>Microsoft Office PowerPoint</Application>
  <PresentationFormat>On-screen Show (4:3)</PresentationFormat>
  <Paragraphs>274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Tw Cen MT</vt:lpstr>
      <vt:lpstr>Wingdings</vt:lpstr>
      <vt:lpstr>Galathea</vt:lpstr>
      <vt:lpstr>Image</vt:lpstr>
      <vt:lpstr>Typology of products in Official Statistics</vt:lpstr>
      <vt:lpstr>Content</vt:lpstr>
      <vt:lpstr>Content</vt:lpstr>
      <vt:lpstr>Starting Point</vt:lpstr>
      <vt:lpstr>Types of Statistics</vt:lpstr>
      <vt:lpstr>Content</vt:lpstr>
      <vt:lpstr>Canonical Dimensions </vt:lpstr>
      <vt:lpstr>Data Collection</vt:lpstr>
      <vt:lpstr>Data Processing (I)</vt:lpstr>
      <vt:lpstr>Data Processing (II)</vt:lpstr>
      <vt:lpstr>Data Presentation</vt:lpstr>
      <vt:lpstr>Content</vt:lpstr>
      <vt:lpstr>Template (I) </vt:lpstr>
      <vt:lpstr>Template (II) </vt:lpstr>
      <vt:lpstr>Content</vt:lpstr>
      <vt:lpstr>EU SILC (I) </vt:lpstr>
      <vt:lpstr>EU SILC (II) </vt:lpstr>
      <vt:lpstr>Register Based Labour Market Statistics (I) </vt:lpstr>
      <vt:lpstr>Register Based Labour Market Statistics (II)</vt:lpstr>
      <vt:lpstr>Content</vt:lpstr>
      <vt:lpstr>Impact on Quality Reporting</vt:lpstr>
      <vt:lpstr>Data Sources</vt:lpstr>
      <vt:lpstr>Processing</vt:lpstr>
      <vt:lpstr>Data Presentation</vt:lpstr>
      <vt:lpstr>Content</vt:lpstr>
      <vt:lpstr>Main Conclusions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2014-04-09T15:20:32Z</dcterms:created>
  <dcterms:modified xsi:type="dcterms:W3CDTF">2014-06-03T12:12:06Z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