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31" r:id="rId3"/>
    <p:sldId id="332" r:id="rId4"/>
    <p:sldId id="333" r:id="rId5"/>
    <p:sldId id="334" r:id="rId6"/>
    <p:sldId id="335" r:id="rId7"/>
    <p:sldId id="336" r:id="rId8"/>
    <p:sldId id="337" r:id="rId9"/>
    <p:sldId id="338" r:id="rId10"/>
    <p:sldId id="339" r:id="rId11"/>
    <p:sldId id="343" r:id="rId12"/>
    <p:sldId id="346" r:id="rId13"/>
    <p:sldId id="345" r:id="rId14"/>
    <p:sldId id="347" r:id="rId15"/>
    <p:sldId id="355" r:id="rId16"/>
    <p:sldId id="356" r:id="rId17"/>
    <p:sldId id="351" r:id="rId18"/>
    <p:sldId id="349" r:id="rId19"/>
    <p:sldId id="350" r:id="rId20"/>
    <p:sldId id="357" r:id="rId21"/>
    <p:sldId id="358" r:id="rId22"/>
    <p:sldId id="344" r:id="rId23"/>
    <p:sldId id="32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64" autoAdjust="0"/>
    <p:restoredTop sz="77249" autoAdjust="0"/>
  </p:normalViewPr>
  <p:slideViewPr>
    <p:cSldViewPr>
      <p:cViewPr varScale="1">
        <p:scale>
          <a:sx n="56" d="100"/>
          <a:sy n="56" d="100"/>
        </p:scale>
        <p:origin x="-8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28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883F2-DC7E-4FE7-AE55-87A2D1FA0518}" type="datetimeFigureOut">
              <a:rPr lang="en-IE" smtClean="0"/>
              <a:pPr/>
              <a:t>15/05/2014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FE17F-0EBC-4AFE-A5C1-43EF5460856F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http://caffeinatednightmare.com/blog/wp-content/uploads/2013/10/Stubborn_Donkey.png`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FE17F-0EBC-4AFE-A5C1-43EF5460856F}" type="slidenum">
              <a:rPr lang="en-IE" smtClean="0"/>
              <a:pPr/>
              <a:t>1</a:t>
            </a:fld>
            <a:endParaRPr lang="en-I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beautiful hand crafted, engraved, silver medal is awarded to each student on the winning team along with individual student and school cash prizes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4721C-AB34-46F5-90E8-1028C2619EEE}" type="slidenum">
              <a:rPr lang="en-IE" smtClean="0"/>
              <a:pPr/>
              <a:t>5</a:t>
            </a:fld>
            <a:endParaRPr lang="en-IE"/>
          </a:p>
        </p:txBody>
      </p:sp>
    </p:spTree>
    <p:extLst>
      <p:ext uri="{BB962C8B-B14F-4D97-AF65-F5344CB8AC3E}">
        <p14:creationId xmlns="" xmlns:p14="http://schemas.microsoft.com/office/powerpoint/2010/main" val="4139582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When he died unexpectedly of pneumonia at the age of 51 years.</a:t>
            </a:r>
          </a:p>
          <a:p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4721C-AB34-46F5-90E8-1028C2619EEE}" type="slidenum">
              <a:rPr lang="en-IE" smtClean="0"/>
              <a:pPr/>
              <a:t>6</a:t>
            </a:fld>
            <a:endParaRPr lang="en-IE"/>
          </a:p>
        </p:txBody>
      </p:sp>
    </p:spTree>
    <p:extLst>
      <p:ext uri="{BB962C8B-B14F-4D97-AF65-F5344CB8AC3E}">
        <p14:creationId xmlns="" xmlns:p14="http://schemas.microsoft.com/office/powerpoint/2010/main" val="3135503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Very importantly, the John Hooper Medal is an All Island competition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4721C-AB34-46F5-90E8-1028C2619EEE}" type="slidenum">
              <a:rPr lang="en-IE" smtClean="0"/>
              <a:pPr/>
              <a:t>7</a:t>
            </a:fld>
            <a:endParaRPr lang="en-IE"/>
          </a:p>
        </p:txBody>
      </p:sp>
    </p:spTree>
    <p:extLst>
      <p:ext uri="{BB962C8B-B14F-4D97-AF65-F5344CB8AC3E}">
        <p14:creationId xmlns="" xmlns:p14="http://schemas.microsoft.com/office/powerpoint/2010/main" val="2669138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The competition accepts posters in Irish and English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4721C-AB34-46F5-90E8-1028C2619EEE}" type="slidenum">
              <a:rPr lang="en-IE" smtClean="0"/>
              <a:pPr/>
              <a:t>9</a:t>
            </a:fld>
            <a:endParaRPr lang="en-IE"/>
          </a:p>
        </p:txBody>
      </p:sp>
    </p:spTree>
    <p:extLst>
      <p:ext uri="{BB962C8B-B14F-4D97-AF65-F5344CB8AC3E}">
        <p14:creationId xmlns="" xmlns:p14="http://schemas.microsoft.com/office/powerpoint/2010/main" val="810741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200" dirty="0" smtClean="0"/>
              <a:t>Fiona O'Callaghan (Chairperson)</a:t>
            </a:r>
            <a:r>
              <a:rPr lang="en-IE" sz="1200" baseline="0" dirty="0" smtClean="0"/>
              <a:t> - </a:t>
            </a:r>
            <a:r>
              <a:rPr lang="en-IE" sz="1200" dirty="0" smtClean="0"/>
              <a:t>Central Statistics Office</a:t>
            </a:r>
            <a:br>
              <a:rPr lang="en-IE" sz="1200" dirty="0" smtClean="0"/>
            </a:br>
            <a:r>
              <a:rPr lang="en-IE" sz="1200" dirty="0" smtClean="0"/>
              <a:t>School of Mathematical Sciences</a:t>
            </a:r>
            <a:r>
              <a:rPr lang="en-IE" sz="1200" baseline="0" dirty="0" smtClean="0"/>
              <a:t> - </a:t>
            </a:r>
            <a:r>
              <a:rPr lang="en-IE" sz="1200" dirty="0" smtClean="0"/>
              <a:t>University College Cork</a:t>
            </a:r>
            <a:br>
              <a:rPr lang="en-IE" sz="1200" dirty="0" smtClean="0"/>
            </a:br>
            <a:r>
              <a:rPr lang="en-IE" sz="1200" dirty="0" smtClean="0"/>
              <a:t>Associate Professor of Biomedical Statistics</a:t>
            </a:r>
            <a:r>
              <a:rPr lang="en-IE" sz="1200" baseline="0" dirty="0" smtClean="0"/>
              <a:t> - </a:t>
            </a:r>
            <a:r>
              <a:rPr lang="en-IE" sz="1200" dirty="0" smtClean="0"/>
              <a:t>University of Limerick</a:t>
            </a:r>
            <a:br>
              <a:rPr lang="en-IE" sz="1200" dirty="0" smtClean="0"/>
            </a:br>
            <a:r>
              <a:rPr lang="en-IE" sz="1200" dirty="0" smtClean="0"/>
              <a:t>CALMAST</a:t>
            </a:r>
            <a:r>
              <a:rPr lang="en-IE" sz="1200" baseline="0" dirty="0" smtClean="0"/>
              <a:t> - </a:t>
            </a:r>
            <a:r>
              <a:rPr lang="en-IE" sz="1200" dirty="0" smtClean="0"/>
              <a:t>Waterford Institute of Technology</a:t>
            </a:r>
            <a:br>
              <a:rPr lang="en-IE" sz="1200" dirty="0" smtClean="0"/>
            </a:br>
            <a:r>
              <a:rPr lang="en-IE" sz="1200" dirty="0" smtClean="0"/>
              <a:t>Cork Maths Centre</a:t>
            </a:r>
            <a:r>
              <a:rPr lang="en-IE" sz="1200" baseline="0" dirty="0" smtClean="0"/>
              <a:t> - </a:t>
            </a:r>
            <a:r>
              <a:rPr lang="en-IE" sz="1200" dirty="0" smtClean="0"/>
              <a:t>Cork Institute of Technology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Judges give general feedback, published on the website, on how to improve posters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2011: Students Registered 692. Actual Posters 101.</a:t>
            </a:r>
            <a:b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2012: Students Registered 1686. Actual Posters 283.</a:t>
            </a:r>
            <a:b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2013: Students Registered 1281. Actual Posters 253 - agricultural theme might account for the reduced entries.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2014: Students Registered 2047. Actual Posters 388.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Conversion rate has improved from 15% in 2011 to 20% in 2013</a:t>
            </a:r>
            <a:b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4721C-AB34-46F5-90E8-1028C2619EEE}" type="slidenum">
              <a:rPr lang="en-IE" smtClean="0"/>
              <a:pPr/>
              <a:t>10</a:t>
            </a:fld>
            <a:endParaRPr lang="en-IE"/>
          </a:p>
        </p:txBody>
      </p:sp>
    </p:spTree>
    <p:extLst>
      <p:ext uri="{BB962C8B-B14F-4D97-AF65-F5344CB8AC3E}">
        <p14:creationId xmlns="" xmlns:p14="http://schemas.microsoft.com/office/powerpoint/2010/main" val="2590525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FE17F-0EBC-4AFE-A5C1-43EF5460856F}" type="slidenum">
              <a:rPr lang="en-IE" smtClean="0"/>
              <a:pPr/>
              <a:t>11</a:t>
            </a:fld>
            <a:endParaRPr lang="en-I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http://www.realizedvision.com/ap.php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FE17F-0EBC-4AFE-A5C1-43EF5460856F}" type="slidenum">
              <a:rPr lang="en-IE" smtClean="0"/>
              <a:pPr/>
              <a:t>18</a:t>
            </a:fld>
            <a:endParaRPr lang="en-I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dirty="0" smtClean="0"/>
              <a:t>Outreach is core responsibility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dirty="0" smtClean="0"/>
              <a:t>Collaboration is absolutely necessary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dirty="0" smtClean="0"/>
              <a:t>Think about incentives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dirty="0" smtClean="0"/>
              <a:t>Everything online (streamline event management)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dirty="0" smtClean="0"/>
              <a:t>Make an event – make it important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dirty="0" smtClean="0"/>
              <a:t>Themes</a:t>
            </a:r>
            <a:r>
              <a:rPr lang="en-IE" baseline="0" dirty="0" smtClean="0"/>
              <a:t> may limit numbers, may exclude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baseline="0" dirty="0" smtClean="0"/>
              <a:t>Provide feedback from judges (educators) - </a:t>
            </a:r>
            <a:endParaRPr lang="en-IE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dirty="0" smtClean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4721C-AB34-46F5-90E8-1028C2619EEE}" type="slidenum">
              <a:rPr lang="en-IE" smtClean="0"/>
              <a:pPr/>
              <a:t>22</a:t>
            </a:fld>
            <a:endParaRPr lang="en-IE"/>
          </a:p>
        </p:txBody>
      </p:sp>
    </p:spTree>
    <p:extLst>
      <p:ext uri="{BB962C8B-B14F-4D97-AF65-F5344CB8AC3E}">
        <p14:creationId xmlns="" xmlns:p14="http://schemas.microsoft.com/office/powerpoint/2010/main" val="2788645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F16E6-E335-4201-A37C-66677F30E533}" type="datetimeFigureOut">
              <a:rPr lang="en-IE" smtClean="0"/>
              <a:pPr/>
              <a:t>15/05/2014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A904-E7AD-4DFF-95E9-67AE8B598642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F16E6-E335-4201-A37C-66677F30E533}" type="datetimeFigureOut">
              <a:rPr lang="en-IE" smtClean="0"/>
              <a:pPr/>
              <a:t>15/05/2014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A904-E7AD-4DFF-95E9-67AE8B598642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F16E6-E335-4201-A37C-66677F30E533}" type="datetimeFigureOut">
              <a:rPr lang="en-IE" smtClean="0"/>
              <a:pPr/>
              <a:t>15/05/2014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A904-E7AD-4DFF-95E9-67AE8B598642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F16E6-E335-4201-A37C-66677F30E533}" type="datetimeFigureOut">
              <a:rPr lang="en-IE" smtClean="0"/>
              <a:pPr/>
              <a:t>15/05/2014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A904-E7AD-4DFF-95E9-67AE8B598642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F16E6-E335-4201-A37C-66677F30E533}" type="datetimeFigureOut">
              <a:rPr lang="en-IE" smtClean="0"/>
              <a:pPr/>
              <a:t>15/05/2014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A904-E7AD-4DFF-95E9-67AE8B598642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F16E6-E335-4201-A37C-66677F30E533}" type="datetimeFigureOut">
              <a:rPr lang="en-IE" smtClean="0"/>
              <a:pPr/>
              <a:t>15/05/2014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A904-E7AD-4DFF-95E9-67AE8B598642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F16E6-E335-4201-A37C-66677F30E533}" type="datetimeFigureOut">
              <a:rPr lang="en-IE" smtClean="0"/>
              <a:pPr/>
              <a:t>15/05/2014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A904-E7AD-4DFF-95E9-67AE8B598642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F16E6-E335-4201-A37C-66677F30E533}" type="datetimeFigureOut">
              <a:rPr lang="en-IE" smtClean="0"/>
              <a:pPr/>
              <a:t>15/05/2014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A904-E7AD-4DFF-95E9-67AE8B598642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F16E6-E335-4201-A37C-66677F30E533}" type="datetimeFigureOut">
              <a:rPr lang="en-IE" smtClean="0"/>
              <a:pPr/>
              <a:t>15/05/2014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A904-E7AD-4DFF-95E9-67AE8B598642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F16E6-E335-4201-A37C-66677F30E533}" type="datetimeFigureOut">
              <a:rPr lang="en-IE" smtClean="0"/>
              <a:pPr/>
              <a:t>15/05/2014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A904-E7AD-4DFF-95E9-67AE8B598642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F16E6-E335-4201-A37C-66677F30E533}" type="datetimeFigureOut">
              <a:rPr lang="en-IE" smtClean="0"/>
              <a:pPr/>
              <a:t>15/05/2014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A904-E7AD-4DFF-95E9-67AE8B598642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F16E6-E335-4201-A37C-66677F30E533}" type="datetimeFigureOut">
              <a:rPr lang="en-IE" smtClean="0"/>
              <a:pPr/>
              <a:t>15/05/2014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8A904-E7AD-4DFF-95E9-67AE8B598642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oin.mccuirc@cso.i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o.ie/en/studentscorner/johnhoopermedalforstatisticscompetition/" TargetMode="External"/><Relationship Id="rId2" Type="http://schemas.openxmlformats.org/officeDocument/2006/relationships/hyperlink" Target="http://www.cso.ie/en/newsandevents/youtubevideos/johnhoopermedalforstatistics2013awardsvideo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8.png"/><Relationship Id="rId7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5WsdZGJ4co" TargetMode="External"/><Relationship Id="rId2" Type="http://schemas.openxmlformats.org/officeDocument/2006/relationships/hyperlink" Target="https://play.google.com/store/apps/details?id=com.jackos2500.localstat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vmuss08.deri.ie/apps4gaps/uploads/student-app/soeme1likeme-1397157502/soeme1likeme-description.pdf" TargetMode="External"/><Relationship Id="rId4" Type="http://schemas.openxmlformats.org/officeDocument/2006/relationships/hyperlink" Target="http://vmuss08.deri.ie/apps4gaps/uploads/student-app/soeme1likeme-1397157502/soeme1likeme-overview.pd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/>
            </a:r>
            <a:br>
              <a:rPr lang="en-IE" dirty="0" smtClean="0"/>
            </a:br>
            <a:r>
              <a:rPr lang="en-IE" dirty="0"/>
              <a:t/>
            </a:r>
            <a:br>
              <a:rPr lang="en-IE" dirty="0"/>
            </a:b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3284984"/>
            <a:ext cx="8640960" cy="2808312"/>
          </a:xfrm>
        </p:spPr>
        <p:txBody>
          <a:bodyPr>
            <a:normAutofit/>
          </a:bodyPr>
          <a:lstStyle/>
          <a:p>
            <a:r>
              <a:rPr lang="en-IE" dirty="0" smtClean="0"/>
              <a:t>Building strategic partnerships: Improving statistical education and statistical literacy in Ireland</a:t>
            </a:r>
          </a:p>
          <a:p>
            <a:r>
              <a:rPr lang="en-IE" sz="1900" dirty="0" smtClean="0"/>
              <a:t>Databank and Dissemination, </a:t>
            </a:r>
          </a:p>
          <a:p>
            <a:r>
              <a:rPr lang="en-IE" sz="1900" dirty="0" smtClean="0"/>
              <a:t>Central Statistics Office, Cork, Ireland</a:t>
            </a:r>
          </a:p>
          <a:p>
            <a:r>
              <a:rPr lang="en-IE" sz="1900" dirty="0" err="1" smtClean="0"/>
              <a:t>Eoin</a:t>
            </a:r>
            <a:r>
              <a:rPr lang="en-IE" sz="1900" dirty="0" smtClean="0"/>
              <a:t> </a:t>
            </a:r>
            <a:r>
              <a:rPr lang="en-IE" sz="1900" dirty="0" err="1" smtClean="0"/>
              <a:t>MacCuirc</a:t>
            </a:r>
            <a:r>
              <a:rPr lang="en-IE" sz="1900" dirty="0" smtClean="0"/>
              <a:t>   </a:t>
            </a:r>
            <a:r>
              <a:rPr lang="en-IE" sz="1900" dirty="0" smtClean="0">
                <a:hlinkClick r:id="rId3"/>
              </a:rPr>
              <a:t>eoin.mccuirc@cso.ie</a:t>
            </a:r>
            <a:r>
              <a:rPr lang="en-IE" sz="1900" dirty="0" smtClean="0"/>
              <a:t>  (00 353 21) 453 5504</a:t>
            </a:r>
          </a:p>
        </p:txBody>
      </p:sp>
      <p:pic>
        <p:nvPicPr>
          <p:cNvPr id="1028" name="Picture 4" descr="http://caffeinatednightmare.com/blog/wp-content/uploads/2013/10/Stubborn_Donkey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7704" y="0"/>
            <a:ext cx="5616624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Entries &amp; Judging</a:t>
            </a:r>
            <a:endParaRPr lang="en-I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98" y="1628800"/>
            <a:ext cx="2721589" cy="4968552"/>
          </a:xfrm>
        </p:spPr>
      </p:pic>
      <p:sp>
        <p:nvSpPr>
          <p:cNvPr id="3" name="TextBox 2"/>
          <p:cNvSpPr txBox="1"/>
          <p:nvPr/>
        </p:nvSpPr>
        <p:spPr>
          <a:xfrm>
            <a:off x="3347864" y="1340768"/>
            <a:ext cx="55446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phases - blind</a:t>
            </a:r>
          </a:p>
          <a:p>
            <a:endParaRPr lang="en-IE" dirty="0"/>
          </a:p>
          <a:p>
            <a:r>
              <a:rPr lang="en-IE" dirty="0" smtClean="0"/>
              <a:t>Phase 1 – 2 CSO Statisticians</a:t>
            </a:r>
          </a:p>
          <a:p>
            <a:endParaRPr lang="en-IE" dirty="0"/>
          </a:p>
          <a:p>
            <a:r>
              <a:rPr lang="en-IE" dirty="0" smtClean="0"/>
              <a:t>Phase 2 – 20 CSO staff (statistician and non-statistician)</a:t>
            </a:r>
          </a:p>
          <a:p>
            <a:endParaRPr lang="en-IE" dirty="0"/>
          </a:p>
          <a:p>
            <a:r>
              <a:rPr lang="en-IE" dirty="0" smtClean="0"/>
              <a:t>Phase 3 – Final (6 person external board)</a:t>
            </a:r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2987824" y="3861048"/>
            <a:ext cx="59046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JHM Number of Entries 2011 </a:t>
            </a:r>
            <a:r>
              <a:rPr lang="en-IE" b="1" dirty="0" smtClean="0"/>
              <a:t>– 2014</a:t>
            </a:r>
          </a:p>
          <a:p>
            <a:endParaRPr lang="en-IE" dirty="0" smtClean="0"/>
          </a:p>
          <a:p>
            <a:r>
              <a:rPr lang="en-US" dirty="0" smtClean="0"/>
              <a:t>2011: Students Registered 692. Actual Posters 101.</a:t>
            </a:r>
            <a:br>
              <a:rPr lang="en-US" dirty="0" smtClean="0"/>
            </a:br>
            <a:r>
              <a:rPr lang="en-US" dirty="0" smtClean="0"/>
              <a:t>2012: Students Registered 1686. Actual Posters 283.</a:t>
            </a:r>
            <a:br>
              <a:rPr lang="en-US" dirty="0" smtClean="0"/>
            </a:br>
            <a:r>
              <a:rPr lang="en-US" dirty="0" smtClean="0"/>
              <a:t>2013: Students Registered 1281. Actual Posters 253 - agricultural </a:t>
            </a:r>
            <a:r>
              <a:rPr lang="en-US" dirty="0" smtClean="0"/>
              <a:t>theme</a:t>
            </a:r>
            <a:endParaRPr lang="en-US" dirty="0" smtClean="0"/>
          </a:p>
          <a:p>
            <a:r>
              <a:rPr lang="en-US" dirty="0" smtClean="0"/>
              <a:t>2014: Students Registered 2047. Actual Posters 388.</a:t>
            </a:r>
          </a:p>
          <a:p>
            <a:endParaRPr lang="en-IE" sz="1400" dirty="0"/>
          </a:p>
        </p:txBody>
      </p:sp>
    </p:spTree>
    <p:extLst>
      <p:ext uri="{BB962C8B-B14F-4D97-AF65-F5344CB8AC3E}">
        <p14:creationId xmlns="" xmlns:p14="http://schemas.microsoft.com/office/powerpoint/2010/main" val="243171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IE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 – 1</a:t>
            </a:r>
            <a:r>
              <a:rPr lang="en-IE" b="1" baseline="300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IE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Place </a:t>
            </a:r>
            <a:endParaRPr lang="en-IE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3244" y="1124744"/>
            <a:ext cx="6336704" cy="7200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800" dirty="0"/>
              <a:t>Aoife </a:t>
            </a:r>
            <a:r>
              <a:rPr lang="en-US" sz="1800" dirty="0" err="1" smtClean="0"/>
              <a:t>Troxel</a:t>
            </a:r>
            <a:r>
              <a:rPr lang="en-US" sz="1800" dirty="0" smtClean="0"/>
              <a:t> &amp; </a:t>
            </a:r>
            <a:r>
              <a:rPr lang="en-US" sz="1800" dirty="0" err="1"/>
              <a:t>Sive</a:t>
            </a:r>
            <a:r>
              <a:rPr lang="en-US" sz="1800" dirty="0"/>
              <a:t> </a:t>
            </a:r>
            <a:r>
              <a:rPr lang="en-US" sz="1800" dirty="0" err="1"/>
              <a:t>Neary</a:t>
            </a:r>
            <a:endParaRPr lang="en-US" sz="1800" b="1" dirty="0" smtClean="0"/>
          </a:p>
          <a:p>
            <a:pPr marL="0" indent="0" algn="ctr">
              <a:buNone/>
            </a:pPr>
            <a:endParaRPr lang="en-US" sz="200" b="1" dirty="0"/>
          </a:p>
          <a:p>
            <a:pPr marL="0" indent="0" algn="ctr">
              <a:buNone/>
            </a:pPr>
            <a:r>
              <a:rPr lang="en-US" sz="1800" dirty="0"/>
              <a:t>Dominican </a:t>
            </a:r>
            <a:r>
              <a:rPr lang="en-US" sz="1800" dirty="0" smtClean="0"/>
              <a:t>College, Galway</a:t>
            </a:r>
            <a:endParaRPr lang="en-US" sz="1800" b="1" dirty="0"/>
          </a:p>
          <a:p>
            <a:endParaRPr lang="en-IE" sz="1800" dirty="0"/>
          </a:p>
        </p:txBody>
      </p:sp>
      <p:pic>
        <p:nvPicPr>
          <p:cNvPr id="1026" name="Picture 2" descr="C:\Users\MACFEE~1\AppData\Local\Temp\notes764E2C\JH2013Roo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6997042" cy="49361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6879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IE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 – 1</a:t>
            </a:r>
            <a:r>
              <a:rPr lang="en-IE" b="1" baseline="300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IE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Place </a:t>
            </a:r>
            <a:endParaRPr lang="en-IE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59632" y="692696"/>
            <a:ext cx="6336704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Liam </a:t>
            </a:r>
            <a:r>
              <a:rPr lang="en-US" dirty="0" err="1" smtClean="0"/>
              <a:t>O’Driscoll</a:t>
            </a:r>
            <a:r>
              <a:rPr lang="en-US" dirty="0" smtClean="0"/>
              <a:t> &amp; David O’Callaghan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Hamilton High School, Bandon, County Cork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750"/>
            <a:ext cx="91440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 out…</a:t>
            </a:r>
            <a:endParaRPr lang="en-I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33203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E" sz="2800" dirty="0" smtClean="0"/>
          </a:p>
          <a:p>
            <a:pPr marL="0" indent="0">
              <a:buNone/>
            </a:pPr>
            <a:endParaRPr lang="en-IE" sz="2800" dirty="0">
              <a:hlinkClick r:id="rId2"/>
            </a:endParaRPr>
          </a:p>
          <a:p>
            <a:pPr marL="0" indent="0">
              <a:buNone/>
            </a:pPr>
            <a:r>
              <a:rPr lang="en-IE" sz="2600" dirty="0" smtClean="0">
                <a:hlinkClick r:id="rId2"/>
              </a:rPr>
              <a:t>http://www.cso.ie/en/newsandevents/youtubevideos/johnhoopermedalforstatistics2013awardsvideo/</a:t>
            </a:r>
            <a:r>
              <a:rPr lang="en-IE" sz="2600" dirty="0" smtClean="0"/>
              <a:t> </a:t>
            </a:r>
            <a:endParaRPr lang="en-IE" sz="2800" dirty="0" smtClean="0"/>
          </a:p>
          <a:p>
            <a:pPr marL="0" indent="0">
              <a:buNone/>
            </a:pPr>
            <a:endParaRPr lang="en-IE" sz="2800" dirty="0"/>
          </a:p>
          <a:p>
            <a:pPr marL="0" indent="0">
              <a:buNone/>
            </a:pPr>
            <a:endParaRPr lang="en-IE" sz="2800" dirty="0" smtClean="0"/>
          </a:p>
          <a:p>
            <a:pPr marL="0" indent="0">
              <a:buNone/>
            </a:pPr>
            <a:endParaRPr lang="en-IE" sz="2800" dirty="0" smtClean="0"/>
          </a:p>
          <a:p>
            <a:pPr marL="0" indent="0">
              <a:buNone/>
            </a:pPr>
            <a:r>
              <a:rPr lang="en-IE" sz="2600" dirty="0" smtClean="0">
                <a:hlinkClick r:id="rId3"/>
              </a:rPr>
              <a:t>http</a:t>
            </a:r>
            <a:r>
              <a:rPr lang="en-IE" sz="2600" dirty="0">
                <a:hlinkClick r:id="rId3"/>
              </a:rPr>
              <a:t>://www.cso.ie/en/studentscorner/johnhoopermedalforstatisticscompetition</a:t>
            </a:r>
            <a:r>
              <a:rPr lang="en-IE" sz="2600" dirty="0" smtClean="0">
                <a:hlinkClick r:id="rId3"/>
              </a:rPr>
              <a:t>/</a:t>
            </a:r>
            <a:r>
              <a:rPr lang="en-IE" sz="2600" dirty="0" smtClean="0"/>
              <a:t> </a:t>
            </a:r>
            <a:endParaRPr lang="en-IE" sz="2600" dirty="0"/>
          </a:p>
        </p:txBody>
      </p:sp>
      <p:pic>
        <p:nvPicPr>
          <p:cNvPr id="5" name="Picture 2" descr="http://flipthemedia.com/wp-content/uploads/2013/03/youtube-logo2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268760"/>
            <a:ext cx="2796301" cy="19773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X:\Images\CSO 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149080"/>
            <a:ext cx="1498837" cy="14401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2120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apps4gaps</a:t>
            </a:r>
            <a:endParaRPr lang="en-I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9324527" cy="55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 </a:t>
            </a:r>
            <a:endParaRPr lang="en-IE" dirty="0"/>
          </a:p>
        </p:txBody>
      </p:sp>
      <p:pic>
        <p:nvPicPr>
          <p:cNvPr id="4" name="Content Placeholder 3" descr="Apps4gaps_logo_by_Ann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9752" y="188640"/>
            <a:ext cx="4166624" cy="1362459"/>
          </a:xfr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69295" y="1600200"/>
            <a:ext cx="620540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 </a:t>
            </a:r>
            <a:endParaRPr lang="en-IE" dirty="0"/>
          </a:p>
        </p:txBody>
      </p:sp>
      <p:pic>
        <p:nvPicPr>
          <p:cNvPr id="4" name="Content Placeholder 3" descr="Apps4gaps_logo_by_Ann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9752" y="188640"/>
            <a:ext cx="4166624" cy="1362459"/>
          </a:xfr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6076" y="1600200"/>
            <a:ext cx="761184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Partners with</a:t>
            </a:r>
            <a:endParaRPr lang="en-I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4437112"/>
            <a:ext cx="3289548" cy="3289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727" y="2420888"/>
            <a:ext cx="3774273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625752"/>
            <a:ext cx="4680520" cy="2114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4221088"/>
            <a:ext cx="4656465" cy="112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0" y="260648"/>
            <a:ext cx="3059832" cy="987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412776"/>
            <a:ext cx="510867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86500" y="260648"/>
            <a:ext cx="28575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99992" y="4581128"/>
            <a:ext cx="17240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0679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Alice Perry Medal</a:t>
            </a:r>
            <a:endParaRPr lang="en-IE" dirty="0"/>
          </a:p>
        </p:txBody>
      </p:sp>
      <p:pic>
        <p:nvPicPr>
          <p:cNvPr id="409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9552" y="1628800"/>
            <a:ext cx="297760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11960" y="1779687"/>
            <a:ext cx="367240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Alice Perry</a:t>
            </a:r>
            <a:r>
              <a:rPr lang="en-IE" dirty="0" smtClean="0"/>
              <a:t>, (1885-1969)</a:t>
            </a:r>
          </a:p>
          <a:p>
            <a:endParaRPr lang="en-IE" dirty="0" smtClean="0"/>
          </a:p>
          <a:p>
            <a:r>
              <a:rPr lang="en-IE" dirty="0" smtClean="0"/>
              <a:t>Alice Perry  was born in Galway , </a:t>
            </a:r>
            <a:r>
              <a:rPr lang="en-IE" dirty="0" err="1" smtClean="0"/>
              <a:t>Irelandi</a:t>
            </a:r>
            <a:r>
              <a:rPr lang="en-IE" dirty="0" smtClean="0"/>
              <a:t> in 1885.  From an engineering family ,Alice graduated with a first class honours degree in Civil Engineering from Queen's College Galway (now NUI, Galway) in 1906. It is understood that she is the first woman to graduate with a degree in engineering in Ireland or Great Britain. It is possible that Alice Perry is the first woman to graduate as an engineer anywhere in the world.</a:t>
            </a:r>
          </a:p>
          <a:p>
            <a:r>
              <a:rPr lang="en-IE" dirty="0" smtClean="0"/>
              <a:t/>
            </a:r>
            <a:br>
              <a:rPr lang="en-IE" dirty="0" smtClean="0"/>
            </a:br>
            <a:endParaRPr lang="en-IE" dirty="0" smtClean="0"/>
          </a:p>
          <a:p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 – 1</a:t>
            </a:r>
            <a:r>
              <a:rPr lang="en-IE" b="1" baseline="300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IE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Place </a:t>
            </a:r>
            <a:endParaRPr lang="en-I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27584" y="1600200"/>
            <a:ext cx="7344816" cy="48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281339"/>
          </a:xfrm>
        </p:spPr>
        <p:txBody>
          <a:bodyPr/>
          <a:lstStyle/>
          <a:p>
            <a:pPr marL="0" indent="0">
              <a:buNone/>
            </a:pPr>
            <a:r>
              <a:rPr lang="en-IE" sz="2800" dirty="0" smtClean="0"/>
              <a:t>Educational outreach fundamental to achieving strategic goals</a:t>
            </a:r>
          </a:p>
          <a:p>
            <a:pPr marL="0" indent="0">
              <a:buNone/>
            </a:pPr>
            <a:endParaRPr lang="en-IE" sz="2800" dirty="0" smtClean="0"/>
          </a:p>
          <a:p>
            <a:pPr marL="0" indent="0" algn="ctr">
              <a:buNone/>
            </a:pPr>
            <a:r>
              <a:rPr lang="en-IE" sz="2800" i="1" dirty="0" smtClean="0"/>
              <a:t>“To </a:t>
            </a:r>
            <a:r>
              <a:rPr lang="en-IE" sz="2800" i="1" dirty="0"/>
              <a:t>create an educational resource in collaboration with the Dept. of Education and other relevant national and international organisations in order to improve statistical </a:t>
            </a:r>
            <a:r>
              <a:rPr lang="en-IE" sz="2800" i="1" dirty="0" smtClean="0"/>
              <a:t>literacy”  </a:t>
            </a:r>
            <a:endParaRPr lang="en-IE" sz="2800" dirty="0"/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95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44357" y="1431433"/>
            <a:ext cx="3203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 smtClean="0">
                <a:solidFill>
                  <a:schemeClr val="bg1"/>
                </a:solidFill>
              </a:rPr>
              <a:t>    In the beginning… or 2007</a:t>
            </a:r>
            <a:endParaRPr lang="en-IE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049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 – 1</a:t>
            </a:r>
            <a:r>
              <a:rPr lang="en-IE" b="1" baseline="300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IE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Place </a:t>
            </a:r>
            <a:endParaRPr lang="en-I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 – 1</a:t>
            </a:r>
            <a:r>
              <a:rPr lang="en-IE" b="1" baseline="300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IE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Place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IE" b="1" dirty="0" smtClean="0"/>
              <a:t>Best Working App (Student): €1,500 and also judged overall winner of the Alice Perry medal</a:t>
            </a:r>
            <a:endParaRPr lang="en-IE" dirty="0" smtClean="0"/>
          </a:p>
          <a:p>
            <a:pPr>
              <a:buNone/>
            </a:pPr>
            <a:r>
              <a:rPr lang="en-IE" b="1" dirty="0" smtClean="0"/>
              <a:t>	</a:t>
            </a:r>
            <a:r>
              <a:rPr lang="en-IE" b="1" dirty="0" smtClean="0"/>
              <a:t> “Some1LikeMe”</a:t>
            </a:r>
            <a:endParaRPr lang="en-IE" dirty="0" smtClean="0"/>
          </a:p>
          <a:p>
            <a:pPr>
              <a:buNone/>
            </a:pPr>
            <a:r>
              <a:rPr lang="en-IE" b="1" dirty="0" smtClean="0"/>
              <a:t>Creators: </a:t>
            </a:r>
            <a:r>
              <a:rPr lang="en-IE" dirty="0" smtClean="0"/>
              <a:t>Jack O’Sullivan, Peter Roe</a:t>
            </a:r>
          </a:p>
          <a:p>
            <a:pPr>
              <a:buNone/>
            </a:pPr>
            <a:r>
              <a:rPr lang="en-IE" b="1" dirty="0" smtClean="0"/>
              <a:t>Teacher: </a:t>
            </a:r>
            <a:r>
              <a:rPr lang="en-IE" dirty="0" smtClean="0"/>
              <a:t>E </a:t>
            </a:r>
            <a:r>
              <a:rPr lang="en-IE" dirty="0" err="1" smtClean="0"/>
              <a:t>McNiece</a:t>
            </a:r>
            <a:endParaRPr lang="en-IE" dirty="0" smtClean="0"/>
          </a:p>
          <a:p>
            <a:pPr>
              <a:buNone/>
            </a:pPr>
            <a:r>
              <a:rPr lang="en-IE" b="1" dirty="0" smtClean="0"/>
              <a:t>School: </a:t>
            </a:r>
            <a:r>
              <a:rPr lang="en-IE" dirty="0" smtClean="0"/>
              <a:t>Kilkenny College, </a:t>
            </a:r>
            <a:r>
              <a:rPr lang="en-IE" dirty="0" err="1" smtClean="0"/>
              <a:t>Castlecomer</a:t>
            </a:r>
            <a:r>
              <a:rPr lang="en-IE" dirty="0" smtClean="0"/>
              <a:t>, Kilkenny</a:t>
            </a:r>
          </a:p>
          <a:p>
            <a:pPr>
              <a:buNone/>
            </a:pPr>
            <a:r>
              <a:rPr lang="en-IE" b="1" dirty="0" smtClean="0"/>
              <a:t>App </a:t>
            </a:r>
            <a:r>
              <a:rPr lang="en-IE" dirty="0" smtClean="0"/>
              <a:t>link:         </a:t>
            </a:r>
            <a:r>
              <a:rPr lang="en-IE" dirty="0" smtClean="0">
                <a:hlinkClick r:id="rId2"/>
              </a:rPr>
              <a:t>https://play.google.com/store/apps/details?id=com.jackos2500.localstats</a:t>
            </a:r>
            <a:endParaRPr lang="en-IE" dirty="0" smtClean="0"/>
          </a:p>
          <a:p>
            <a:pPr>
              <a:buNone/>
            </a:pPr>
            <a:r>
              <a:rPr lang="en-IE" b="1" dirty="0" smtClean="0"/>
              <a:t>Video:  </a:t>
            </a:r>
            <a:r>
              <a:rPr lang="en-IE" dirty="0" smtClean="0"/>
              <a:t>           </a:t>
            </a:r>
            <a:r>
              <a:rPr lang="en-IE" dirty="0" smtClean="0">
                <a:hlinkClick r:id="rId3"/>
              </a:rPr>
              <a:t>https://www.youtube.com/watch?v=r5WsdZGJ4co</a:t>
            </a:r>
            <a:endParaRPr lang="en-IE" dirty="0" smtClean="0"/>
          </a:p>
          <a:p>
            <a:pPr>
              <a:buNone/>
            </a:pPr>
            <a:r>
              <a:rPr lang="en-IE" b="1" dirty="0" smtClean="0"/>
              <a:t>Overview: </a:t>
            </a:r>
            <a:r>
              <a:rPr lang="en-IE" dirty="0" smtClean="0"/>
              <a:t>      </a:t>
            </a:r>
            <a:r>
              <a:rPr lang="en-IE" dirty="0" smtClean="0">
                <a:hlinkClick r:id="rId4"/>
              </a:rPr>
              <a:t>http://vmuss08.deri.ie/apps4gaps/uploads/student-app/soeme1likeme-1397157502/soeme1likeme-overview.pdf</a:t>
            </a:r>
            <a:endParaRPr lang="en-IE" dirty="0" smtClean="0"/>
          </a:p>
          <a:p>
            <a:pPr>
              <a:buNone/>
            </a:pPr>
            <a:r>
              <a:rPr lang="en-IE" b="1" dirty="0" smtClean="0"/>
              <a:t>Description: </a:t>
            </a:r>
            <a:r>
              <a:rPr lang="en-IE" dirty="0" smtClean="0"/>
              <a:t>    </a:t>
            </a:r>
            <a:r>
              <a:rPr lang="en-IE" dirty="0" smtClean="0">
                <a:hlinkClick r:id="rId5"/>
              </a:rPr>
              <a:t>http://vmuss08.deri.ie/apps4gaps/uploads/student-app/soeme1likeme-1397157502/soeme1likeme-description.pdf</a:t>
            </a:r>
            <a:endParaRPr lang="en-IE" dirty="0" smtClean="0"/>
          </a:p>
          <a:p>
            <a:pPr>
              <a:buNone/>
            </a:pP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Observations</a:t>
            </a:r>
            <a:endParaRPr lang="en-IE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160848"/>
            <a:ext cx="8229600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r>
              <a:rPr lang="en-IE" dirty="0" smtClean="0"/>
              <a:t>                    </a:t>
            </a:r>
          </a:p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r>
              <a:rPr lang="en-IE" dirty="0" smtClean="0"/>
              <a:t>                             </a:t>
            </a:r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890026"/>
            <a:ext cx="244827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97171"/>
            <a:ext cx="5331627" cy="2985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452" y="4797153"/>
            <a:ext cx="2834533" cy="188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0165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Thank You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6">
              <a:buNone/>
            </a:pPr>
            <a:endParaRPr lang="en-IE" dirty="0" smtClean="0"/>
          </a:p>
          <a:p>
            <a:pPr lvl="3">
              <a:buNone/>
            </a:pPr>
            <a:r>
              <a:rPr lang="en-IE" dirty="0" smtClean="0"/>
              <a:t> </a:t>
            </a:r>
            <a:r>
              <a:rPr lang="en-IE" sz="8800" b="1" dirty="0" smtClean="0"/>
              <a:t>Questions?</a:t>
            </a:r>
            <a:endParaRPr lang="en-IE" sz="8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Statistical Literacy</a:t>
            </a:r>
            <a:endParaRPr lang="en-I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IE" sz="2800" i="1" dirty="0"/>
              <a:t>Understand and interpret statistical data</a:t>
            </a:r>
            <a:r>
              <a:rPr lang="en-IE" sz="2800" i="1" dirty="0" smtClean="0"/>
              <a:t>;</a:t>
            </a:r>
          </a:p>
          <a:p>
            <a:pPr marL="0" lvl="0" indent="0">
              <a:buNone/>
            </a:pPr>
            <a:endParaRPr lang="en-IE" sz="2800" dirty="0"/>
          </a:p>
          <a:p>
            <a:pPr lvl="0"/>
            <a:r>
              <a:rPr lang="en-IE" sz="2800" i="1" dirty="0"/>
              <a:t>critically evaluate statistical information and data-related arguments</a:t>
            </a:r>
            <a:r>
              <a:rPr lang="en-IE" sz="2800" i="1" dirty="0" smtClean="0"/>
              <a:t>;</a:t>
            </a:r>
          </a:p>
          <a:p>
            <a:pPr marL="0" lvl="0" indent="0">
              <a:buNone/>
            </a:pPr>
            <a:endParaRPr lang="en-IE" sz="2800" dirty="0"/>
          </a:p>
          <a:p>
            <a:pPr lvl="0"/>
            <a:r>
              <a:rPr lang="en-IE" sz="2800" i="1" dirty="0"/>
              <a:t>use the information in context of daily life; and</a:t>
            </a:r>
            <a:endParaRPr lang="en-IE" sz="2800" dirty="0"/>
          </a:p>
          <a:p>
            <a:pPr marL="0" lvl="0" indent="0">
              <a:buNone/>
            </a:pPr>
            <a:endParaRPr lang="en-IE" sz="2800" i="1" dirty="0" smtClean="0"/>
          </a:p>
          <a:p>
            <a:pPr lvl="0"/>
            <a:r>
              <a:rPr lang="en-IE" sz="2800" i="1" dirty="0" smtClean="0"/>
              <a:t>discuss </a:t>
            </a:r>
            <a:r>
              <a:rPr lang="en-IE" sz="2800" i="1" dirty="0"/>
              <a:t>or communicate one's reactions </a:t>
            </a:r>
            <a:endParaRPr lang="en-IE" sz="2800" dirty="0"/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="" xmlns:p14="http://schemas.microsoft.com/office/powerpoint/2010/main" val="401178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Outreach Programme</a:t>
            </a:r>
            <a:endParaRPr lang="en-IE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IE" sz="2000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Primary &amp; Post Primary</a:t>
            </a:r>
          </a:p>
          <a:p>
            <a:pPr lvl="0"/>
            <a:r>
              <a:rPr lang="en-IE" sz="2000" dirty="0" err="1" smtClean="0"/>
              <a:t>CensusAtSchool</a:t>
            </a:r>
            <a:endParaRPr lang="en-IE" sz="2000" dirty="0"/>
          </a:p>
          <a:p>
            <a:pPr lvl="0"/>
            <a:r>
              <a:rPr lang="en-IE" sz="2000" dirty="0"/>
              <a:t>John Hooper </a:t>
            </a:r>
            <a:r>
              <a:rPr lang="en-IE" sz="2000" dirty="0" smtClean="0"/>
              <a:t>Medal</a:t>
            </a:r>
            <a:endParaRPr lang="en-IE" sz="2000" dirty="0"/>
          </a:p>
          <a:p>
            <a:pPr lvl="0">
              <a:buNone/>
            </a:pPr>
            <a:endParaRPr lang="en-IE" sz="2000" dirty="0"/>
          </a:p>
          <a:p>
            <a:pPr marL="0" lvl="0" indent="0">
              <a:buNone/>
            </a:pPr>
            <a:r>
              <a:rPr lang="en-IE" sz="200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Third Level, Government, CPD &amp; Media</a:t>
            </a:r>
          </a:p>
          <a:p>
            <a:r>
              <a:rPr lang="en-IE" sz="2000" dirty="0"/>
              <a:t>The Professional Diploma in Official Statistics for Policy Evaluation</a:t>
            </a:r>
          </a:p>
          <a:p>
            <a:r>
              <a:rPr lang="en-IE" sz="2000" dirty="0" smtClean="0"/>
              <a:t>Seminar Series</a:t>
            </a:r>
          </a:p>
          <a:p>
            <a:endParaRPr lang="en-IE" sz="2000" dirty="0" smtClean="0"/>
          </a:p>
          <a:p>
            <a:pPr marL="0" lvl="0" indent="0">
              <a:buNone/>
            </a:pPr>
            <a:r>
              <a:rPr lang="en-IE" sz="200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  cohort</a:t>
            </a:r>
          </a:p>
          <a:p>
            <a:pPr marL="0" indent="0"/>
            <a:r>
              <a:rPr lang="en-IE" sz="2000" dirty="0" smtClean="0"/>
              <a:t> Alice Perry Medal – apps4gaps competition</a:t>
            </a:r>
          </a:p>
          <a:p>
            <a:pPr marL="0" indent="0">
              <a:buNone/>
            </a:pPr>
            <a:endParaRPr lang="en-IE" sz="2000" dirty="0" smtClean="0">
              <a:solidFill>
                <a:srgbClr val="00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IE" sz="2000" dirty="0" smtClean="0"/>
          </a:p>
          <a:p>
            <a:pPr marL="0" indent="0">
              <a:buNone/>
            </a:pPr>
            <a:endParaRPr lang="en-IE" sz="2000" dirty="0"/>
          </a:p>
          <a:p>
            <a:pPr marL="0" lvl="0" indent="0">
              <a:buNone/>
            </a:pPr>
            <a:endParaRPr lang="en-IE" sz="2000" dirty="0"/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="" xmlns:p14="http://schemas.microsoft.com/office/powerpoint/2010/main" val="34871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Hooper Medal</a:t>
            </a:r>
            <a:endParaRPr lang="en-I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84784"/>
            <a:ext cx="5395526" cy="5130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2051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Hooper </a:t>
            </a:r>
            <a:r>
              <a:rPr lang="en-US" sz="40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(1878 – 1930)</a:t>
            </a:r>
            <a:endParaRPr lang="en-IE" sz="4000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204864"/>
            <a:ext cx="8712968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1800" dirty="0" smtClean="0"/>
              <a:t>First </a:t>
            </a:r>
            <a:r>
              <a:rPr lang="en-US" sz="1800" dirty="0"/>
              <a:t>Director of Statistics for </a:t>
            </a:r>
            <a:r>
              <a:rPr lang="en-US" sz="1800" dirty="0" err="1"/>
              <a:t>Saorstát</a:t>
            </a:r>
            <a:r>
              <a:rPr lang="en-US" sz="1800" dirty="0"/>
              <a:t> </a:t>
            </a:r>
            <a:r>
              <a:rPr lang="en-US" sz="1800" dirty="0" err="1" smtClean="0"/>
              <a:t>Éireann</a:t>
            </a:r>
            <a:r>
              <a:rPr lang="en-US" sz="1800" dirty="0" smtClean="0"/>
              <a:t> (1923 – 1930)</a:t>
            </a:r>
          </a:p>
          <a:p>
            <a:pPr marL="0" indent="0">
              <a:buNone/>
            </a:pPr>
            <a:r>
              <a:rPr lang="en-US" sz="1800" dirty="0"/>
              <a:t> 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- University </a:t>
            </a:r>
            <a:r>
              <a:rPr lang="en-US" sz="1800" dirty="0"/>
              <a:t>Royal University of </a:t>
            </a:r>
            <a:r>
              <a:rPr lang="en-US" sz="1800" dirty="0" smtClean="0"/>
              <a:t>Ireland, BA</a:t>
            </a:r>
            <a:r>
              <a:rPr lang="en-US" sz="1800" dirty="0"/>
              <a:t>, First Class </a:t>
            </a:r>
            <a:r>
              <a:rPr lang="en-US" sz="1800" dirty="0" err="1"/>
              <a:t>Honours</a:t>
            </a:r>
            <a:r>
              <a:rPr lang="en-US" sz="1800" dirty="0"/>
              <a:t> (Mathematics</a:t>
            </a:r>
            <a:r>
              <a:rPr lang="en-US" sz="1800" dirty="0" smtClean="0"/>
              <a:t>) 1898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 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Contribution</a:t>
            </a:r>
            <a:endParaRPr lang="en-US" sz="1800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1800" dirty="0" smtClean="0"/>
              <a:t>- Launched first </a:t>
            </a:r>
            <a:r>
              <a:rPr lang="en-US" sz="1800" dirty="0"/>
              <a:t>Census of Population </a:t>
            </a:r>
            <a:r>
              <a:rPr lang="en-US" sz="1800" dirty="0" smtClean="0"/>
              <a:t>and Census </a:t>
            </a:r>
            <a:r>
              <a:rPr lang="en-US" sz="1800" dirty="0"/>
              <a:t>of Industrial Production  </a:t>
            </a:r>
            <a:r>
              <a:rPr lang="en-US" sz="1800" dirty="0" smtClean="0"/>
              <a:t>(1926)</a:t>
            </a:r>
          </a:p>
          <a:p>
            <a:pPr marL="0" indent="0">
              <a:buNone/>
            </a:pPr>
            <a:r>
              <a:rPr lang="en-US" sz="1800" dirty="0" smtClean="0"/>
              <a:t>- Wrote Statistics Act 1926 </a:t>
            </a:r>
          </a:p>
          <a:p>
            <a:pPr marL="0" indent="0">
              <a:buNone/>
            </a:pPr>
            <a:r>
              <a:rPr lang="en-US" sz="1800" dirty="0" smtClean="0"/>
              <a:t>- President of the </a:t>
            </a:r>
            <a:r>
              <a:rPr lang="en-US" sz="1800" dirty="0"/>
              <a:t>Statistical and Social Inquiry Society of Ireland (SSISI) </a:t>
            </a:r>
            <a:r>
              <a:rPr lang="en-US" sz="1800" dirty="0" smtClean="0"/>
              <a:t>1929 - 1930</a:t>
            </a:r>
          </a:p>
        </p:txBody>
      </p:sp>
      <p:pic>
        <p:nvPicPr>
          <p:cNvPr id="1026" name="Picture 2" descr="C:\Users\MACFEE~1\AppData\Local\Temp\notes764E2C\John Hooper cropp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5" y="1342639"/>
            <a:ext cx="1907282" cy="24607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551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Hooper Medal</a:t>
            </a:r>
            <a:endParaRPr lang="en-IE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1409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2400" dirty="0" smtClean="0">
                <a:solidFill>
                  <a:srgbClr val="0066CC"/>
                </a:solidFill>
                <a:latin typeface="Arial Narrow" pitchFamily="34" charset="0"/>
              </a:rPr>
              <a:t>Launched on </a:t>
            </a:r>
          </a:p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r>
              <a:rPr lang="en-IE" dirty="0" smtClean="0"/>
              <a:t>           </a:t>
            </a:r>
          </a:p>
          <a:p>
            <a:pPr marL="0" indent="0">
              <a:buNone/>
            </a:pPr>
            <a:r>
              <a:rPr lang="en-IE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E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en-IE" b="1" dirty="0" smtClean="0"/>
              <a:t>and combined with</a:t>
            </a:r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48372"/>
            <a:ext cx="2364854" cy="275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661" y="4077072"/>
            <a:ext cx="4077395" cy="2599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1936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partnership with</a:t>
            </a:r>
            <a:endParaRPr lang="en-I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96952"/>
            <a:ext cx="3289548" cy="3289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465" y="1772816"/>
            <a:ext cx="3774273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634" y="4273405"/>
            <a:ext cx="4408690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73" y="1921755"/>
            <a:ext cx="4656465" cy="112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92" y="188640"/>
            <a:ext cx="1810487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0679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E" dirty="0"/>
          </a:p>
        </p:txBody>
      </p:sp>
      <p:pic>
        <p:nvPicPr>
          <p:cNvPr id="1026" name="Picture 2" descr="C:\Users\MACFEE~1\AppData\Local\Temp\notes764E2C\John hooper Flyer Irish 2012 sm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750"/>
            <a:ext cx="4337183" cy="60546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CFEE~1\AppData\Local\Temp\notes764E2C\John hooper Flyer English 2013 sm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596" y="784524"/>
            <a:ext cx="4392488" cy="6073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1757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1233</TotalTime>
  <Words>517</Words>
  <Application>Microsoft Office PowerPoint</Application>
  <PresentationFormat>On-screen Show (4:3)</PresentationFormat>
  <Paragraphs>149</Paragraphs>
  <Slides>23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  </vt:lpstr>
      <vt:lpstr>Slide 2</vt:lpstr>
      <vt:lpstr>Statistical Literacy</vt:lpstr>
      <vt:lpstr>Outreach Programme</vt:lpstr>
      <vt:lpstr>John Hooper Medal</vt:lpstr>
      <vt:lpstr>John Hooper (1878 – 1930)</vt:lpstr>
      <vt:lpstr>John Hooper Medal</vt:lpstr>
      <vt:lpstr>In partnership with</vt:lpstr>
      <vt:lpstr>Slide 9</vt:lpstr>
      <vt:lpstr>Entries &amp; Judging</vt:lpstr>
      <vt:lpstr>2013 – 1st Place </vt:lpstr>
      <vt:lpstr>2014 – 1st Place </vt:lpstr>
      <vt:lpstr>Check out…</vt:lpstr>
      <vt:lpstr>apps4gaps</vt:lpstr>
      <vt:lpstr> </vt:lpstr>
      <vt:lpstr> </vt:lpstr>
      <vt:lpstr>Partners with</vt:lpstr>
      <vt:lpstr>Alice Perry Medal</vt:lpstr>
      <vt:lpstr>2014 – 1st Place </vt:lpstr>
      <vt:lpstr>2014 – 1st Place </vt:lpstr>
      <vt:lpstr>2014 – 1st Place </vt:lpstr>
      <vt:lpstr>Observations</vt:lpstr>
      <vt:lpstr>Thank You</vt:lpstr>
    </vt:vector>
  </TitlesOfParts>
  <Company>Central Statistics Office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To Boldly Go</dc:title>
  <dc:creator>McCuirce</dc:creator>
  <cp:lastModifiedBy>McCuirce</cp:lastModifiedBy>
  <cp:revision>89</cp:revision>
  <dcterms:created xsi:type="dcterms:W3CDTF">2013-12-11T08:33:07Z</dcterms:created>
  <dcterms:modified xsi:type="dcterms:W3CDTF">2014-05-15T15:49:48Z</dcterms:modified>
</cp:coreProperties>
</file>