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3" r:id="rId2"/>
    <p:sldId id="26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74" r:id="rId15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3166CF"/>
    <a:srgbClr val="3E6FD2"/>
    <a:srgbClr val="133176"/>
    <a:srgbClr val="0F5494"/>
    <a:srgbClr val="99CCFF"/>
    <a:srgbClr val="BDDEFF"/>
    <a:srgbClr val="2D5EC1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71" autoAdjust="0"/>
  </p:normalViewPr>
  <p:slideViewPr>
    <p:cSldViewPr showGuides="1">
      <p:cViewPr>
        <p:scale>
          <a:sx n="80" d="100"/>
          <a:sy n="80" d="100"/>
        </p:scale>
        <p:origin x="-251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7EF7854-7E90-4FA5-A41B-39C8B76ED4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351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AE89DC7-9145-44DB-A00B-29FDA0CC68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974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E89DC7-9145-44DB-A00B-29FDA0CC6899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58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309563"/>
            <a:ext cx="158432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30688" y="6669088"/>
            <a:ext cx="684212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i="1" dirty="0">
                <a:solidFill>
                  <a:schemeClr val="bg1"/>
                </a:solidFill>
              </a:rPr>
              <a:t>Eurostat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0AB6783-A622-483D-9EED-1F5D137ACBE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8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AEF50-1D3E-4484-95F0-3930C285F0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987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EE37F-131F-4318-86CD-CC519166E2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38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5888"/>
            <a:ext cx="2133600" cy="476250"/>
          </a:xfrm>
        </p:spPr>
        <p:txBody>
          <a:bodyPr/>
          <a:lstStyle>
            <a:lvl1pPr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300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8313" y="6297613"/>
            <a:ext cx="2133600" cy="476250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F89CB955-70ED-490A-9DCE-D1C03C3E94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89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072B3-F169-4091-B5E8-1696AE7582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16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3ED54-354F-4826-8AB3-D44A76E61E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33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3D678-7A59-4E94-8A38-A620DCD3EE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21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C7E18-DBA2-46E0-8179-EEB1B71CD8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1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07DCC-240D-4193-A696-A6945227DB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92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7ED91-6D88-4AD6-990C-F527D3752F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9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5D15D-DB0A-4FB9-95E6-C49B399873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38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Et dolor fragum</a:t>
            </a:r>
            <a:endParaRPr lang="en-GB" smtClean="0"/>
          </a:p>
          <a:p>
            <a:pPr lvl="1"/>
            <a:r>
              <a:rPr lang="en-GB" smtClean="0"/>
              <a:t>Et dolor fragum</a:t>
            </a:r>
          </a:p>
          <a:p>
            <a:pPr lvl="2"/>
            <a:r>
              <a:rPr lang="en-GB" smtClean="0"/>
              <a:t>- Et dolor fragum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dirty="0">
                <a:solidFill>
                  <a:srgbClr val="13317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smtClean="0">
                <a:solidFill>
                  <a:srgbClr val="133176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rgbClr val="133176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6CE1182-6072-4C13-A9D0-AB1B6F1BE1F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800200" y="1340768"/>
            <a:ext cx="7380312" cy="2880915"/>
          </a:xfrm>
        </p:spPr>
        <p:txBody>
          <a:bodyPr/>
          <a:lstStyle/>
          <a:p>
            <a:r>
              <a:rPr lang="en-GB" dirty="0"/>
              <a:t>Will ‘big data’</a:t>
            </a:r>
            <a:br>
              <a:rPr lang="en-GB" dirty="0"/>
            </a:br>
            <a:r>
              <a:rPr lang="en-GB" dirty="0"/>
              <a:t>transform official statistics?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221088"/>
            <a:ext cx="8064896" cy="2376264"/>
          </a:xfrm>
        </p:spPr>
        <p:txBody>
          <a:bodyPr/>
          <a:lstStyle/>
          <a:p>
            <a:r>
              <a:rPr lang="pt-BR" sz="2200" b="0" i="1" dirty="0"/>
              <a:t>Denisa </a:t>
            </a:r>
            <a:r>
              <a:rPr lang="pt-BR" sz="2200" b="0" i="1" dirty="0" err="1"/>
              <a:t>Florescu</a:t>
            </a:r>
            <a:r>
              <a:rPr lang="pt-BR" sz="2200" b="0" i="1" dirty="0"/>
              <a:t>, Martin Karlberg, </a:t>
            </a:r>
            <a:r>
              <a:rPr lang="pt-BR" sz="2200" b="0" i="1" dirty="0" smtClean="0"/>
              <a:t/>
            </a:r>
            <a:br>
              <a:rPr lang="pt-BR" sz="2200" b="0" i="1" dirty="0" smtClean="0"/>
            </a:br>
            <a:r>
              <a:rPr lang="pt-BR" sz="2200" b="0" i="1" dirty="0" smtClean="0"/>
              <a:t>Fernando </a:t>
            </a:r>
            <a:r>
              <a:rPr lang="pt-BR" sz="2200" b="0" i="1" dirty="0"/>
              <a:t>Reis</a:t>
            </a:r>
            <a:r>
              <a:rPr lang="pt-BR" sz="2200" b="0" i="1" dirty="0" smtClean="0"/>
              <a:t>, </a:t>
            </a:r>
            <a:r>
              <a:rPr lang="en-GB" sz="2200" b="0" i="1" dirty="0" smtClean="0"/>
              <a:t>Pilar </a:t>
            </a:r>
            <a:r>
              <a:rPr lang="en-GB" sz="2200" b="0" i="1" dirty="0"/>
              <a:t>Rey </a:t>
            </a:r>
            <a:r>
              <a:rPr lang="en-GB" sz="2200" b="0" i="1" dirty="0" smtClean="0"/>
              <a:t>del </a:t>
            </a:r>
            <a:r>
              <a:rPr lang="en-GB" sz="2200" b="0" i="1" dirty="0"/>
              <a:t>Castillo, </a:t>
            </a:r>
            <a:r>
              <a:rPr lang="en-GB" sz="2200" b="0" i="1" dirty="0" smtClean="0"/>
              <a:t/>
            </a:r>
            <a:br>
              <a:rPr lang="en-GB" sz="2200" b="0" i="1" dirty="0" smtClean="0"/>
            </a:br>
            <a:r>
              <a:rPr lang="en-GB" sz="2200" b="0" i="1" dirty="0" smtClean="0"/>
              <a:t>Michail </a:t>
            </a:r>
            <a:r>
              <a:rPr lang="en-GB" sz="2200" b="0" i="1" dirty="0" err="1"/>
              <a:t>Skaliotis</a:t>
            </a:r>
            <a:r>
              <a:rPr lang="en-GB" sz="2200" b="0" i="1" dirty="0"/>
              <a:t>  </a:t>
            </a:r>
            <a:r>
              <a:rPr lang="en-GB" sz="2200" b="0" i="1" dirty="0" smtClean="0"/>
              <a:t>&amp; </a:t>
            </a:r>
            <a:r>
              <a:rPr lang="en-GB" sz="2200" b="0" i="1" dirty="0"/>
              <a:t>Albrecht </a:t>
            </a:r>
            <a:r>
              <a:rPr lang="en-GB" sz="2200" b="0" i="1" dirty="0" err="1" smtClean="0"/>
              <a:t>Wirthmann</a:t>
            </a:r>
            <a:r>
              <a:rPr lang="en-GB" sz="2200" b="0" dirty="0" smtClean="0"/>
              <a:t> </a:t>
            </a:r>
          </a:p>
          <a:p>
            <a:endParaRPr lang="en-GB" sz="1200" b="0" dirty="0" smtClean="0"/>
          </a:p>
          <a:p>
            <a:r>
              <a:rPr lang="en-GB" sz="2200" b="0" dirty="0" smtClean="0"/>
              <a:t>Eurostat TF BD </a:t>
            </a:r>
            <a:r>
              <a:rPr lang="en-GB" sz="2200" b="0" baseline="30000" dirty="0" smtClean="0"/>
              <a:t>(1)</a:t>
            </a:r>
            <a:r>
              <a:rPr lang="en-GB" sz="2200" b="0" dirty="0" smtClean="0"/>
              <a:t> and Eurostat Unit B1 </a:t>
            </a:r>
            <a:r>
              <a:rPr lang="en-GB" sz="2200" b="0" baseline="30000" dirty="0" smtClean="0"/>
              <a:t>(2)</a:t>
            </a:r>
          </a:p>
          <a:p>
            <a:pPr marL="457200" indent="-457200">
              <a:buAutoNum type="arabicParenBoth"/>
            </a:pPr>
            <a:r>
              <a:rPr lang="en-GB" sz="1800" b="0" dirty="0" smtClean="0"/>
              <a:t> Task Force Big Data</a:t>
            </a:r>
          </a:p>
          <a:p>
            <a:pPr marL="457200" indent="-457200">
              <a:buAutoNum type="arabicParenBoth"/>
            </a:pPr>
            <a:r>
              <a:rPr lang="en-GB" sz="1800" b="0" dirty="0" smtClean="0"/>
              <a:t> Methodology and corporate architecture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74385" cy="936625"/>
          </a:xfrm>
        </p:spPr>
        <p:txBody>
          <a:bodyPr/>
          <a:lstStyle/>
          <a:p>
            <a:r>
              <a:rPr lang="en-GB" dirty="0">
                <a:solidFill>
                  <a:srgbClr val="3166CF"/>
                </a:solidFill>
              </a:rPr>
              <a:t>Strategies to produce completely new statistical information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8424936" cy="4896544"/>
          </a:xfrm>
        </p:spPr>
        <p:txBody>
          <a:bodyPr/>
          <a:lstStyle/>
          <a:p>
            <a:r>
              <a:rPr lang="en-GB" dirty="0" smtClean="0">
                <a:solidFill>
                  <a:srgbClr val="3166CF"/>
                </a:solidFill>
              </a:rPr>
              <a:t>Previous approaches are rooted in traditional statistical models and tools</a:t>
            </a:r>
          </a:p>
          <a:p>
            <a:endParaRPr lang="en-GB" dirty="0" smtClean="0">
              <a:solidFill>
                <a:srgbClr val="3166CF"/>
              </a:solidFill>
            </a:endParaRPr>
          </a:p>
          <a:p>
            <a:r>
              <a:rPr lang="en-GB" dirty="0" smtClean="0">
                <a:solidFill>
                  <a:srgbClr val="3166CF"/>
                </a:solidFill>
              </a:rPr>
              <a:t>Why not design a new system aiming at maximising efficiency in using BD?</a:t>
            </a:r>
          </a:p>
          <a:p>
            <a:pPr lvl="1">
              <a:buFont typeface="Verdana" panose="020B0604030504040204" pitchFamily="34" charset="0"/>
              <a:buChar char="–"/>
            </a:pPr>
            <a:r>
              <a:rPr lang="en-GB" dirty="0" smtClean="0">
                <a:solidFill>
                  <a:srgbClr val="3166CF"/>
                </a:solidFill>
              </a:rPr>
              <a:t>To improve timeliness</a:t>
            </a:r>
          </a:p>
          <a:p>
            <a:pPr lvl="1">
              <a:buFont typeface="Verdana" panose="020B0604030504040204" pitchFamily="34" charset="0"/>
              <a:buChar char="–"/>
            </a:pPr>
            <a:r>
              <a:rPr lang="en-GB" dirty="0" smtClean="0">
                <a:solidFill>
                  <a:srgbClr val="3166CF"/>
                </a:solidFill>
              </a:rPr>
              <a:t>Not subject to restrictions of traditional statistical surveys: e.g. to integrate BD implies tasks such as translating &amp; linking to definitions, classifications…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6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74385" cy="936625"/>
          </a:xfrm>
        </p:spPr>
        <p:txBody>
          <a:bodyPr/>
          <a:lstStyle/>
          <a:p>
            <a:r>
              <a:rPr lang="en-GB" dirty="0">
                <a:solidFill>
                  <a:srgbClr val="3166CF"/>
                </a:solidFill>
              </a:rPr>
              <a:t>Strategies to produce completely new statistical information </a:t>
            </a:r>
            <a:r>
              <a:rPr lang="en-GB" dirty="0" smtClean="0">
                <a:solidFill>
                  <a:srgbClr val="3166CF"/>
                </a:solidFill>
              </a:rPr>
              <a:t>(cont'd)</a:t>
            </a:r>
            <a:endParaRPr lang="en-GB" dirty="0">
              <a:solidFill>
                <a:srgbClr val="3166C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8424936" cy="4896544"/>
          </a:xfrm>
        </p:spPr>
        <p:txBody>
          <a:bodyPr/>
          <a:lstStyle/>
          <a:p>
            <a:r>
              <a:rPr lang="en-GB" dirty="0" smtClean="0">
                <a:solidFill>
                  <a:srgbClr val="3166CF"/>
                </a:solidFill>
              </a:rPr>
              <a:t>But new procedures cannot be designed overnight</a:t>
            </a:r>
          </a:p>
          <a:p>
            <a:endParaRPr lang="en-GB" sz="1200" dirty="0">
              <a:solidFill>
                <a:srgbClr val="3166CF"/>
              </a:solidFill>
            </a:endParaRPr>
          </a:p>
          <a:p>
            <a:r>
              <a:rPr lang="en-GB" dirty="0" smtClean="0">
                <a:solidFill>
                  <a:srgbClr val="3166CF"/>
                </a:solidFill>
              </a:rPr>
              <a:t>Possible approach: start producing short-term indicators of evolution of economic &amp; social phenomena without transposing BD structures </a:t>
            </a:r>
            <a:r>
              <a:rPr lang="en-GB" dirty="0">
                <a:solidFill>
                  <a:srgbClr val="3166CF"/>
                </a:solidFill>
              </a:rPr>
              <a:t>o</a:t>
            </a:r>
            <a:r>
              <a:rPr lang="en-GB" dirty="0" smtClean="0">
                <a:solidFill>
                  <a:srgbClr val="3166CF"/>
                </a:solidFill>
              </a:rPr>
              <a:t>nto statistical ones</a:t>
            </a:r>
          </a:p>
          <a:p>
            <a:pPr lvl="1">
              <a:buFont typeface="Verdana" panose="020B0604030504040204" pitchFamily="34" charset="0"/>
              <a:buChar char="–"/>
            </a:pPr>
            <a:r>
              <a:rPr lang="en-GB" dirty="0" smtClean="0">
                <a:solidFill>
                  <a:srgbClr val="3166CF"/>
                </a:solidFill>
              </a:rPr>
              <a:t>To complement classical &amp; more detailed statistics</a:t>
            </a:r>
          </a:p>
          <a:p>
            <a:pPr lvl="1">
              <a:buFont typeface="Verdana" panose="020B0604030504040204" pitchFamily="34" charset="0"/>
              <a:buChar char="–"/>
            </a:pPr>
            <a:r>
              <a:rPr lang="en-GB" dirty="0" smtClean="0">
                <a:solidFill>
                  <a:srgbClr val="3166CF"/>
                </a:solidFill>
              </a:rPr>
              <a:t>To help official statisticians to learn by doing</a:t>
            </a:r>
            <a:endParaRPr lang="en-GB" dirty="0">
              <a:solidFill>
                <a:srgbClr val="3166CF"/>
              </a:solidFill>
            </a:endParaRPr>
          </a:p>
          <a:p>
            <a:pPr lvl="1"/>
            <a:endParaRPr lang="en-GB" sz="1200" dirty="0" smtClean="0">
              <a:solidFill>
                <a:srgbClr val="3166CF"/>
              </a:solidFill>
            </a:endParaRPr>
          </a:p>
          <a:p>
            <a:r>
              <a:rPr lang="en-GB" dirty="0" smtClean="0">
                <a:solidFill>
                  <a:srgbClr val="3166CF"/>
                </a:solidFill>
              </a:rPr>
              <a:t>Also reconsider the role of some present statistical infrastructures that are resource heavy or time consuming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61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74385" cy="936625"/>
          </a:xfrm>
        </p:spPr>
        <p:txBody>
          <a:bodyPr/>
          <a:lstStyle/>
          <a:p>
            <a:r>
              <a:rPr lang="en-GB" dirty="0" smtClean="0">
                <a:solidFill>
                  <a:srgbClr val="3166CF"/>
                </a:solidFill>
              </a:rPr>
              <a:t>Quality assessment</a:t>
            </a:r>
            <a:endParaRPr lang="en-GB" dirty="0">
              <a:solidFill>
                <a:srgbClr val="3166C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424936" cy="4464496"/>
          </a:xfrm>
        </p:spPr>
        <p:txBody>
          <a:bodyPr/>
          <a:lstStyle/>
          <a:p>
            <a:r>
              <a:rPr lang="en-GB" dirty="0" smtClean="0">
                <a:solidFill>
                  <a:srgbClr val="3166CF"/>
                </a:solidFill>
              </a:rPr>
              <a:t>Quality framework </a:t>
            </a:r>
            <a:r>
              <a:rPr lang="en-GB" dirty="0">
                <a:solidFill>
                  <a:srgbClr val="3166CF"/>
                </a:solidFill>
              </a:rPr>
              <a:t>developed </a:t>
            </a:r>
            <a:r>
              <a:rPr lang="en-GB" dirty="0" smtClean="0">
                <a:solidFill>
                  <a:srgbClr val="3166CF"/>
                </a:solidFill>
              </a:rPr>
              <a:t>for official statistics refer largely to measures of accuracy of samples</a:t>
            </a:r>
          </a:p>
          <a:p>
            <a:endParaRPr lang="en-GB" sz="1000" dirty="0">
              <a:solidFill>
                <a:srgbClr val="3166CF"/>
              </a:solidFill>
            </a:endParaRPr>
          </a:p>
          <a:p>
            <a:r>
              <a:rPr lang="en-GB" dirty="0" smtClean="0">
                <a:solidFill>
                  <a:srgbClr val="3166CF"/>
                </a:solidFill>
              </a:rPr>
              <a:t>How to extend framework to cover BD sources?</a:t>
            </a:r>
          </a:p>
          <a:p>
            <a:endParaRPr lang="en-GB" sz="1000" dirty="0">
              <a:solidFill>
                <a:srgbClr val="3166CF"/>
              </a:solidFill>
            </a:endParaRPr>
          </a:p>
          <a:p>
            <a:r>
              <a:rPr lang="en-GB" dirty="0" smtClean="0">
                <a:solidFill>
                  <a:srgbClr val="3166CF"/>
                </a:solidFill>
              </a:rPr>
              <a:t>Study commissioned by Eurostat (2013) drawing upon the approaches used for administrative data </a:t>
            </a:r>
          </a:p>
          <a:p>
            <a:pPr lvl="1">
              <a:buFont typeface="Verdana" panose="020B0604030504040204" pitchFamily="34" charset="0"/>
              <a:buChar char="–"/>
            </a:pPr>
            <a:r>
              <a:rPr lang="en-GB" dirty="0" smtClean="0">
                <a:solidFill>
                  <a:srgbClr val="3166CF"/>
                </a:solidFill>
              </a:rPr>
              <a:t>Proposes an </a:t>
            </a:r>
            <a:r>
              <a:rPr lang="en-GB" dirty="0" smtClean="0">
                <a:solidFill>
                  <a:srgbClr val="FF0000"/>
                </a:solidFill>
              </a:rPr>
              <a:t>accreditation</a:t>
            </a:r>
            <a:r>
              <a:rPr lang="en-GB" dirty="0" smtClean="0">
                <a:solidFill>
                  <a:srgbClr val="3166CF"/>
                </a:solidFill>
              </a:rPr>
              <a:t> procedure which could guide statistical authorities in the selection of BD sources conforming with high standards of OS</a:t>
            </a:r>
          </a:p>
          <a:p>
            <a:pPr lvl="1">
              <a:buFont typeface="Verdana" panose="020B0604030504040204" pitchFamily="34" charset="0"/>
              <a:buChar char="–"/>
            </a:pPr>
            <a:r>
              <a:rPr lang="en-GB" dirty="0" smtClean="0">
                <a:solidFill>
                  <a:srgbClr val="3166CF"/>
                </a:solidFill>
              </a:rPr>
              <a:t>Official </a:t>
            </a:r>
            <a:r>
              <a:rPr lang="en-GB" dirty="0">
                <a:solidFill>
                  <a:srgbClr val="3166CF"/>
                </a:solidFill>
              </a:rPr>
              <a:t>s</a:t>
            </a:r>
            <a:r>
              <a:rPr lang="en-GB" dirty="0" smtClean="0">
                <a:solidFill>
                  <a:srgbClr val="3166CF"/>
                </a:solidFill>
              </a:rPr>
              <a:t>tatistical system has moral authority to think on a possible </a:t>
            </a:r>
            <a:r>
              <a:rPr lang="en-GB" dirty="0" smtClean="0">
                <a:solidFill>
                  <a:srgbClr val="FF0000"/>
                </a:solidFill>
              </a:rPr>
              <a:t>certification</a:t>
            </a:r>
            <a:r>
              <a:rPr lang="en-GB" dirty="0" smtClean="0">
                <a:solidFill>
                  <a:srgbClr val="3166CF"/>
                </a:solidFill>
              </a:rPr>
              <a:t> as data producer in a particular statistical domain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8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103" y="404143"/>
            <a:ext cx="8374385" cy="936625"/>
          </a:xfrm>
        </p:spPr>
        <p:txBody>
          <a:bodyPr/>
          <a:lstStyle/>
          <a:p>
            <a:r>
              <a:rPr lang="en-GB" dirty="0" smtClean="0">
                <a:solidFill>
                  <a:srgbClr val="3166CF"/>
                </a:solidFill>
              </a:rPr>
              <a:t>Conclusions</a:t>
            </a:r>
            <a:endParaRPr lang="en-GB" dirty="0">
              <a:solidFill>
                <a:srgbClr val="3166C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8424936" cy="4680520"/>
          </a:xfrm>
        </p:spPr>
        <p:txBody>
          <a:bodyPr/>
          <a:lstStyle/>
          <a:p>
            <a:r>
              <a:rPr lang="en-GB" dirty="0" smtClean="0">
                <a:solidFill>
                  <a:srgbClr val="3166CF"/>
                </a:solidFill>
              </a:rPr>
              <a:t>BD as an alternative source with </a:t>
            </a:r>
            <a:r>
              <a:rPr lang="en-GB" b="1" dirty="0" smtClean="0">
                <a:solidFill>
                  <a:srgbClr val="3166CF"/>
                </a:solidFill>
              </a:rPr>
              <a:t>VALUE</a:t>
            </a:r>
            <a:r>
              <a:rPr lang="en-GB" dirty="0" smtClean="0">
                <a:solidFill>
                  <a:srgbClr val="3166CF"/>
                </a:solidFill>
              </a:rPr>
              <a:t> for Official Statistics</a:t>
            </a:r>
          </a:p>
          <a:p>
            <a:endParaRPr lang="en-GB" sz="800" dirty="0">
              <a:solidFill>
                <a:srgbClr val="3166CF"/>
              </a:solidFill>
            </a:endParaRPr>
          </a:p>
          <a:p>
            <a:r>
              <a:rPr lang="en-GB" dirty="0" smtClean="0">
                <a:solidFill>
                  <a:srgbClr val="3166CF"/>
                </a:solidFill>
              </a:rPr>
              <a:t>OS to remain open minded not to miss out on opportunities or to be rendered obsolete</a:t>
            </a:r>
          </a:p>
          <a:p>
            <a:endParaRPr lang="en-GB" sz="800" dirty="0">
              <a:solidFill>
                <a:srgbClr val="3166CF"/>
              </a:solidFill>
            </a:endParaRPr>
          </a:p>
          <a:p>
            <a:r>
              <a:rPr lang="en-GB" dirty="0" smtClean="0">
                <a:solidFill>
                  <a:srgbClr val="3166CF"/>
                </a:solidFill>
              </a:rPr>
              <a:t>Any new BD source with the potential to increase efficiency should be considered</a:t>
            </a:r>
            <a:br>
              <a:rPr lang="en-GB" dirty="0" smtClean="0">
                <a:solidFill>
                  <a:srgbClr val="3166CF"/>
                </a:solidFill>
              </a:rPr>
            </a:br>
            <a:r>
              <a:rPr lang="en-GB" dirty="0" smtClean="0">
                <a:solidFill>
                  <a:srgbClr val="00CCFF"/>
                </a:solidFill>
              </a:rPr>
              <a:t>(No sources are “too big” or “too small”) </a:t>
            </a:r>
          </a:p>
          <a:p>
            <a:endParaRPr lang="en-GB" sz="800" dirty="0">
              <a:solidFill>
                <a:srgbClr val="3166CF"/>
              </a:solidFill>
            </a:endParaRPr>
          </a:p>
          <a:p>
            <a:r>
              <a:rPr lang="en-GB" dirty="0" smtClean="0">
                <a:solidFill>
                  <a:srgbClr val="3166CF"/>
                </a:solidFill>
              </a:rPr>
              <a:t>Big changes to practices &amp; way of working; different responsibilities &amp; functions</a:t>
            </a:r>
          </a:p>
          <a:p>
            <a:endParaRPr lang="en-GB" sz="800" dirty="0">
              <a:solidFill>
                <a:srgbClr val="3166CF"/>
              </a:solidFill>
            </a:endParaRPr>
          </a:p>
          <a:p>
            <a:r>
              <a:rPr lang="en-GB" dirty="0" smtClean="0">
                <a:solidFill>
                  <a:srgbClr val="3166CF"/>
                </a:solidFill>
              </a:rPr>
              <a:t>Transformation has already started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32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145194"/>
            <a:ext cx="2520280" cy="740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139952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648" y="2204864"/>
            <a:ext cx="66247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0" i="1" dirty="0" smtClean="0">
                <a:solidFill>
                  <a:srgbClr val="3E6FD2"/>
                </a:solidFill>
                <a:latin typeface="+mj-lt"/>
              </a:rPr>
              <a:t>Thanks for your attention !!</a:t>
            </a:r>
          </a:p>
        </p:txBody>
      </p:sp>
    </p:spTree>
    <p:extLst>
      <p:ext uri="{BB962C8B-B14F-4D97-AF65-F5344CB8AC3E}">
        <p14:creationId xmlns:p14="http://schemas.microsoft.com/office/powerpoint/2010/main" val="16719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4337" y="692175"/>
            <a:ext cx="3887663" cy="936625"/>
          </a:xfrm>
        </p:spPr>
        <p:txBody>
          <a:bodyPr/>
          <a:lstStyle/>
          <a:p>
            <a:r>
              <a:rPr lang="en-GB" dirty="0" smtClean="0">
                <a:solidFill>
                  <a:srgbClr val="3E6FD2"/>
                </a:solidFill>
              </a:rPr>
              <a:t>Outline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01216" y="2060848"/>
            <a:ext cx="8003232" cy="3528392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dirty="0" smtClean="0">
                <a:solidFill>
                  <a:srgbClr val="3E6FD2"/>
                </a:solidFill>
              </a:rPr>
              <a:t>Official Statistics: early stages of a paradigm shift </a:t>
            </a:r>
          </a:p>
          <a:p>
            <a:pPr>
              <a:buFontTx/>
              <a:buChar char="•"/>
            </a:pPr>
            <a:endParaRPr lang="en-GB" dirty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r>
              <a:rPr lang="en-GB" dirty="0" smtClean="0">
                <a:solidFill>
                  <a:srgbClr val="3E6FD2"/>
                </a:solidFill>
              </a:rPr>
              <a:t>Potential ways to address methodological aspects</a:t>
            </a:r>
          </a:p>
          <a:p>
            <a:pPr>
              <a:buFontTx/>
              <a:buChar char="•"/>
            </a:pPr>
            <a:endParaRPr lang="en-GB" dirty="0">
              <a:solidFill>
                <a:srgbClr val="3E6FD2"/>
              </a:solidFill>
            </a:endParaRPr>
          </a:p>
          <a:p>
            <a:pPr>
              <a:buFontTx/>
              <a:buChar char="•"/>
            </a:pPr>
            <a:r>
              <a:rPr lang="en-GB" dirty="0" smtClean="0">
                <a:solidFill>
                  <a:srgbClr val="3E6FD2"/>
                </a:solidFill>
              </a:rPr>
              <a:t>Quality assessment: possible accreditation procedure for Big Data sources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283968" y="6654552"/>
            <a:ext cx="720080" cy="230832"/>
          </a:xfrm>
          <a:prstGeom prst="rect">
            <a:avLst/>
          </a:prstGeom>
          <a:solidFill>
            <a:srgbClr val="133176"/>
          </a:solidFill>
        </p:spPr>
        <p:txBody>
          <a:bodyPr wrap="square" rtlCol="0">
            <a:spAutoFit/>
          </a:bodyPr>
          <a:lstStyle/>
          <a:p>
            <a:r>
              <a:rPr lang="en-GB" sz="900" b="0" i="1" dirty="0" smtClean="0">
                <a:solidFill>
                  <a:schemeClr val="bg1"/>
                </a:solidFill>
              </a:rPr>
              <a:t>Eurostat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66CF"/>
                </a:solidFill>
              </a:rPr>
              <a:t>A change of paradigm?</a:t>
            </a:r>
            <a:endParaRPr lang="en-GB" dirty="0">
              <a:solidFill>
                <a:srgbClr val="3166C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66CF"/>
                </a:solidFill>
              </a:rPr>
              <a:t>Different approach towards the production of statistics to accommodate big data</a:t>
            </a:r>
          </a:p>
          <a:p>
            <a:endParaRPr lang="en-GB" dirty="0">
              <a:solidFill>
                <a:srgbClr val="3166CF"/>
              </a:solidFill>
            </a:endParaRPr>
          </a:p>
          <a:p>
            <a:r>
              <a:rPr lang="en-GB" dirty="0" smtClean="0">
                <a:solidFill>
                  <a:srgbClr val="3166CF"/>
                </a:solidFill>
              </a:rPr>
              <a:t>Recent initiatives from NSIs</a:t>
            </a:r>
          </a:p>
          <a:p>
            <a:endParaRPr lang="en-GB" dirty="0">
              <a:solidFill>
                <a:srgbClr val="3166CF"/>
              </a:solidFill>
            </a:endParaRPr>
          </a:p>
          <a:p>
            <a:r>
              <a:rPr lang="en-GB" b="1" dirty="0" err="1" smtClean="0">
                <a:solidFill>
                  <a:srgbClr val="3166CF"/>
                </a:solidFill>
              </a:rPr>
              <a:t>Scheveningen</a:t>
            </a:r>
            <a:r>
              <a:rPr lang="en-GB" b="1" dirty="0" smtClean="0">
                <a:solidFill>
                  <a:srgbClr val="3166CF"/>
                </a:solidFill>
              </a:rPr>
              <a:t> Memorandum</a:t>
            </a:r>
            <a:r>
              <a:rPr lang="en-GB" dirty="0" smtClean="0">
                <a:solidFill>
                  <a:srgbClr val="3166CF"/>
                </a:solidFill>
              </a:rPr>
              <a:t>: commitment to collectively addressing challenges presented by big data </a:t>
            </a:r>
            <a:endParaRPr lang="en-GB" dirty="0">
              <a:solidFill>
                <a:srgbClr val="3166C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1" cy="936625"/>
          </a:xfrm>
        </p:spPr>
        <p:txBody>
          <a:bodyPr/>
          <a:lstStyle/>
          <a:p>
            <a:r>
              <a:rPr lang="en-GB" sz="2800" dirty="0" smtClean="0">
                <a:solidFill>
                  <a:srgbClr val="3166CF"/>
                </a:solidFill>
              </a:rPr>
              <a:t>Main features of survey, administrative and big data</a:t>
            </a:r>
            <a:endParaRPr lang="en-GB" sz="2800" dirty="0">
              <a:solidFill>
                <a:srgbClr val="3166CF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134926"/>
              </p:ext>
            </p:extLst>
          </p:nvPr>
        </p:nvGraphicFramePr>
        <p:xfrm>
          <a:off x="467544" y="1198137"/>
          <a:ext cx="8229600" cy="47884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698247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SURVEY DATA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ADMINISTRATIVE DATA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BIG DATA</a:t>
                      </a:r>
                      <a:endParaRPr lang="en-GB" dirty="0"/>
                    </a:p>
                  </a:txBody>
                  <a:tcPr/>
                </a:tc>
              </a:tr>
              <a:tr h="770255">
                <a:tc>
                  <a:txBody>
                    <a:bodyPr/>
                    <a:lstStyle/>
                    <a:p>
                      <a:pPr algn="l"/>
                      <a:r>
                        <a:rPr lang="en-GB" sz="1600" u="none" strike="noStrike" kern="1200" baseline="0" dirty="0" smtClean="0">
                          <a:solidFill>
                            <a:srgbClr val="3166CF"/>
                          </a:solidFill>
                        </a:rPr>
                        <a:t>Statistical products</a:t>
                      </a:r>
                    </a:p>
                    <a:p>
                      <a:pPr algn="l"/>
                      <a:r>
                        <a:rPr lang="en-GB" sz="1600" u="none" strike="noStrike" kern="1200" baseline="0" dirty="0" smtClean="0">
                          <a:solidFill>
                            <a:srgbClr val="3166CF"/>
                          </a:solidFill>
                        </a:rPr>
                        <a:t>specified </a:t>
                      </a:r>
                      <a:r>
                        <a:rPr lang="en-GB" sz="1600" b="1" u="none" strike="noStrike" kern="1200" baseline="0" dirty="0" smtClean="0">
                          <a:solidFill>
                            <a:srgbClr val="FF0000"/>
                          </a:solidFill>
                        </a:rPr>
                        <a:t>ex-ante</a:t>
                      </a:r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u="none" strike="noStrike" kern="1200" baseline="0" dirty="0" smtClean="0">
                          <a:solidFill>
                            <a:srgbClr val="3166CF"/>
                          </a:solidFill>
                        </a:rPr>
                        <a:t>Statistical products</a:t>
                      </a:r>
                    </a:p>
                    <a:p>
                      <a:pPr algn="l"/>
                      <a:r>
                        <a:rPr lang="en-GB" sz="1600" u="none" strike="noStrike" kern="1200" baseline="0" dirty="0" smtClean="0">
                          <a:solidFill>
                            <a:srgbClr val="3166CF"/>
                          </a:solidFill>
                        </a:rPr>
                        <a:t>specified </a:t>
                      </a:r>
                      <a:r>
                        <a:rPr lang="en-GB" sz="1600" b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ex-post</a:t>
                      </a:r>
                      <a:endParaRPr lang="en-GB" sz="1600" b="1" u="none" strike="no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u="none" strike="noStrike" kern="1200" baseline="0" dirty="0" smtClean="0">
                          <a:solidFill>
                            <a:srgbClr val="3166CF"/>
                          </a:solidFill>
                        </a:rPr>
                        <a:t>Statistical products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600" u="none" strike="noStrike" kern="1200" baseline="0" dirty="0" smtClean="0">
                          <a:solidFill>
                            <a:srgbClr val="3166CF"/>
                          </a:solidFill>
                        </a:rPr>
                        <a:t>specified </a:t>
                      </a:r>
                      <a:r>
                        <a:rPr lang="en-GB" sz="1600" b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ex-post</a:t>
                      </a:r>
                      <a:endParaRPr lang="en-GB" sz="1600" b="1" u="none" strike="no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46259">
                <a:tc>
                  <a:txBody>
                    <a:bodyPr/>
                    <a:lstStyle/>
                    <a:p>
                      <a:pPr algn="l"/>
                      <a:r>
                        <a:rPr lang="en-GB" sz="1600" b="0" i="0" u="none" strike="noStrike" kern="1200" baseline="0" dirty="0" smtClean="0">
                          <a:solidFill>
                            <a:srgbClr val="3166CF"/>
                          </a:solidFill>
                          <a:latin typeface="+mn-lt"/>
                          <a:ea typeface="+mn-ea"/>
                          <a:cs typeface="+mn-cs"/>
                        </a:rPr>
                        <a:t>Designed for </a:t>
                      </a:r>
                      <a:r>
                        <a:rPr lang="en-GB" sz="1600" b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statistical</a:t>
                      </a:r>
                      <a:r>
                        <a:rPr lang="en-GB" sz="1600" b="0" i="0" u="none" strike="noStrike" kern="1200" baseline="0" dirty="0" smtClean="0">
                          <a:solidFill>
                            <a:srgbClr val="3166CF"/>
                          </a:solidFill>
                          <a:latin typeface="+mn-lt"/>
                          <a:ea typeface="+mn-ea"/>
                          <a:cs typeface="+mn-cs"/>
                        </a:rPr>
                        <a:t> purposes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solidFill>
                            <a:srgbClr val="3166CF"/>
                          </a:solidFill>
                        </a:rPr>
                        <a:t>Designed for </a:t>
                      </a:r>
                      <a:r>
                        <a:rPr lang="en-GB" sz="1600" b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other </a:t>
                      </a:r>
                      <a:r>
                        <a:rPr lang="en-GB" sz="1600" dirty="0" smtClean="0">
                          <a:solidFill>
                            <a:srgbClr val="3166CF"/>
                          </a:solidFill>
                        </a:rPr>
                        <a:t>purposes</a:t>
                      </a:r>
                      <a:endParaRPr lang="en-GB" sz="1600" dirty="0">
                        <a:solidFill>
                          <a:srgbClr val="3166C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3166CF"/>
                          </a:solidFill>
                        </a:rPr>
                        <a:t>Designed for </a:t>
                      </a:r>
                      <a:r>
                        <a:rPr lang="en-GB" sz="1600" b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other </a:t>
                      </a:r>
                      <a:r>
                        <a:rPr lang="en-GB" sz="1600" dirty="0" smtClean="0">
                          <a:solidFill>
                            <a:srgbClr val="3166CF"/>
                          </a:solidFill>
                        </a:rPr>
                        <a:t>purposes</a:t>
                      </a:r>
                    </a:p>
                  </a:txBody>
                  <a:tcPr anchor="ctr"/>
                </a:tc>
              </a:tr>
              <a:tr h="446259">
                <a:tc>
                  <a:txBody>
                    <a:bodyPr/>
                    <a:lstStyle/>
                    <a:p>
                      <a:r>
                        <a:rPr lang="en-GB" sz="1600" b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Weaker</a:t>
                      </a:r>
                      <a:r>
                        <a:rPr lang="en-GB" sz="1600" b="0" i="0" u="none" strike="noStrike" kern="1200" baseline="0" dirty="0" smtClean="0">
                          <a:solidFill>
                            <a:srgbClr val="3166CF"/>
                          </a:solidFill>
                          <a:latin typeface="+mn-lt"/>
                          <a:ea typeface="+mn-ea"/>
                          <a:cs typeface="+mn-cs"/>
                        </a:rPr>
                        <a:t> comparability</a:t>
                      </a: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rgbClr val="3166CF"/>
                          </a:solidFill>
                          <a:latin typeface="+mn-lt"/>
                          <a:ea typeface="+mn-ea"/>
                          <a:cs typeface="+mn-cs"/>
                        </a:rPr>
                        <a:t>between countries</a:t>
                      </a:r>
                      <a:endParaRPr lang="en-GB" sz="1600" dirty="0">
                        <a:solidFill>
                          <a:srgbClr val="3166C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Weakest</a:t>
                      </a:r>
                      <a:r>
                        <a:rPr lang="en-GB" sz="1600" b="0" i="0" u="none" strike="noStrike" kern="1200" baseline="0" dirty="0" smtClean="0">
                          <a:solidFill>
                            <a:srgbClr val="3166CF"/>
                          </a:solidFill>
                          <a:latin typeface="+mn-lt"/>
                          <a:ea typeface="+mn-ea"/>
                          <a:cs typeface="+mn-cs"/>
                        </a:rPr>
                        <a:t> inter-country comparability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smtClean="0">
                          <a:solidFill>
                            <a:srgbClr val="3166CF"/>
                          </a:solidFill>
                          <a:latin typeface="+mn-lt"/>
                          <a:ea typeface="+mn-ea"/>
                          <a:cs typeface="+mn-cs"/>
                        </a:rPr>
                        <a:t>Potentially </a:t>
                      </a:r>
                      <a:r>
                        <a:rPr lang="en-GB" sz="1600" b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greater</a:t>
                      </a: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rgbClr val="3166CF"/>
                          </a:solidFill>
                          <a:latin typeface="+mn-lt"/>
                          <a:ea typeface="+mn-ea"/>
                          <a:cs typeface="+mn-cs"/>
                        </a:rPr>
                        <a:t>comparability</a:t>
                      </a:r>
                      <a:endParaRPr lang="en-GB" sz="1600" dirty="0">
                        <a:solidFill>
                          <a:srgbClr val="3166CF"/>
                        </a:solidFill>
                      </a:endParaRPr>
                    </a:p>
                  </a:txBody>
                  <a:tcPr anchor="ctr"/>
                </a:tc>
              </a:tr>
              <a:tr h="446259"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smtClean="0">
                          <a:solidFill>
                            <a:srgbClr val="3166CF"/>
                          </a:solidFill>
                          <a:latin typeface="+mn-lt"/>
                          <a:ea typeface="+mn-ea"/>
                          <a:cs typeface="+mn-cs"/>
                        </a:rPr>
                        <a:t>Representativeness &amp;</a:t>
                      </a: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rgbClr val="3166CF"/>
                          </a:solidFill>
                          <a:latin typeface="+mn-lt"/>
                          <a:ea typeface="+mn-ea"/>
                          <a:cs typeface="+mn-cs"/>
                        </a:rPr>
                        <a:t>coverage known</a:t>
                      </a:r>
                      <a:br>
                        <a:rPr lang="en-GB" sz="1600" b="0" i="0" u="none" strike="noStrike" kern="1200" baseline="0" dirty="0" smtClean="0">
                          <a:solidFill>
                            <a:srgbClr val="3166CF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by design</a:t>
                      </a:r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smtClean="0">
                          <a:solidFill>
                            <a:srgbClr val="3166CF"/>
                          </a:solidFill>
                          <a:latin typeface="+mn-lt"/>
                          <a:ea typeface="+mn-ea"/>
                          <a:cs typeface="+mn-cs"/>
                        </a:rPr>
                        <a:t>Representativeness &amp;</a:t>
                      </a: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rgbClr val="3166CF"/>
                          </a:solidFill>
                          <a:latin typeface="+mn-lt"/>
                          <a:ea typeface="+mn-ea"/>
                          <a:cs typeface="+mn-cs"/>
                        </a:rPr>
                        <a:t>coverage </a:t>
                      </a:r>
                      <a:r>
                        <a:rPr lang="en-GB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often</a:t>
                      </a:r>
                      <a:r>
                        <a:rPr lang="en-GB" sz="1600" b="0" i="0" u="none" strike="noStrike" kern="1200" baseline="0" dirty="0" smtClean="0">
                          <a:solidFill>
                            <a:srgbClr val="3166CF"/>
                          </a:solidFill>
                          <a:latin typeface="+mn-lt"/>
                          <a:ea typeface="+mn-ea"/>
                          <a:cs typeface="+mn-cs"/>
                        </a:rPr>
                        <a:t> known</a:t>
                      </a:r>
                      <a:endParaRPr lang="en-GB" sz="1600" dirty="0">
                        <a:solidFill>
                          <a:srgbClr val="3166C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smtClean="0">
                          <a:solidFill>
                            <a:srgbClr val="3166CF"/>
                          </a:solidFill>
                          <a:latin typeface="+mn-lt"/>
                          <a:ea typeface="+mn-ea"/>
                          <a:cs typeface="+mn-cs"/>
                        </a:rPr>
                        <a:t>Representativeness &amp;</a:t>
                      </a: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rgbClr val="3166CF"/>
                          </a:solidFill>
                          <a:latin typeface="+mn-lt"/>
                          <a:ea typeface="+mn-ea"/>
                          <a:cs typeface="+mn-cs"/>
                        </a:rPr>
                        <a:t>coverage </a:t>
                      </a:r>
                      <a:r>
                        <a:rPr lang="en-GB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difficult</a:t>
                      </a:r>
                      <a:r>
                        <a:rPr lang="en-GB" sz="1600" b="0" i="0" u="none" strike="noStrike" kern="1200" baseline="0" dirty="0" smtClean="0">
                          <a:solidFill>
                            <a:srgbClr val="3166CF"/>
                          </a:solidFill>
                          <a:latin typeface="+mn-lt"/>
                          <a:ea typeface="+mn-ea"/>
                          <a:cs typeface="+mn-cs"/>
                        </a:rPr>
                        <a:t> to assess</a:t>
                      </a:r>
                      <a:endParaRPr lang="en-GB" sz="1600" dirty="0">
                        <a:solidFill>
                          <a:srgbClr val="3166CF"/>
                        </a:solidFill>
                      </a:endParaRPr>
                    </a:p>
                  </a:txBody>
                  <a:tcPr anchor="ctr"/>
                </a:tc>
              </a:tr>
              <a:tr h="446259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Manageable</a:t>
                      </a:r>
                      <a:r>
                        <a:rPr lang="en-GB" sz="1600" dirty="0" smtClean="0">
                          <a:solidFill>
                            <a:srgbClr val="3166CF"/>
                          </a:solidFill>
                        </a:rPr>
                        <a:t> volume</a:t>
                      </a:r>
                      <a:endParaRPr lang="en-GB" sz="1600" dirty="0">
                        <a:solidFill>
                          <a:srgbClr val="3166C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Manageable</a:t>
                      </a:r>
                      <a:r>
                        <a:rPr lang="en-GB" sz="1600" dirty="0" smtClean="0">
                          <a:solidFill>
                            <a:srgbClr val="3166CF"/>
                          </a:solidFill>
                        </a:rPr>
                        <a:t> volume</a:t>
                      </a:r>
                      <a:endParaRPr lang="en-GB" sz="1600" dirty="0">
                        <a:solidFill>
                          <a:srgbClr val="3166C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Huge</a:t>
                      </a:r>
                      <a:r>
                        <a:rPr lang="en-GB" sz="1600" dirty="0" smtClean="0">
                          <a:solidFill>
                            <a:srgbClr val="3166CF"/>
                          </a:solidFill>
                        </a:rPr>
                        <a:t> volume</a:t>
                      </a:r>
                      <a:endParaRPr lang="en-GB" sz="1600" dirty="0">
                        <a:solidFill>
                          <a:srgbClr val="3166CF"/>
                        </a:solidFill>
                      </a:endParaRPr>
                    </a:p>
                  </a:txBody>
                  <a:tcPr anchor="ctr"/>
                </a:tc>
              </a:tr>
              <a:tr h="446259">
                <a:tc>
                  <a:txBody>
                    <a:bodyPr/>
                    <a:lstStyle/>
                    <a:p>
                      <a:pPr algn="l"/>
                      <a:r>
                        <a:rPr lang="en-GB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Persistent</a:t>
                      </a:r>
                      <a:endParaRPr lang="en-GB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solidFill>
                            <a:srgbClr val="3166CF"/>
                          </a:solidFill>
                        </a:rPr>
                        <a:t>Possibly </a:t>
                      </a:r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less </a:t>
                      </a:r>
                      <a:r>
                        <a:rPr lang="en-GB" sz="1600" kern="1200" dirty="0" smtClean="0">
                          <a:solidFill>
                            <a:srgbClr val="3166CF"/>
                          </a:solidFill>
                          <a:latin typeface="+mn-lt"/>
                          <a:ea typeface="+mn-ea"/>
                          <a:cs typeface="+mn-cs"/>
                        </a:rPr>
                        <a:t>persistent</a:t>
                      </a:r>
                      <a:endParaRPr lang="en-GB" sz="1600" kern="1200" dirty="0">
                        <a:solidFill>
                          <a:srgbClr val="3166C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" marR="18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Less </a:t>
                      </a:r>
                      <a:r>
                        <a:rPr lang="en-GB" sz="1600" kern="1200" dirty="0" smtClean="0">
                          <a:solidFill>
                            <a:srgbClr val="3166CF"/>
                          </a:solidFill>
                          <a:latin typeface="+mn-lt"/>
                          <a:ea typeface="+mn-ea"/>
                          <a:cs typeface="+mn-cs"/>
                        </a:rPr>
                        <a:t>persistent</a:t>
                      </a:r>
                      <a:endParaRPr lang="en-GB" sz="1600" kern="1200" dirty="0">
                        <a:solidFill>
                          <a:srgbClr val="3166C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46259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High</a:t>
                      </a:r>
                      <a:r>
                        <a:rPr lang="en-GB" sz="1600" dirty="0" smtClean="0">
                          <a:solidFill>
                            <a:srgbClr val="3166CF"/>
                          </a:solidFill>
                        </a:rPr>
                        <a:t> burden</a:t>
                      </a:r>
                      <a:endParaRPr lang="en-GB" sz="1600" dirty="0">
                        <a:solidFill>
                          <a:srgbClr val="3166C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No incremental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3166CF"/>
                          </a:solidFill>
                        </a:rPr>
                        <a:t>burden</a:t>
                      </a:r>
                      <a:endParaRPr lang="en-GB" sz="1600" dirty="0">
                        <a:solidFill>
                          <a:srgbClr val="3166C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No incremental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3166CF"/>
                          </a:solidFill>
                        </a:rPr>
                        <a:t>burden</a:t>
                      </a:r>
                      <a:endParaRPr lang="en-GB" sz="1600" dirty="0">
                        <a:solidFill>
                          <a:srgbClr val="3166CF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984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04143"/>
            <a:ext cx="8229600" cy="936625"/>
          </a:xfrm>
        </p:spPr>
        <p:txBody>
          <a:bodyPr/>
          <a:lstStyle/>
          <a:p>
            <a:r>
              <a:rPr lang="en-GB" dirty="0" smtClean="0">
                <a:solidFill>
                  <a:srgbClr val="3166CF"/>
                </a:solidFill>
              </a:rPr>
              <a:t>Strategies for integrating big data sources in Official Statistics</a:t>
            </a:r>
            <a:endParaRPr lang="en-GB" dirty="0">
              <a:solidFill>
                <a:srgbClr val="3166C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1436"/>
            <a:ext cx="8229600" cy="4065836"/>
          </a:xfrm>
        </p:spPr>
        <p:txBody>
          <a:bodyPr/>
          <a:lstStyle/>
          <a:p>
            <a:r>
              <a:rPr lang="en-GB" dirty="0" smtClean="0">
                <a:solidFill>
                  <a:srgbClr val="3166CF"/>
                </a:solidFill>
              </a:rPr>
              <a:t>Entirely replace existing statistical sources</a:t>
            </a:r>
          </a:p>
          <a:p>
            <a:endParaRPr lang="en-GB" sz="1400" dirty="0">
              <a:solidFill>
                <a:srgbClr val="3166CF"/>
              </a:solidFill>
            </a:endParaRPr>
          </a:p>
          <a:p>
            <a:r>
              <a:rPr lang="en-GB" dirty="0">
                <a:solidFill>
                  <a:srgbClr val="3166CF"/>
                </a:solidFill>
              </a:rPr>
              <a:t>P</a:t>
            </a:r>
            <a:r>
              <a:rPr lang="en-GB" dirty="0" smtClean="0">
                <a:solidFill>
                  <a:srgbClr val="3166CF"/>
                </a:solidFill>
              </a:rPr>
              <a:t>artially replace </a:t>
            </a:r>
            <a:r>
              <a:rPr lang="en-GB" dirty="0">
                <a:solidFill>
                  <a:srgbClr val="3166CF"/>
                </a:solidFill>
              </a:rPr>
              <a:t>existing statistical </a:t>
            </a:r>
            <a:r>
              <a:rPr lang="en-GB" dirty="0" smtClean="0">
                <a:solidFill>
                  <a:srgbClr val="3166CF"/>
                </a:solidFill>
              </a:rPr>
              <a:t>sources</a:t>
            </a:r>
          </a:p>
          <a:p>
            <a:endParaRPr lang="en-GB" sz="1400" dirty="0">
              <a:solidFill>
                <a:srgbClr val="3166CF"/>
              </a:solidFill>
            </a:endParaRPr>
          </a:p>
          <a:p>
            <a:r>
              <a:rPr lang="en-GB" dirty="0">
                <a:solidFill>
                  <a:srgbClr val="3166CF"/>
                </a:solidFill>
              </a:rPr>
              <a:t>P</a:t>
            </a:r>
            <a:r>
              <a:rPr lang="en-GB" dirty="0" smtClean="0">
                <a:solidFill>
                  <a:srgbClr val="3166CF"/>
                </a:solidFill>
              </a:rPr>
              <a:t>rovide complementary statistical information in the same domain</a:t>
            </a:r>
          </a:p>
          <a:p>
            <a:endParaRPr lang="en-GB" sz="1400" dirty="0">
              <a:solidFill>
                <a:srgbClr val="3166CF"/>
              </a:solidFill>
            </a:endParaRPr>
          </a:p>
          <a:p>
            <a:r>
              <a:rPr lang="en-GB" dirty="0" smtClean="0">
                <a:solidFill>
                  <a:srgbClr val="3166CF"/>
                </a:solidFill>
              </a:rPr>
              <a:t>Improve estimates from statistical sources</a:t>
            </a:r>
          </a:p>
          <a:p>
            <a:endParaRPr lang="en-GB" sz="1400" dirty="0">
              <a:solidFill>
                <a:srgbClr val="3166CF"/>
              </a:solidFill>
            </a:endParaRPr>
          </a:p>
          <a:p>
            <a:r>
              <a:rPr lang="en-GB" dirty="0" smtClean="0">
                <a:solidFill>
                  <a:srgbClr val="3166CF"/>
                </a:solidFill>
              </a:rPr>
              <a:t>Provide completely new statistical information in a particular domain</a:t>
            </a:r>
            <a:endParaRPr lang="en-GB" dirty="0">
              <a:solidFill>
                <a:srgbClr val="3166C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0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32656"/>
            <a:ext cx="8229600" cy="936625"/>
          </a:xfrm>
        </p:spPr>
        <p:txBody>
          <a:bodyPr/>
          <a:lstStyle/>
          <a:p>
            <a:r>
              <a:rPr lang="en-GB" dirty="0" smtClean="0">
                <a:solidFill>
                  <a:srgbClr val="3166CF"/>
                </a:solidFill>
              </a:rPr>
              <a:t>Could big data entirely replace traditional statistical surveys?</a:t>
            </a:r>
            <a:endParaRPr lang="en-GB" dirty="0">
              <a:solidFill>
                <a:srgbClr val="3166C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7848872" cy="5256584"/>
          </a:xfrm>
        </p:spPr>
        <p:txBody>
          <a:bodyPr/>
          <a:lstStyle/>
          <a:p>
            <a:r>
              <a:rPr lang="en-GB" dirty="0" smtClean="0">
                <a:solidFill>
                  <a:srgbClr val="3166CF"/>
                </a:solidFill>
              </a:rPr>
              <a:t>Big data sources do not yet provide an alternative for all the list of variables currently collected through surveys in the ESS</a:t>
            </a:r>
          </a:p>
          <a:p>
            <a:endParaRPr lang="en-GB" sz="1200" dirty="0">
              <a:solidFill>
                <a:srgbClr val="3166CF"/>
              </a:solidFill>
            </a:endParaRPr>
          </a:p>
          <a:p>
            <a:r>
              <a:rPr lang="en-GB" dirty="0" smtClean="0">
                <a:solidFill>
                  <a:srgbClr val="3166CF"/>
                </a:solidFill>
              </a:rPr>
              <a:t>Conclusion reached e.g. assessing ICT surveys (</a:t>
            </a:r>
            <a:r>
              <a:rPr lang="en-GB" dirty="0" err="1" smtClean="0">
                <a:solidFill>
                  <a:srgbClr val="3166CF"/>
                </a:solidFill>
              </a:rPr>
              <a:t>Karlberg</a:t>
            </a:r>
            <a:r>
              <a:rPr lang="en-GB" dirty="0" smtClean="0">
                <a:solidFill>
                  <a:srgbClr val="3166CF"/>
                </a:solidFill>
              </a:rPr>
              <a:t> &amp; </a:t>
            </a:r>
            <a:r>
              <a:rPr lang="en-GB" dirty="0" err="1" smtClean="0">
                <a:solidFill>
                  <a:srgbClr val="3166CF"/>
                </a:solidFill>
              </a:rPr>
              <a:t>Skaliotis</a:t>
            </a:r>
            <a:r>
              <a:rPr lang="en-GB" dirty="0" smtClean="0">
                <a:solidFill>
                  <a:srgbClr val="3166CF"/>
                </a:solidFill>
              </a:rPr>
              <a:t>, 2013)</a:t>
            </a:r>
          </a:p>
          <a:p>
            <a:endParaRPr lang="en-GB" sz="1200" dirty="0">
              <a:solidFill>
                <a:srgbClr val="3166CF"/>
              </a:solidFill>
            </a:endParaRPr>
          </a:p>
          <a:p>
            <a:r>
              <a:rPr lang="en-GB" dirty="0" smtClean="0">
                <a:solidFill>
                  <a:srgbClr val="3166CF"/>
                </a:solidFill>
              </a:rPr>
              <a:t>Potential to replace </a:t>
            </a:r>
            <a:r>
              <a:rPr lang="en-GB" b="1" dirty="0" smtClean="0">
                <a:solidFill>
                  <a:srgbClr val="3166CF"/>
                </a:solidFill>
              </a:rPr>
              <a:t>some</a:t>
            </a:r>
            <a:r>
              <a:rPr lang="en-GB" dirty="0" smtClean="0">
                <a:solidFill>
                  <a:srgbClr val="3166CF"/>
                </a:solidFill>
              </a:rPr>
              <a:t> statistical outputs entirely in the </a:t>
            </a:r>
            <a:r>
              <a:rPr lang="en-GB" b="1" dirty="0" smtClean="0">
                <a:solidFill>
                  <a:srgbClr val="3166CF"/>
                </a:solidFill>
              </a:rPr>
              <a:t>long-term</a:t>
            </a:r>
            <a:r>
              <a:rPr lang="en-GB" dirty="0" smtClean="0">
                <a:solidFill>
                  <a:srgbClr val="3166CF"/>
                </a:solidFill>
              </a:rPr>
              <a:t> if:</a:t>
            </a:r>
          </a:p>
          <a:p>
            <a:pPr lvl="1">
              <a:buFont typeface="Verdana" panose="020B0604030504040204" pitchFamily="34" charset="0"/>
              <a:buChar char="–"/>
            </a:pPr>
            <a:r>
              <a:rPr lang="en-GB" dirty="0" smtClean="0">
                <a:solidFill>
                  <a:srgbClr val="3166CF"/>
                </a:solidFill>
              </a:rPr>
              <a:t>The statistical outputs from BD meet the need for particular information</a:t>
            </a:r>
          </a:p>
          <a:p>
            <a:pPr lvl="1">
              <a:buFont typeface="Verdana" panose="020B0604030504040204" pitchFamily="34" charset="0"/>
              <a:buChar char="–"/>
            </a:pPr>
            <a:r>
              <a:rPr lang="en-GB" dirty="0" smtClean="0">
                <a:solidFill>
                  <a:srgbClr val="3166CF"/>
                </a:solidFill>
              </a:rPr>
              <a:t>Other unbiased sources can be used for benchmarking (adjusting possible BD bias)</a:t>
            </a:r>
            <a:endParaRPr lang="en-GB" dirty="0">
              <a:solidFill>
                <a:srgbClr val="3166C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243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548680"/>
            <a:ext cx="8424167" cy="1368673"/>
          </a:xfrm>
        </p:spPr>
        <p:txBody>
          <a:bodyPr/>
          <a:lstStyle/>
          <a:p>
            <a:r>
              <a:rPr lang="en-GB" sz="3200" dirty="0" smtClean="0">
                <a:solidFill>
                  <a:srgbClr val="3166CF"/>
                </a:solidFill>
              </a:rPr>
              <a:t>Provide partial replacement or complementary statistical information</a:t>
            </a:r>
            <a:endParaRPr lang="en-GB" sz="3200" dirty="0">
              <a:solidFill>
                <a:srgbClr val="3166C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348880"/>
            <a:ext cx="7848872" cy="3384376"/>
          </a:xfrm>
        </p:spPr>
        <p:txBody>
          <a:bodyPr/>
          <a:lstStyle/>
          <a:p>
            <a:r>
              <a:rPr lang="en-GB" dirty="0">
                <a:solidFill>
                  <a:srgbClr val="3166CF"/>
                </a:solidFill>
              </a:rPr>
              <a:t>Potential to 'partially' replace </a:t>
            </a:r>
            <a:r>
              <a:rPr lang="en-GB" dirty="0" smtClean="0">
                <a:solidFill>
                  <a:srgbClr val="3166CF"/>
                </a:solidFill>
              </a:rPr>
              <a:t>some statistical outputs (keeping the definitions or redefining)</a:t>
            </a:r>
          </a:p>
          <a:p>
            <a:endParaRPr lang="en-GB" sz="1600" dirty="0">
              <a:solidFill>
                <a:srgbClr val="3166CF"/>
              </a:solidFill>
            </a:endParaRPr>
          </a:p>
          <a:p>
            <a:r>
              <a:rPr lang="en-GB" dirty="0" smtClean="0">
                <a:solidFill>
                  <a:srgbClr val="3166CF"/>
                </a:solidFill>
              </a:rPr>
              <a:t>Provide complementary information (e.g. build indicators of trends for structural surveys)</a:t>
            </a:r>
          </a:p>
          <a:p>
            <a:endParaRPr lang="en-GB" sz="1600" dirty="0">
              <a:solidFill>
                <a:srgbClr val="3166CF"/>
              </a:solidFill>
            </a:endParaRPr>
          </a:p>
          <a:p>
            <a:r>
              <a:rPr lang="en-GB" dirty="0" smtClean="0">
                <a:solidFill>
                  <a:srgbClr val="3166CF"/>
                </a:solidFill>
              </a:rPr>
              <a:t>Integrate BD into surveys: record linkage and statistical matching can be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22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151"/>
            <a:ext cx="8229600" cy="936625"/>
          </a:xfrm>
        </p:spPr>
        <p:txBody>
          <a:bodyPr/>
          <a:lstStyle/>
          <a:p>
            <a:r>
              <a:rPr lang="en-GB" dirty="0">
                <a:solidFill>
                  <a:srgbClr val="3166CF"/>
                </a:solidFill>
              </a:rPr>
              <a:t>Improve statistics produced from surveys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7848872" cy="4896544"/>
          </a:xfrm>
        </p:spPr>
        <p:txBody>
          <a:bodyPr/>
          <a:lstStyle/>
          <a:p>
            <a:r>
              <a:rPr lang="en-GB" dirty="0" smtClean="0">
                <a:solidFill>
                  <a:srgbClr val="3166CF"/>
                </a:solidFill>
              </a:rPr>
              <a:t>By addressing its inherent weaknesses: e.g. flash estimates from BD to improve timeliness</a:t>
            </a:r>
          </a:p>
          <a:p>
            <a:endParaRPr lang="en-GB" sz="1200" dirty="0">
              <a:solidFill>
                <a:srgbClr val="3166CF"/>
              </a:solidFill>
            </a:endParaRPr>
          </a:p>
          <a:p>
            <a:r>
              <a:rPr lang="en-GB" dirty="0" smtClean="0">
                <a:solidFill>
                  <a:srgbClr val="3166CF"/>
                </a:solidFill>
              </a:rPr>
              <a:t>To calibrate survey </a:t>
            </a:r>
            <a:r>
              <a:rPr lang="en-GB" dirty="0">
                <a:solidFill>
                  <a:srgbClr val="3166CF"/>
                </a:solidFill>
              </a:rPr>
              <a:t>results against the totals and breakdowns available from </a:t>
            </a:r>
            <a:r>
              <a:rPr lang="en-GB" dirty="0" smtClean="0">
                <a:solidFill>
                  <a:srgbClr val="3166CF"/>
                </a:solidFill>
              </a:rPr>
              <a:t>BD</a:t>
            </a:r>
          </a:p>
          <a:p>
            <a:endParaRPr lang="en-GB" sz="1200" dirty="0">
              <a:solidFill>
                <a:srgbClr val="3166CF"/>
              </a:solidFill>
            </a:endParaRPr>
          </a:p>
          <a:p>
            <a:r>
              <a:rPr lang="en-GB" dirty="0" smtClean="0">
                <a:solidFill>
                  <a:srgbClr val="3166CF"/>
                </a:solidFill>
              </a:rPr>
              <a:t>For small area estimation: they often cover exhaustively their own populations</a:t>
            </a:r>
          </a:p>
          <a:p>
            <a:endParaRPr lang="en-GB" sz="1200" dirty="0">
              <a:solidFill>
                <a:srgbClr val="3166CF"/>
              </a:solidFill>
            </a:endParaRPr>
          </a:p>
          <a:p>
            <a:r>
              <a:rPr lang="en-GB" dirty="0">
                <a:solidFill>
                  <a:srgbClr val="3166CF"/>
                </a:solidFill>
              </a:rPr>
              <a:t>Combining surveys with </a:t>
            </a:r>
            <a:r>
              <a:rPr lang="en-GB" dirty="0" smtClean="0">
                <a:solidFill>
                  <a:srgbClr val="3166CF"/>
                </a:solidFill>
              </a:rPr>
              <a:t>BD </a:t>
            </a:r>
            <a:r>
              <a:rPr lang="en-GB" dirty="0">
                <a:solidFill>
                  <a:srgbClr val="3166CF"/>
                </a:solidFill>
              </a:rPr>
              <a:t>sources will eventually lead to greater use of </a:t>
            </a:r>
            <a:r>
              <a:rPr lang="en-GB" dirty="0" smtClean="0">
                <a:solidFill>
                  <a:srgbClr val="3166CF"/>
                </a:solidFill>
              </a:rPr>
              <a:t>statistical modelling </a:t>
            </a:r>
            <a:r>
              <a:rPr lang="en-GB" dirty="0">
                <a:solidFill>
                  <a:srgbClr val="3166CF"/>
                </a:solidFill>
              </a:rPr>
              <a:t>within </a:t>
            </a:r>
            <a:r>
              <a:rPr lang="en-GB" dirty="0" smtClean="0">
                <a:solidFill>
                  <a:srgbClr val="3166CF"/>
                </a:solidFill>
              </a:rPr>
              <a:t>NSIs: significant </a:t>
            </a:r>
            <a:r>
              <a:rPr lang="en-GB" dirty="0">
                <a:solidFill>
                  <a:srgbClr val="3166CF"/>
                </a:solidFill>
              </a:rPr>
              <a:t>change in </a:t>
            </a:r>
            <a:r>
              <a:rPr lang="en-GB" dirty="0" smtClean="0">
                <a:solidFill>
                  <a:srgbClr val="3166CF"/>
                </a:solidFill>
              </a:rPr>
              <a:t>culture &amp; practices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386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74385" cy="936625"/>
          </a:xfrm>
        </p:spPr>
        <p:txBody>
          <a:bodyPr/>
          <a:lstStyle/>
          <a:p>
            <a:r>
              <a:rPr lang="en-GB" dirty="0" smtClean="0">
                <a:solidFill>
                  <a:srgbClr val="3166CF"/>
                </a:solidFill>
              </a:rPr>
              <a:t>Some BD experiences complementing or improving surveys data </a:t>
            </a:r>
            <a:endParaRPr lang="en-GB" dirty="0">
              <a:solidFill>
                <a:srgbClr val="3166C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96544"/>
          </a:xfrm>
        </p:spPr>
        <p:txBody>
          <a:bodyPr/>
          <a:lstStyle/>
          <a:p>
            <a:r>
              <a:rPr lang="en-GB" dirty="0" smtClean="0">
                <a:solidFill>
                  <a:srgbClr val="3166CF"/>
                </a:solidFill>
              </a:rPr>
              <a:t>ONS in the UK: analysis of internet search queries within migration statistics</a:t>
            </a:r>
          </a:p>
          <a:p>
            <a:endParaRPr lang="en-GB" sz="1000" dirty="0">
              <a:solidFill>
                <a:srgbClr val="3166CF"/>
              </a:solidFill>
            </a:endParaRPr>
          </a:p>
          <a:p>
            <a:r>
              <a:rPr lang="en-GB" dirty="0" smtClean="0">
                <a:solidFill>
                  <a:srgbClr val="3166CF"/>
                </a:solidFill>
              </a:rPr>
              <a:t>CSO in Ireland: electricity smart meter data to determine household composition</a:t>
            </a:r>
          </a:p>
          <a:p>
            <a:endParaRPr lang="en-GB" sz="1000" dirty="0">
              <a:solidFill>
                <a:srgbClr val="3166CF"/>
              </a:solidFill>
            </a:endParaRPr>
          </a:p>
          <a:p>
            <a:r>
              <a:rPr lang="en-GB" dirty="0" err="1" smtClean="0">
                <a:solidFill>
                  <a:srgbClr val="3166CF"/>
                </a:solidFill>
              </a:rPr>
              <a:t>Telefonica</a:t>
            </a:r>
            <a:r>
              <a:rPr lang="en-GB" dirty="0" smtClean="0">
                <a:solidFill>
                  <a:srgbClr val="3166CF"/>
                </a:solidFill>
              </a:rPr>
              <a:t> (Spain): mobile phone records for forecasting socio-economic trends and levels</a:t>
            </a:r>
          </a:p>
          <a:p>
            <a:endParaRPr lang="en-GB" sz="1000" dirty="0">
              <a:solidFill>
                <a:srgbClr val="3166CF"/>
              </a:solidFill>
            </a:endParaRPr>
          </a:p>
          <a:p>
            <a:r>
              <a:rPr lang="en-GB" dirty="0" smtClean="0">
                <a:solidFill>
                  <a:srgbClr val="3166CF"/>
                </a:solidFill>
              </a:rPr>
              <a:t>Study by Eurostat: mobile positioning data for Tourism statistics</a:t>
            </a:r>
          </a:p>
          <a:p>
            <a:endParaRPr lang="en-GB" sz="1000" dirty="0">
              <a:solidFill>
                <a:srgbClr val="3166CF"/>
              </a:solidFill>
            </a:endParaRPr>
          </a:p>
          <a:p>
            <a:r>
              <a:rPr lang="en-GB" dirty="0" err="1" smtClean="0">
                <a:solidFill>
                  <a:srgbClr val="3166CF"/>
                </a:solidFill>
              </a:rPr>
              <a:t>Zagheni</a:t>
            </a:r>
            <a:r>
              <a:rPr lang="en-GB" dirty="0" smtClean="0">
                <a:solidFill>
                  <a:srgbClr val="3166CF"/>
                </a:solidFill>
              </a:rPr>
              <a:t> [15]: estimates of global migration trends by analysing 43 mill. Yahoo IP addresses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87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at_white_E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Estat_white_EN</Template>
  <TotalTime>1987</TotalTime>
  <Words>736</Words>
  <Application>Microsoft Office PowerPoint</Application>
  <PresentationFormat>On-screen Show (4:3)</PresentationFormat>
  <Paragraphs>142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Estat_white_EN</vt:lpstr>
      <vt:lpstr>Will ‘big data’ transform official statistics?</vt:lpstr>
      <vt:lpstr>Outline </vt:lpstr>
      <vt:lpstr>A change of paradigm?</vt:lpstr>
      <vt:lpstr>Main features of survey, administrative and big data</vt:lpstr>
      <vt:lpstr>Strategies for integrating big data sources in Official Statistics</vt:lpstr>
      <vt:lpstr>Could big data entirely replace traditional statistical surveys?</vt:lpstr>
      <vt:lpstr>Provide partial replacement or complementary statistical information</vt:lpstr>
      <vt:lpstr>Improve statistics produced from surveys</vt:lpstr>
      <vt:lpstr>Some BD experiences complementing or improving surveys data </vt:lpstr>
      <vt:lpstr>Strategies to produce completely new statistical information </vt:lpstr>
      <vt:lpstr>Strategies to produce completely new statistical information (cont'd)</vt:lpstr>
      <vt:lpstr>Quality assessment</vt:lpstr>
      <vt:lpstr>Conclusions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of a short-term indicator of households budget</dc:title>
  <dc:creator>REY DEL CASTILLO Pilar (ESTAT)</dc:creator>
  <cp:lastModifiedBy>REY DEL CASTILLO Pilar (ESTAT)</cp:lastModifiedBy>
  <cp:revision>170</cp:revision>
  <dcterms:created xsi:type="dcterms:W3CDTF">2014-02-19T11:18:02Z</dcterms:created>
  <dcterms:modified xsi:type="dcterms:W3CDTF">2014-05-21T14:13:34Z</dcterms:modified>
</cp:coreProperties>
</file>