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6" r:id="rId2"/>
    <p:sldId id="257" r:id="rId3"/>
    <p:sldId id="274" r:id="rId4"/>
    <p:sldId id="276" r:id="rId5"/>
    <p:sldId id="258" r:id="rId6"/>
    <p:sldId id="272" r:id="rId7"/>
    <p:sldId id="273" r:id="rId8"/>
    <p:sldId id="259" r:id="rId9"/>
    <p:sldId id="260" r:id="rId10"/>
    <p:sldId id="261" r:id="rId11"/>
    <p:sldId id="262" r:id="rId12"/>
    <p:sldId id="263" r:id="rId13"/>
    <p:sldId id="264" r:id="rId14"/>
    <p:sldId id="266" r:id="rId15"/>
    <p:sldId id="267" r:id="rId16"/>
    <p:sldId id="268" r:id="rId17"/>
    <p:sldId id="269" r:id="rId18"/>
    <p:sldId id="270" r:id="rId19"/>
    <p:sldId id="271" r:id="rId20"/>
    <p:sldId id="278" r:id="rId21"/>
    <p:sldId id="277" r:id="rId22"/>
    <p:sldId id="279" r:id="rId23"/>
  </p:sldIdLst>
  <p:sldSz cx="9144000" cy="6858000" type="screen4x3"/>
  <p:notesSz cx="6867525" cy="9993313"/>
  <p:defaultTextStyle>
    <a:defPPr>
      <a:defRPr lang="it-IT"/>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354">
          <p15:clr>
            <a:srgbClr val="A4A3A4"/>
          </p15:clr>
        </p15:guide>
        <p15:guide id="2" pos="57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una Tabanella"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9345"/>
    <a:srgbClr val="0073AA"/>
    <a:srgbClr val="0066FF"/>
    <a:srgbClr val="EB6D08"/>
    <a:srgbClr val="0000FF"/>
    <a:srgbClr val="FF0000"/>
    <a:srgbClr val="FFFF00"/>
    <a:srgbClr val="505150"/>
    <a:srgbClr val="7F14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67265" autoAdjust="0"/>
  </p:normalViewPr>
  <p:slideViewPr>
    <p:cSldViewPr snapToGrid="0" snapToObjects="1">
      <p:cViewPr varScale="1">
        <p:scale>
          <a:sx n="109" d="100"/>
          <a:sy n="109" d="100"/>
        </p:scale>
        <p:origin x="468" y="102"/>
      </p:cViewPr>
      <p:guideLst>
        <p:guide orient="horz" pos="1354"/>
        <p:guide pos="575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5928" cy="499426"/>
          </a:xfrm>
          <a:prstGeom prst="rect">
            <a:avLst/>
          </a:prstGeom>
          <a:noFill/>
          <a:ln w="9525">
            <a:noFill/>
            <a:miter lim="800000"/>
            <a:headEnd/>
            <a:tailEnd/>
          </a:ln>
          <a:effectLst/>
        </p:spPr>
        <p:txBody>
          <a:bodyPr vert="horz" wrap="square" lIns="92020" tIns="46010" rIns="92020" bIns="46010" numCol="1" anchor="t" anchorCtr="0" compatLnSpc="1">
            <a:prstTxWarp prst="textNoShape">
              <a:avLst/>
            </a:prstTxWarp>
          </a:bodyPr>
          <a:lstStyle>
            <a:lvl1pPr>
              <a:defRPr sz="1200"/>
            </a:lvl1pPr>
          </a:lstStyle>
          <a:p>
            <a:pPr>
              <a:defRPr/>
            </a:pPr>
            <a:endParaRPr lang="it-IT"/>
          </a:p>
        </p:txBody>
      </p:sp>
      <p:sp>
        <p:nvSpPr>
          <p:cNvPr id="44035" name="Rectangle 3"/>
          <p:cNvSpPr>
            <a:spLocks noGrp="1" noChangeArrowheads="1"/>
          </p:cNvSpPr>
          <p:nvPr>
            <p:ph type="dt" sz="quarter" idx="1"/>
          </p:nvPr>
        </p:nvSpPr>
        <p:spPr bwMode="auto">
          <a:xfrm>
            <a:off x="3889998" y="0"/>
            <a:ext cx="2975928" cy="499426"/>
          </a:xfrm>
          <a:prstGeom prst="rect">
            <a:avLst/>
          </a:prstGeom>
          <a:noFill/>
          <a:ln w="9525">
            <a:noFill/>
            <a:miter lim="800000"/>
            <a:headEnd/>
            <a:tailEnd/>
          </a:ln>
          <a:effectLst/>
        </p:spPr>
        <p:txBody>
          <a:bodyPr vert="horz" wrap="square" lIns="92020" tIns="46010" rIns="92020" bIns="46010" numCol="1" anchor="t" anchorCtr="0" compatLnSpc="1">
            <a:prstTxWarp prst="textNoShape">
              <a:avLst/>
            </a:prstTxWarp>
          </a:bodyPr>
          <a:lstStyle>
            <a:lvl1pPr algn="r">
              <a:defRPr sz="1200"/>
            </a:lvl1pPr>
          </a:lstStyle>
          <a:p>
            <a:pPr>
              <a:defRPr/>
            </a:pPr>
            <a:fld id="{3E89C336-F85F-407E-9F28-E96CBD947F8F}" type="datetimeFigureOut">
              <a:rPr lang="it-IT"/>
              <a:pPr>
                <a:defRPr/>
              </a:pPr>
              <a:t>03/06/2014</a:t>
            </a:fld>
            <a:endParaRPr lang="it-IT"/>
          </a:p>
        </p:txBody>
      </p:sp>
      <p:sp>
        <p:nvSpPr>
          <p:cNvPr id="44036" name="Rectangle 4"/>
          <p:cNvSpPr>
            <a:spLocks noGrp="1" noChangeArrowheads="1"/>
          </p:cNvSpPr>
          <p:nvPr>
            <p:ph type="ftr" sz="quarter" idx="2"/>
          </p:nvPr>
        </p:nvSpPr>
        <p:spPr bwMode="auto">
          <a:xfrm>
            <a:off x="0" y="9492292"/>
            <a:ext cx="2975928" cy="499425"/>
          </a:xfrm>
          <a:prstGeom prst="rect">
            <a:avLst/>
          </a:prstGeom>
          <a:noFill/>
          <a:ln w="9525">
            <a:noFill/>
            <a:miter lim="800000"/>
            <a:headEnd/>
            <a:tailEnd/>
          </a:ln>
          <a:effectLst/>
        </p:spPr>
        <p:txBody>
          <a:bodyPr vert="horz" wrap="square" lIns="92020" tIns="46010" rIns="92020" bIns="46010" numCol="1" anchor="b" anchorCtr="0" compatLnSpc="1">
            <a:prstTxWarp prst="textNoShape">
              <a:avLst/>
            </a:prstTxWarp>
          </a:bodyPr>
          <a:lstStyle>
            <a:lvl1pPr>
              <a:defRPr sz="1200"/>
            </a:lvl1pPr>
          </a:lstStyle>
          <a:p>
            <a:pPr>
              <a:defRPr/>
            </a:pPr>
            <a:endParaRPr lang="it-IT"/>
          </a:p>
        </p:txBody>
      </p:sp>
      <p:sp>
        <p:nvSpPr>
          <p:cNvPr id="44037" name="Rectangle 5"/>
          <p:cNvSpPr>
            <a:spLocks noGrp="1" noChangeArrowheads="1"/>
          </p:cNvSpPr>
          <p:nvPr>
            <p:ph type="sldNum" sz="quarter" idx="3"/>
          </p:nvPr>
        </p:nvSpPr>
        <p:spPr bwMode="auto">
          <a:xfrm>
            <a:off x="3889998" y="9492292"/>
            <a:ext cx="2975928" cy="499425"/>
          </a:xfrm>
          <a:prstGeom prst="rect">
            <a:avLst/>
          </a:prstGeom>
          <a:noFill/>
          <a:ln w="9525">
            <a:noFill/>
            <a:miter lim="800000"/>
            <a:headEnd/>
            <a:tailEnd/>
          </a:ln>
          <a:effectLst/>
        </p:spPr>
        <p:txBody>
          <a:bodyPr vert="horz" wrap="square" lIns="92020" tIns="46010" rIns="92020" bIns="46010" numCol="1" anchor="b" anchorCtr="0" compatLnSpc="1">
            <a:prstTxWarp prst="textNoShape">
              <a:avLst/>
            </a:prstTxWarp>
          </a:bodyPr>
          <a:lstStyle>
            <a:lvl1pPr algn="r">
              <a:defRPr sz="1200"/>
            </a:lvl1pPr>
          </a:lstStyle>
          <a:p>
            <a:pPr>
              <a:defRPr/>
            </a:pPr>
            <a:fld id="{93282B58-3BEF-4192-9D60-04ED0BD30E62}" type="slidenum">
              <a:rPr lang="it-IT"/>
              <a:pPr>
                <a:defRPr/>
              </a:pPr>
              <a:t>‹#›</a:t>
            </a:fld>
            <a:endParaRPr lang="it-IT"/>
          </a:p>
        </p:txBody>
      </p:sp>
    </p:spTree>
    <p:extLst>
      <p:ext uri="{BB962C8B-B14F-4D97-AF65-F5344CB8AC3E}">
        <p14:creationId xmlns:p14="http://schemas.microsoft.com/office/powerpoint/2010/main" val="2235028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5928" cy="499426"/>
          </a:xfrm>
          <a:prstGeom prst="rect">
            <a:avLst/>
          </a:prstGeom>
          <a:noFill/>
          <a:ln w="9525">
            <a:noFill/>
            <a:miter lim="800000"/>
            <a:headEnd/>
            <a:tailEnd/>
          </a:ln>
          <a:effectLst/>
        </p:spPr>
        <p:txBody>
          <a:bodyPr vert="horz" wrap="square" lIns="92020" tIns="46010" rIns="92020" bIns="46010" numCol="1" anchor="t" anchorCtr="0" compatLnSpc="1">
            <a:prstTxWarp prst="textNoShape">
              <a:avLst/>
            </a:prstTxWarp>
          </a:bodyPr>
          <a:lstStyle>
            <a:lvl1pPr>
              <a:defRPr sz="1200"/>
            </a:lvl1pPr>
          </a:lstStyle>
          <a:p>
            <a:pPr>
              <a:defRPr/>
            </a:pPr>
            <a:endParaRPr lang="it-IT"/>
          </a:p>
        </p:txBody>
      </p:sp>
      <p:sp>
        <p:nvSpPr>
          <p:cNvPr id="40963" name="Rectangle 3"/>
          <p:cNvSpPr>
            <a:spLocks noGrp="1" noChangeArrowheads="1"/>
          </p:cNvSpPr>
          <p:nvPr>
            <p:ph type="dt" idx="1"/>
          </p:nvPr>
        </p:nvSpPr>
        <p:spPr bwMode="auto">
          <a:xfrm>
            <a:off x="3889998" y="0"/>
            <a:ext cx="2975928" cy="499426"/>
          </a:xfrm>
          <a:prstGeom prst="rect">
            <a:avLst/>
          </a:prstGeom>
          <a:noFill/>
          <a:ln w="9525">
            <a:noFill/>
            <a:miter lim="800000"/>
            <a:headEnd/>
            <a:tailEnd/>
          </a:ln>
          <a:effectLst/>
        </p:spPr>
        <p:txBody>
          <a:bodyPr vert="horz" wrap="square" lIns="92020" tIns="46010" rIns="92020" bIns="46010" numCol="1" anchor="t" anchorCtr="0" compatLnSpc="1">
            <a:prstTxWarp prst="textNoShape">
              <a:avLst/>
            </a:prstTxWarp>
          </a:bodyPr>
          <a:lstStyle>
            <a:lvl1pPr algn="r">
              <a:defRPr sz="1200"/>
            </a:lvl1pPr>
          </a:lstStyle>
          <a:p>
            <a:pPr>
              <a:defRPr/>
            </a:pPr>
            <a:fld id="{818CADEB-8DE7-4A11-98B7-ADFEE57BB7F2}" type="datetimeFigureOut">
              <a:rPr lang="it-IT"/>
              <a:pPr>
                <a:defRPr/>
              </a:pPr>
              <a:t>03/06/2014</a:t>
            </a:fld>
            <a:endParaRPr lang="it-IT"/>
          </a:p>
        </p:txBody>
      </p:sp>
      <p:sp>
        <p:nvSpPr>
          <p:cNvPr id="12292" name="Rectangle 4"/>
          <p:cNvSpPr>
            <a:spLocks noGrp="1" noRot="1" noChangeAspect="1" noChangeArrowheads="1" noTextEdit="1"/>
          </p:cNvSpPr>
          <p:nvPr>
            <p:ph type="sldImg" idx="2"/>
          </p:nvPr>
        </p:nvSpPr>
        <p:spPr bwMode="auto">
          <a:xfrm>
            <a:off x="938213" y="750888"/>
            <a:ext cx="4992687" cy="3746500"/>
          </a:xfrm>
          <a:prstGeom prst="rect">
            <a:avLst/>
          </a:prstGeom>
          <a:noFill/>
          <a:ln w="9525">
            <a:solidFill>
              <a:srgbClr val="000000"/>
            </a:solidFill>
            <a:miter lim="800000"/>
            <a:headEnd/>
            <a:tailEnd/>
          </a:ln>
        </p:spPr>
      </p:sp>
      <p:sp>
        <p:nvSpPr>
          <p:cNvPr id="40965" name="Rectangle 5"/>
          <p:cNvSpPr>
            <a:spLocks noGrp="1" noChangeArrowheads="1"/>
          </p:cNvSpPr>
          <p:nvPr>
            <p:ph type="body" sz="quarter" idx="3"/>
          </p:nvPr>
        </p:nvSpPr>
        <p:spPr bwMode="auto">
          <a:xfrm>
            <a:off x="686753" y="4746944"/>
            <a:ext cx="5494020" cy="4496432"/>
          </a:xfrm>
          <a:prstGeom prst="rect">
            <a:avLst/>
          </a:prstGeom>
          <a:noFill/>
          <a:ln w="9525">
            <a:noFill/>
            <a:miter lim="800000"/>
            <a:headEnd/>
            <a:tailEnd/>
          </a:ln>
          <a:effectLst/>
        </p:spPr>
        <p:txBody>
          <a:bodyPr vert="horz" wrap="square" lIns="92020" tIns="46010" rIns="92020" bIns="4601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40966" name="Rectangle 6"/>
          <p:cNvSpPr>
            <a:spLocks noGrp="1" noChangeArrowheads="1"/>
          </p:cNvSpPr>
          <p:nvPr>
            <p:ph type="ftr" sz="quarter" idx="4"/>
          </p:nvPr>
        </p:nvSpPr>
        <p:spPr bwMode="auto">
          <a:xfrm>
            <a:off x="0" y="9492292"/>
            <a:ext cx="2975928" cy="499425"/>
          </a:xfrm>
          <a:prstGeom prst="rect">
            <a:avLst/>
          </a:prstGeom>
          <a:noFill/>
          <a:ln w="9525">
            <a:noFill/>
            <a:miter lim="800000"/>
            <a:headEnd/>
            <a:tailEnd/>
          </a:ln>
          <a:effectLst/>
        </p:spPr>
        <p:txBody>
          <a:bodyPr vert="horz" wrap="square" lIns="92020" tIns="46010" rIns="92020" bIns="46010" numCol="1" anchor="b" anchorCtr="0" compatLnSpc="1">
            <a:prstTxWarp prst="textNoShape">
              <a:avLst/>
            </a:prstTxWarp>
          </a:bodyPr>
          <a:lstStyle>
            <a:lvl1pPr>
              <a:defRPr sz="1200"/>
            </a:lvl1pPr>
          </a:lstStyle>
          <a:p>
            <a:pPr>
              <a:defRPr/>
            </a:pPr>
            <a:endParaRPr lang="it-IT"/>
          </a:p>
        </p:txBody>
      </p:sp>
      <p:sp>
        <p:nvSpPr>
          <p:cNvPr id="40967" name="Rectangle 7"/>
          <p:cNvSpPr>
            <a:spLocks noGrp="1" noChangeArrowheads="1"/>
          </p:cNvSpPr>
          <p:nvPr>
            <p:ph type="sldNum" sz="quarter" idx="5"/>
          </p:nvPr>
        </p:nvSpPr>
        <p:spPr bwMode="auto">
          <a:xfrm>
            <a:off x="3889998" y="9492292"/>
            <a:ext cx="2975928" cy="499425"/>
          </a:xfrm>
          <a:prstGeom prst="rect">
            <a:avLst/>
          </a:prstGeom>
          <a:noFill/>
          <a:ln w="9525">
            <a:noFill/>
            <a:miter lim="800000"/>
            <a:headEnd/>
            <a:tailEnd/>
          </a:ln>
          <a:effectLst/>
        </p:spPr>
        <p:txBody>
          <a:bodyPr vert="horz" wrap="square" lIns="92020" tIns="46010" rIns="92020" bIns="46010" numCol="1" anchor="b" anchorCtr="0" compatLnSpc="1">
            <a:prstTxWarp prst="textNoShape">
              <a:avLst/>
            </a:prstTxWarp>
          </a:bodyPr>
          <a:lstStyle>
            <a:lvl1pPr algn="r">
              <a:defRPr sz="1200"/>
            </a:lvl1pPr>
          </a:lstStyle>
          <a:p>
            <a:pPr>
              <a:defRPr/>
            </a:pPr>
            <a:fld id="{04A68D8B-E39B-4198-AF21-2AFF3214D55A}" type="slidenum">
              <a:rPr lang="it-IT"/>
              <a:pPr>
                <a:defRPr/>
              </a:pPr>
              <a:t>‹#›</a:t>
            </a:fld>
            <a:endParaRPr lang="it-IT"/>
          </a:p>
        </p:txBody>
      </p:sp>
    </p:spTree>
    <p:extLst>
      <p:ext uri="{BB962C8B-B14F-4D97-AF65-F5344CB8AC3E}">
        <p14:creationId xmlns:p14="http://schemas.microsoft.com/office/powerpoint/2010/main" val="37020789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eaLnBrk="1" hangingPunct="1"/>
            <a:endParaRPr lang="it-IT" smtClean="0">
              <a:solidFill>
                <a:srgbClr val="505150"/>
              </a:solidFill>
            </a:endParaRPr>
          </a:p>
        </p:txBody>
      </p:sp>
    </p:spTree>
    <p:extLst>
      <p:ext uri="{BB962C8B-B14F-4D97-AF65-F5344CB8AC3E}">
        <p14:creationId xmlns:p14="http://schemas.microsoft.com/office/powerpoint/2010/main" val="1323072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eaLnBrk="1" hangingPunct="1"/>
            <a:endParaRPr lang="it-IT" smtClean="0">
              <a:solidFill>
                <a:srgbClr val="505150"/>
              </a:solidFill>
            </a:endParaRPr>
          </a:p>
        </p:txBody>
      </p:sp>
    </p:spTree>
    <p:extLst>
      <p:ext uri="{BB962C8B-B14F-4D97-AF65-F5344CB8AC3E}">
        <p14:creationId xmlns:p14="http://schemas.microsoft.com/office/powerpoint/2010/main" val="1435685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eaLnBrk="1" hangingPunct="1"/>
            <a:endParaRPr lang="it-IT" smtClean="0">
              <a:solidFill>
                <a:srgbClr val="505150"/>
              </a:solidFill>
            </a:endParaRPr>
          </a:p>
        </p:txBody>
      </p:sp>
    </p:spTree>
    <p:extLst>
      <p:ext uri="{BB962C8B-B14F-4D97-AF65-F5344CB8AC3E}">
        <p14:creationId xmlns:p14="http://schemas.microsoft.com/office/powerpoint/2010/main" val="1124016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eaLnBrk="1" hangingPunct="1"/>
            <a:endParaRPr lang="it-IT" smtClean="0">
              <a:solidFill>
                <a:srgbClr val="505150"/>
              </a:solidFill>
            </a:endParaRPr>
          </a:p>
        </p:txBody>
      </p:sp>
    </p:spTree>
    <p:extLst>
      <p:ext uri="{BB962C8B-B14F-4D97-AF65-F5344CB8AC3E}">
        <p14:creationId xmlns:p14="http://schemas.microsoft.com/office/powerpoint/2010/main" val="2559475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eaLnBrk="1" hangingPunct="1"/>
            <a:endParaRPr lang="it-IT" smtClean="0">
              <a:solidFill>
                <a:srgbClr val="505150"/>
              </a:solidFill>
            </a:endParaRPr>
          </a:p>
        </p:txBody>
      </p:sp>
    </p:spTree>
    <p:extLst>
      <p:ext uri="{BB962C8B-B14F-4D97-AF65-F5344CB8AC3E}">
        <p14:creationId xmlns:p14="http://schemas.microsoft.com/office/powerpoint/2010/main" val="1108582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eaLnBrk="1" hangingPunct="1"/>
            <a:endParaRPr lang="it-IT" smtClean="0">
              <a:solidFill>
                <a:srgbClr val="505150"/>
              </a:solidFill>
            </a:endParaRPr>
          </a:p>
        </p:txBody>
      </p:sp>
    </p:spTree>
    <p:extLst>
      <p:ext uri="{BB962C8B-B14F-4D97-AF65-F5344CB8AC3E}">
        <p14:creationId xmlns:p14="http://schemas.microsoft.com/office/powerpoint/2010/main" val="2850454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eaLnBrk="1" hangingPunct="1"/>
            <a:endParaRPr lang="it-IT" smtClean="0">
              <a:solidFill>
                <a:srgbClr val="505150"/>
              </a:solidFill>
            </a:endParaRPr>
          </a:p>
        </p:txBody>
      </p:sp>
    </p:spTree>
    <p:extLst>
      <p:ext uri="{BB962C8B-B14F-4D97-AF65-F5344CB8AC3E}">
        <p14:creationId xmlns:p14="http://schemas.microsoft.com/office/powerpoint/2010/main" val="1632577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eaLnBrk="1" hangingPunct="1"/>
            <a:endParaRPr lang="it-IT" smtClean="0">
              <a:solidFill>
                <a:srgbClr val="505150"/>
              </a:solidFill>
            </a:endParaRPr>
          </a:p>
        </p:txBody>
      </p:sp>
    </p:spTree>
    <p:extLst>
      <p:ext uri="{BB962C8B-B14F-4D97-AF65-F5344CB8AC3E}">
        <p14:creationId xmlns:p14="http://schemas.microsoft.com/office/powerpoint/2010/main" val="2361262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eaLnBrk="1" hangingPunct="1"/>
            <a:endParaRPr lang="it-IT" smtClean="0">
              <a:solidFill>
                <a:srgbClr val="505150"/>
              </a:solidFill>
            </a:endParaRPr>
          </a:p>
        </p:txBody>
      </p:sp>
    </p:spTree>
    <p:extLst>
      <p:ext uri="{BB962C8B-B14F-4D97-AF65-F5344CB8AC3E}">
        <p14:creationId xmlns:p14="http://schemas.microsoft.com/office/powerpoint/2010/main" val="3711779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0026E5-D96C-42B8-9B19-07693E5AE54E}" type="slidenum">
              <a:rPr lang="it-IT" smtClean="0">
                <a:solidFill>
                  <a:prstClr val="black"/>
                </a:solidFill>
              </a:rPr>
              <a:pPr/>
              <a:t>3</a:t>
            </a:fld>
            <a:endParaRPr lang="it-IT">
              <a:solidFill>
                <a:prstClr val="black"/>
              </a:solidFill>
            </a:endParaRPr>
          </a:p>
        </p:txBody>
      </p:sp>
    </p:spTree>
    <p:extLst>
      <p:ext uri="{BB962C8B-B14F-4D97-AF65-F5344CB8AC3E}">
        <p14:creationId xmlns:p14="http://schemas.microsoft.com/office/powerpoint/2010/main" val="1642563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eaLnBrk="1" hangingPunct="1"/>
            <a:endParaRPr lang="it-IT" smtClean="0">
              <a:solidFill>
                <a:srgbClr val="505150"/>
              </a:solidFill>
            </a:endParaRPr>
          </a:p>
        </p:txBody>
      </p:sp>
    </p:spTree>
    <p:extLst>
      <p:ext uri="{BB962C8B-B14F-4D97-AF65-F5344CB8AC3E}">
        <p14:creationId xmlns:p14="http://schemas.microsoft.com/office/powerpoint/2010/main" val="462005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eaLnBrk="1" hangingPunct="1"/>
            <a:endParaRPr lang="it-IT" smtClean="0">
              <a:solidFill>
                <a:srgbClr val="505150"/>
              </a:solidFill>
            </a:endParaRPr>
          </a:p>
        </p:txBody>
      </p:sp>
    </p:spTree>
    <p:extLst>
      <p:ext uri="{BB962C8B-B14F-4D97-AF65-F5344CB8AC3E}">
        <p14:creationId xmlns:p14="http://schemas.microsoft.com/office/powerpoint/2010/main" val="2310780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eaLnBrk="1" hangingPunct="1"/>
            <a:endParaRPr lang="it-IT" smtClean="0">
              <a:solidFill>
                <a:srgbClr val="505150"/>
              </a:solidFill>
            </a:endParaRPr>
          </a:p>
        </p:txBody>
      </p:sp>
    </p:spTree>
    <p:extLst>
      <p:ext uri="{BB962C8B-B14F-4D97-AF65-F5344CB8AC3E}">
        <p14:creationId xmlns:p14="http://schemas.microsoft.com/office/powerpoint/2010/main" val="1188460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eaLnBrk="1" hangingPunct="1"/>
            <a:endParaRPr lang="it-IT" smtClean="0">
              <a:solidFill>
                <a:srgbClr val="505150"/>
              </a:solidFill>
            </a:endParaRPr>
          </a:p>
        </p:txBody>
      </p:sp>
    </p:spTree>
    <p:extLst>
      <p:ext uri="{BB962C8B-B14F-4D97-AF65-F5344CB8AC3E}">
        <p14:creationId xmlns:p14="http://schemas.microsoft.com/office/powerpoint/2010/main" val="3192537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eaLnBrk="1" hangingPunct="1"/>
            <a:endParaRPr lang="it-IT" smtClean="0">
              <a:solidFill>
                <a:srgbClr val="505150"/>
              </a:solidFill>
            </a:endParaRPr>
          </a:p>
        </p:txBody>
      </p:sp>
    </p:spTree>
    <p:extLst>
      <p:ext uri="{BB962C8B-B14F-4D97-AF65-F5344CB8AC3E}">
        <p14:creationId xmlns:p14="http://schemas.microsoft.com/office/powerpoint/2010/main" val="1226993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eaLnBrk="1" hangingPunct="1"/>
            <a:endParaRPr lang="it-IT" smtClean="0">
              <a:solidFill>
                <a:srgbClr val="505150"/>
              </a:solidFill>
            </a:endParaRPr>
          </a:p>
        </p:txBody>
      </p:sp>
    </p:spTree>
    <p:extLst>
      <p:ext uri="{BB962C8B-B14F-4D97-AF65-F5344CB8AC3E}">
        <p14:creationId xmlns:p14="http://schemas.microsoft.com/office/powerpoint/2010/main" val="243200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eaLnBrk="1" hangingPunct="1"/>
            <a:endParaRPr lang="it-IT" smtClean="0">
              <a:solidFill>
                <a:srgbClr val="505150"/>
              </a:solidFill>
            </a:endParaRPr>
          </a:p>
        </p:txBody>
      </p:sp>
    </p:spTree>
    <p:extLst>
      <p:ext uri="{BB962C8B-B14F-4D97-AF65-F5344CB8AC3E}">
        <p14:creationId xmlns:p14="http://schemas.microsoft.com/office/powerpoint/2010/main" val="3947083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E0EACF01-8C51-4B96-9F72-B151D0438064}" type="datetimeFigureOut">
              <a:rPr lang="it-IT"/>
              <a:pPr>
                <a:defRPr/>
              </a:pPr>
              <a:t>03/06/2014</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12118C5E-9CC0-4C6F-9791-38F46A462D36}" type="slidenum">
              <a:rPr lang="it-IT"/>
              <a:pPr>
                <a:defRPr/>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9BA8CB9A-0EE6-4507-A815-E8189106CF9E}" type="datetimeFigureOut">
              <a:rPr lang="it-IT"/>
              <a:pPr>
                <a:defRPr/>
              </a:pPr>
              <a:t>03/06/2014</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05C5A2D8-C729-48DF-85B8-7FD8DEA0B76C}" type="slidenum">
              <a:rPr lang="it-IT"/>
              <a:pPr>
                <a:defRPr/>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905000" y="304800"/>
            <a:ext cx="6858000" cy="4572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1905000" y="1219200"/>
            <a:ext cx="6858000" cy="4876800"/>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120966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D948C289-5A18-404F-B66A-B13B741F729C}" type="datetimeFigureOut">
              <a:rPr lang="it-IT"/>
              <a:pPr>
                <a:defRPr/>
              </a:pPr>
              <a:t>03/06/2014</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02ADA5F6-4B6A-4CE2-A213-E2218BEB2E20}" type="slidenum">
              <a:rPr lang="it-IT"/>
              <a:pPr>
                <a:defRPr/>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779EEC9-531E-4501-BC4E-CA6DB291D260}" type="datetimeFigureOut">
              <a:rPr lang="it-IT"/>
              <a:pPr>
                <a:defRPr/>
              </a:pPr>
              <a:t>03/06/2014</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A0F50BCA-1616-4BFB-BB0E-0236614D2359}" type="slidenum">
              <a:rPr lang="it-IT"/>
              <a:pPr>
                <a:defRPr/>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460DC0D7-F0DE-4370-A5CB-EE5CEB7681E1}" type="datetimeFigureOut">
              <a:rPr lang="it-IT"/>
              <a:pPr>
                <a:defRPr/>
              </a:pPr>
              <a:t>03/06/2014</a:t>
            </a:fld>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it-IT"/>
          </a:p>
        </p:txBody>
      </p:sp>
      <p:sp>
        <p:nvSpPr>
          <p:cNvPr id="9" name="Segnaposto numero diapositiva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8A5DA2D8-34AA-4709-AD99-23017611E64D}" type="slidenum">
              <a:rPr lang="it-IT"/>
              <a:pPr>
                <a:defRPr/>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data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C2038DB0-CAE7-4BB0-897D-3B44BF568E11}" type="datetimeFigureOut">
              <a:rPr lang="it-IT"/>
              <a:pPr>
                <a:defRPr/>
              </a:pPr>
              <a:t>03/06/2014</a:t>
            </a:fld>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it-IT"/>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965EAFAA-4FCD-41D7-A49B-436B5D43CB30}" type="slidenum">
              <a:rPr lang="it-IT"/>
              <a:pPr>
                <a:defRPr/>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21FD5C1E-20A7-48E8-821F-CB5CFAD04305}" type="datetimeFigureOut">
              <a:rPr lang="it-IT"/>
              <a:pPr>
                <a:defRPr/>
              </a:pPr>
              <a:t>03/06/2014</a:t>
            </a:fld>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it-IT"/>
          </a:p>
        </p:txBody>
      </p:sp>
      <p:sp>
        <p:nvSpPr>
          <p:cNvPr id="4" name="Segnaposto numero diapositiva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EACA4B29-2062-4B68-8FCF-0E47004AA23F}" type="slidenum">
              <a:rPr lang="it-IT"/>
              <a:pPr>
                <a:defRPr/>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978B98D9-173D-4EA1-9B35-07B9F909573E}" type="datetimeFigureOut">
              <a:rPr lang="it-IT"/>
              <a:pPr>
                <a:defRPr/>
              </a:pPr>
              <a:t>03/06/2014</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37B40965-4A83-434F-8DDE-FEEA5825D4C9}" type="slidenum">
              <a:rPr lang="it-IT"/>
              <a:pPr>
                <a:defRPr/>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49E0B531-778A-4A2B-9A4D-34E3865D45B1}" type="datetimeFigureOut">
              <a:rPr lang="it-IT"/>
              <a:pPr>
                <a:defRPr/>
              </a:pPr>
              <a:t>03/06/2014</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BED0DAB2-2F18-4BA7-A012-5C1FED92C3B3}" type="slidenum">
              <a:rPr lang="it-IT"/>
              <a:pPr>
                <a:defRPr/>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DCE863B8-603E-4BE8-BB6A-0AA92EBFD8FB}" type="datetimeFigureOut">
              <a:rPr lang="it-IT"/>
              <a:pPr>
                <a:defRPr/>
              </a:pPr>
              <a:t>03/06/2014</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7B6D2CB6-4140-4811-8AD5-130AB1E04A71}" type="slidenum">
              <a:rPr lang="it-IT"/>
              <a:pPr>
                <a:defRPr/>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7"/>
          <p:cNvSpPr/>
          <p:nvPr/>
        </p:nvSpPr>
        <p:spPr>
          <a:xfrm>
            <a:off x="777875" y="0"/>
            <a:ext cx="7543800" cy="381000"/>
          </a:xfrm>
          <a:prstGeom prst="rect">
            <a:avLst/>
          </a:prstGeom>
          <a:solidFill>
            <a:srgbClr val="7F1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28" charset="0"/>
              <a:buNone/>
              <a:defRPr/>
            </a:pPr>
            <a:endParaRPr lang="en-US"/>
          </a:p>
        </p:txBody>
      </p:sp>
      <p:cxnSp>
        <p:nvCxnSpPr>
          <p:cNvPr id="9" name="Connettore 1 8"/>
          <p:cNvCxnSpPr/>
          <p:nvPr/>
        </p:nvCxnSpPr>
        <p:spPr>
          <a:xfrm>
            <a:off x="777875" y="6254750"/>
            <a:ext cx="7543800" cy="0"/>
          </a:xfrm>
          <a:prstGeom prst="line">
            <a:avLst/>
          </a:prstGeom>
          <a:ln>
            <a:solidFill>
              <a:srgbClr val="7F142A"/>
            </a:solidFill>
          </a:ln>
          <a:effectLst/>
        </p:spPr>
        <p:style>
          <a:lnRef idx="2">
            <a:schemeClr val="accent1"/>
          </a:lnRef>
          <a:fillRef idx="0">
            <a:schemeClr val="accent1"/>
          </a:fillRef>
          <a:effectRef idx="1">
            <a:schemeClr val="accent1"/>
          </a:effectRef>
          <a:fontRef idx="minor">
            <a:schemeClr val="tx1"/>
          </a:fontRef>
        </p:style>
      </p:cxnSp>
      <p:pic>
        <p:nvPicPr>
          <p:cNvPr id="1028" name="Immagine 10" descr="marchio 2.jpg"/>
          <p:cNvPicPr>
            <a:picLocks noChangeAspect="1"/>
          </p:cNvPicPr>
          <p:nvPr/>
        </p:nvPicPr>
        <p:blipFill>
          <a:blip r:embed="rId13"/>
          <a:srcRect/>
          <a:stretch>
            <a:fillRect/>
          </a:stretch>
        </p:blipFill>
        <p:spPr bwMode="auto">
          <a:xfrm>
            <a:off x="7558088" y="6346825"/>
            <a:ext cx="806450" cy="3349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fabiola.riccardini@istat.i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4.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24.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24.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24.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24.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2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24.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24.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24.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www.istat.it/it/archivio/92375"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istat.it/en/files/2013/03/Indicatori-Variazioni-A3-Eng.pdf?title=Report+on+Equitable+and+Sustainable+Well-being+-+11+Mar+2013+-+Trends+in+wellbeing.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www.misuredelbenessere.it/index.php?id=49" TargetMode="External"/><Relationship Id="rId4" Type="http://schemas.openxmlformats.org/officeDocument/2006/relationships/hyperlink" Target="http://www.istat.it/en/files/2013/03/Bes-Summary.pdf?title=Report+on+Equitable+and+Sustainable+Well-being+-+11+Mar+2013+-+Summary.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8.emf"/><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asellaDiTesto 4"/>
          <p:cNvSpPr txBox="1">
            <a:spLocks noChangeArrowheads="1"/>
          </p:cNvSpPr>
          <p:nvPr/>
        </p:nvSpPr>
        <p:spPr bwMode="auto">
          <a:xfrm>
            <a:off x="795867" y="1610254"/>
            <a:ext cx="7438495" cy="3785652"/>
          </a:xfrm>
          <a:prstGeom prst="rect">
            <a:avLst/>
          </a:prstGeom>
          <a:noFill/>
          <a:ln w="9525">
            <a:noFill/>
            <a:miter lim="800000"/>
            <a:headEnd/>
            <a:tailEnd/>
          </a:ln>
        </p:spPr>
        <p:txBody>
          <a:bodyPr wrap="square">
            <a:spAutoFit/>
          </a:bodyPr>
          <a:lstStyle/>
          <a:p>
            <a:r>
              <a:rPr lang="en-US" sz="4000" b="1" dirty="0" smtClean="0">
                <a:solidFill>
                  <a:srgbClr val="0073AA"/>
                </a:solidFill>
              </a:rPr>
              <a:t>B</a:t>
            </a:r>
            <a:r>
              <a:rPr lang="en-US" sz="4000" b="1" dirty="0" smtClean="0">
                <a:solidFill>
                  <a:srgbClr val="039345"/>
                </a:solidFill>
              </a:rPr>
              <a:t>E</a:t>
            </a:r>
            <a:r>
              <a:rPr lang="en-US" sz="4000" b="1" dirty="0" smtClean="0">
                <a:solidFill>
                  <a:srgbClr val="EB6D08"/>
                </a:solidFill>
              </a:rPr>
              <a:t>S</a:t>
            </a:r>
            <a:r>
              <a:rPr lang="en-US" sz="4000" b="1" dirty="0" smtClean="0">
                <a:solidFill>
                  <a:srgbClr val="0073AA"/>
                </a:solidFill>
              </a:rPr>
              <a:t> </a:t>
            </a:r>
            <a:r>
              <a:rPr lang="en-US" sz="2200" b="1" dirty="0" smtClean="0">
                <a:solidFill>
                  <a:srgbClr val="0073AA"/>
                </a:solidFill>
              </a:rPr>
              <a:t>Equitable and Sustainable Well-being in Italy</a:t>
            </a:r>
          </a:p>
          <a:p>
            <a:endParaRPr lang="en-US" b="1" dirty="0" smtClean="0">
              <a:solidFill>
                <a:srgbClr val="505150"/>
              </a:solidFill>
            </a:endParaRPr>
          </a:p>
          <a:p>
            <a:endParaRPr lang="en-US" dirty="0" smtClean="0">
              <a:solidFill>
                <a:srgbClr val="505150"/>
              </a:solidFill>
            </a:endParaRPr>
          </a:p>
          <a:p>
            <a:endParaRPr lang="en-US" dirty="0" smtClean="0">
              <a:solidFill>
                <a:srgbClr val="505150"/>
              </a:solidFill>
            </a:endParaRPr>
          </a:p>
          <a:p>
            <a:endParaRPr lang="en-US" dirty="0" smtClean="0">
              <a:solidFill>
                <a:srgbClr val="505150"/>
              </a:solidFill>
            </a:endParaRPr>
          </a:p>
          <a:p>
            <a:endParaRPr lang="en-US" dirty="0" smtClean="0">
              <a:solidFill>
                <a:srgbClr val="505150"/>
              </a:solidFill>
            </a:endParaRPr>
          </a:p>
          <a:p>
            <a:endParaRPr lang="en-US" dirty="0" smtClean="0">
              <a:solidFill>
                <a:srgbClr val="505150"/>
              </a:solidFill>
            </a:endParaRPr>
          </a:p>
          <a:p>
            <a:endParaRPr lang="en-US" dirty="0" smtClean="0">
              <a:solidFill>
                <a:srgbClr val="505150"/>
              </a:solidFill>
            </a:endParaRPr>
          </a:p>
          <a:p>
            <a:endParaRPr lang="en-US" dirty="0" smtClean="0">
              <a:solidFill>
                <a:srgbClr val="505150"/>
              </a:solidFill>
            </a:endParaRPr>
          </a:p>
          <a:p>
            <a:endParaRPr lang="en-US" dirty="0" smtClean="0">
              <a:solidFill>
                <a:srgbClr val="505150"/>
              </a:solidFill>
            </a:endParaRPr>
          </a:p>
          <a:p>
            <a:r>
              <a:rPr lang="en-US" dirty="0" smtClean="0">
                <a:solidFill>
                  <a:srgbClr val="505150"/>
                </a:solidFill>
              </a:rPr>
              <a:t>Fabiola Riccardini - </a:t>
            </a:r>
            <a:r>
              <a:rPr lang="en-US" dirty="0" err="1" smtClean="0">
                <a:solidFill>
                  <a:srgbClr val="505150"/>
                </a:solidFill>
              </a:rPr>
              <a:t>Istat</a:t>
            </a:r>
            <a:r>
              <a:rPr lang="en-US" dirty="0" smtClean="0">
                <a:solidFill>
                  <a:srgbClr val="505150"/>
                </a:solidFill>
              </a:rPr>
              <a:t> </a:t>
            </a:r>
          </a:p>
          <a:p>
            <a:r>
              <a:rPr lang="en-US" sz="1000" dirty="0">
                <a:solidFill>
                  <a:srgbClr val="505150"/>
                </a:solidFill>
                <a:hlinkClick r:id="rId2"/>
              </a:rPr>
              <a:t>f</a:t>
            </a:r>
            <a:r>
              <a:rPr lang="en-US" sz="1000" dirty="0" smtClean="0">
                <a:solidFill>
                  <a:srgbClr val="505150"/>
                </a:solidFill>
                <a:hlinkClick r:id="rId2"/>
              </a:rPr>
              <a:t>abiola.riccardini@istat.it</a:t>
            </a:r>
            <a:endParaRPr lang="en-US" sz="1000" dirty="0" smtClean="0">
              <a:solidFill>
                <a:srgbClr val="505150"/>
              </a:solidFill>
            </a:endParaRPr>
          </a:p>
          <a:p>
            <a:endParaRPr lang="en-US" sz="1000" dirty="0">
              <a:solidFill>
                <a:srgbClr val="505150"/>
              </a:solidFill>
            </a:endParaRPr>
          </a:p>
        </p:txBody>
      </p:sp>
      <p:sp>
        <p:nvSpPr>
          <p:cNvPr id="2" name="Rettangolo 1"/>
          <p:cNvSpPr/>
          <p:nvPr/>
        </p:nvSpPr>
        <p:spPr>
          <a:xfrm>
            <a:off x="795867" y="6426221"/>
            <a:ext cx="6761380" cy="276999"/>
          </a:xfrm>
          <a:prstGeom prst="rect">
            <a:avLst/>
          </a:prstGeom>
        </p:spPr>
        <p:txBody>
          <a:bodyPr wrap="square">
            <a:spAutoFit/>
          </a:bodyPr>
          <a:lstStyle/>
          <a:p>
            <a:r>
              <a:rPr lang="it-IT" sz="1200" i="1" dirty="0" smtClean="0"/>
              <a:t>Q2014   </a:t>
            </a:r>
            <a:r>
              <a:rPr lang="it-IT" sz="1200" i="1" dirty="0" err="1" smtClean="0"/>
              <a:t>European</a:t>
            </a:r>
            <a:r>
              <a:rPr lang="it-IT" sz="1200" i="1" dirty="0" smtClean="0"/>
              <a:t> Conference on </a:t>
            </a:r>
            <a:r>
              <a:rPr lang="it-IT" sz="1200" i="1" dirty="0" err="1" smtClean="0"/>
              <a:t>Quality</a:t>
            </a:r>
            <a:r>
              <a:rPr lang="it-IT" sz="1200" i="1" dirty="0" smtClean="0"/>
              <a:t> in </a:t>
            </a:r>
            <a:r>
              <a:rPr lang="it-IT" sz="1200" i="1" dirty="0" err="1" smtClean="0"/>
              <a:t>Official</a:t>
            </a:r>
            <a:r>
              <a:rPr lang="it-IT" sz="1200" i="1" dirty="0" smtClean="0"/>
              <a:t> </a:t>
            </a:r>
            <a:r>
              <a:rPr lang="it-IT" sz="1200" i="1" dirty="0" err="1" smtClean="0"/>
              <a:t>Statistics</a:t>
            </a:r>
            <a:r>
              <a:rPr lang="it-IT" sz="1200" i="1" dirty="0" smtClean="0"/>
              <a:t>   -  Vienna, 2-5 </a:t>
            </a:r>
            <a:r>
              <a:rPr lang="it-IT" sz="1200" i="1" dirty="0" err="1" smtClean="0"/>
              <a:t>June</a:t>
            </a:r>
            <a:r>
              <a:rPr lang="it-IT" sz="1200" i="1" dirty="0" smtClean="0"/>
              <a:t> 2014</a:t>
            </a:r>
            <a:endParaRPr lang="it-IT" sz="12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1" y="942898"/>
            <a:ext cx="7077075"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magin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435" y="303343"/>
            <a:ext cx="5803175" cy="711111"/>
          </a:xfrm>
          <a:prstGeom prst="rect">
            <a:avLst/>
          </a:prstGeom>
        </p:spPr>
      </p:pic>
      <p:grpSp>
        <p:nvGrpSpPr>
          <p:cNvPr id="3" name="Gruppo 2"/>
          <p:cNvGrpSpPr/>
          <p:nvPr/>
        </p:nvGrpSpPr>
        <p:grpSpPr>
          <a:xfrm>
            <a:off x="626410" y="1993215"/>
            <a:ext cx="7962900" cy="3827995"/>
            <a:chOff x="590550" y="1966313"/>
            <a:chExt cx="7962900" cy="4974652"/>
          </a:xfrm>
        </p:grpSpPr>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550" y="1966313"/>
              <a:ext cx="792480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550" y="2445165"/>
              <a:ext cx="79629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Rettangolo 7"/>
          <p:cNvSpPr/>
          <p:nvPr/>
        </p:nvSpPr>
        <p:spPr>
          <a:xfrm>
            <a:off x="795867" y="6401729"/>
            <a:ext cx="6761380" cy="246221"/>
          </a:xfrm>
          <a:prstGeom prst="rect">
            <a:avLst/>
          </a:prstGeom>
        </p:spPr>
        <p:txBody>
          <a:bodyPr wrap="square">
            <a:spAutoFit/>
          </a:bodyPr>
          <a:lstStyle/>
          <a:p>
            <a:r>
              <a:rPr lang="it-IT" sz="1000" i="1" dirty="0"/>
              <a:t>Q2014   </a:t>
            </a:r>
            <a:r>
              <a:rPr lang="it-IT" sz="1000" i="1" dirty="0" err="1"/>
              <a:t>European</a:t>
            </a:r>
            <a:r>
              <a:rPr lang="it-IT" sz="1000" i="1" dirty="0"/>
              <a:t> Conference on </a:t>
            </a:r>
            <a:r>
              <a:rPr lang="it-IT" sz="1000" i="1" dirty="0" err="1"/>
              <a:t>Quality</a:t>
            </a:r>
            <a:r>
              <a:rPr lang="it-IT" sz="1000" i="1" dirty="0"/>
              <a:t> in </a:t>
            </a:r>
            <a:r>
              <a:rPr lang="it-IT" sz="1000" i="1" dirty="0" err="1"/>
              <a:t>Official</a:t>
            </a:r>
            <a:r>
              <a:rPr lang="it-IT" sz="1000" i="1" dirty="0"/>
              <a:t> </a:t>
            </a:r>
            <a:r>
              <a:rPr lang="it-IT" sz="1000" i="1" dirty="0" err="1"/>
              <a:t>Statistics</a:t>
            </a:r>
            <a:r>
              <a:rPr lang="it-IT" sz="1000" i="1" dirty="0"/>
              <a:t>    Vienna, 2-5 </a:t>
            </a:r>
            <a:r>
              <a:rPr lang="it-IT" sz="1000" i="1" dirty="0" err="1"/>
              <a:t>June</a:t>
            </a:r>
            <a:r>
              <a:rPr lang="it-IT" sz="1000" i="1" dirty="0"/>
              <a:t> 2014</a:t>
            </a:r>
          </a:p>
        </p:txBody>
      </p:sp>
    </p:spTree>
    <p:extLst>
      <p:ext uri="{BB962C8B-B14F-4D97-AF65-F5344CB8AC3E}">
        <p14:creationId xmlns:p14="http://schemas.microsoft.com/office/powerpoint/2010/main" val="3378182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1" y="969633"/>
            <a:ext cx="6238875"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436" y="303347"/>
            <a:ext cx="5803175" cy="711111"/>
          </a:xfrm>
          <a:prstGeom prst="rect">
            <a:avLst/>
          </a:prstGeom>
        </p:spPr>
      </p:pic>
      <p:grpSp>
        <p:nvGrpSpPr>
          <p:cNvPr id="5" name="Gruppo 4"/>
          <p:cNvGrpSpPr/>
          <p:nvPr/>
        </p:nvGrpSpPr>
        <p:grpSpPr>
          <a:xfrm>
            <a:off x="684403" y="1966313"/>
            <a:ext cx="7972425" cy="3910214"/>
            <a:chOff x="684403" y="1966313"/>
            <a:chExt cx="7972425" cy="3910214"/>
          </a:xfrm>
        </p:grpSpPr>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403" y="1966313"/>
              <a:ext cx="7924800" cy="479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403" y="2445398"/>
              <a:ext cx="7972425" cy="1565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0263" y="4003436"/>
              <a:ext cx="7924800" cy="1873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Rettangolo 8"/>
          <p:cNvSpPr/>
          <p:nvPr/>
        </p:nvSpPr>
        <p:spPr>
          <a:xfrm>
            <a:off x="795867" y="6401729"/>
            <a:ext cx="6761380" cy="246221"/>
          </a:xfrm>
          <a:prstGeom prst="rect">
            <a:avLst/>
          </a:prstGeom>
        </p:spPr>
        <p:txBody>
          <a:bodyPr wrap="square">
            <a:spAutoFit/>
          </a:bodyPr>
          <a:lstStyle/>
          <a:p>
            <a:r>
              <a:rPr lang="it-IT" sz="1000" i="1" dirty="0"/>
              <a:t>Q2014   </a:t>
            </a:r>
            <a:r>
              <a:rPr lang="it-IT" sz="1000" i="1" dirty="0" err="1"/>
              <a:t>European</a:t>
            </a:r>
            <a:r>
              <a:rPr lang="it-IT" sz="1000" i="1" dirty="0"/>
              <a:t> Conference on </a:t>
            </a:r>
            <a:r>
              <a:rPr lang="it-IT" sz="1000" i="1" dirty="0" err="1"/>
              <a:t>Quality</a:t>
            </a:r>
            <a:r>
              <a:rPr lang="it-IT" sz="1000" i="1" dirty="0"/>
              <a:t> in </a:t>
            </a:r>
            <a:r>
              <a:rPr lang="it-IT" sz="1000" i="1" dirty="0" err="1"/>
              <a:t>Official</a:t>
            </a:r>
            <a:r>
              <a:rPr lang="it-IT" sz="1000" i="1" dirty="0"/>
              <a:t> </a:t>
            </a:r>
            <a:r>
              <a:rPr lang="it-IT" sz="1000" i="1" dirty="0" err="1"/>
              <a:t>Statistics</a:t>
            </a:r>
            <a:r>
              <a:rPr lang="it-IT" sz="1000" i="1" dirty="0"/>
              <a:t>    Vienna, 2-5 </a:t>
            </a:r>
            <a:r>
              <a:rPr lang="it-IT" sz="1000" i="1" dirty="0" err="1"/>
              <a:t>June</a:t>
            </a:r>
            <a:r>
              <a:rPr lang="it-IT" sz="1000" i="1" dirty="0"/>
              <a:t> 2014</a:t>
            </a:r>
          </a:p>
        </p:txBody>
      </p:sp>
    </p:spTree>
    <p:extLst>
      <p:ext uri="{BB962C8B-B14F-4D97-AF65-F5344CB8AC3E}">
        <p14:creationId xmlns:p14="http://schemas.microsoft.com/office/powerpoint/2010/main" val="3014797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64857"/>
            <a:ext cx="6448425"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435" y="303335"/>
            <a:ext cx="5803175" cy="711111"/>
          </a:xfrm>
          <a:prstGeom prst="rect">
            <a:avLst/>
          </a:prstGeom>
        </p:spPr>
      </p:pic>
      <p:grpSp>
        <p:nvGrpSpPr>
          <p:cNvPr id="2" name="Gruppo 1"/>
          <p:cNvGrpSpPr/>
          <p:nvPr/>
        </p:nvGrpSpPr>
        <p:grpSpPr>
          <a:xfrm>
            <a:off x="778435" y="1804946"/>
            <a:ext cx="7943850" cy="4107135"/>
            <a:chOff x="600075" y="1804943"/>
            <a:chExt cx="7943850" cy="4323300"/>
          </a:xfrm>
        </p:grpSpPr>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 y="1804943"/>
              <a:ext cx="792480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075" y="2289668"/>
              <a:ext cx="7943850" cy="383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Rettangolo 7"/>
          <p:cNvSpPr/>
          <p:nvPr/>
        </p:nvSpPr>
        <p:spPr>
          <a:xfrm>
            <a:off x="795867" y="6401729"/>
            <a:ext cx="6761380" cy="246221"/>
          </a:xfrm>
          <a:prstGeom prst="rect">
            <a:avLst/>
          </a:prstGeom>
        </p:spPr>
        <p:txBody>
          <a:bodyPr wrap="square">
            <a:spAutoFit/>
          </a:bodyPr>
          <a:lstStyle/>
          <a:p>
            <a:r>
              <a:rPr lang="it-IT" sz="1000" i="1" dirty="0"/>
              <a:t>Q2014   </a:t>
            </a:r>
            <a:r>
              <a:rPr lang="it-IT" sz="1000" i="1" dirty="0" err="1"/>
              <a:t>European</a:t>
            </a:r>
            <a:r>
              <a:rPr lang="it-IT" sz="1000" i="1" dirty="0"/>
              <a:t> Conference on </a:t>
            </a:r>
            <a:r>
              <a:rPr lang="it-IT" sz="1000" i="1" dirty="0" err="1"/>
              <a:t>Quality</a:t>
            </a:r>
            <a:r>
              <a:rPr lang="it-IT" sz="1000" i="1" dirty="0"/>
              <a:t> in </a:t>
            </a:r>
            <a:r>
              <a:rPr lang="it-IT" sz="1000" i="1" dirty="0" err="1"/>
              <a:t>Official</a:t>
            </a:r>
            <a:r>
              <a:rPr lang="it-IT" sz="1000" i="1" dirty="0"/>
              <a:t> </a:t>
            </a:r>
            <a:r>
              <a:rPr lang="it-IT" sz="1000" i="1" dirty="0" err="1"/>
              <a:t>Statistics</a:t>
            </a:r>
            <a:r>
              <a:rPr lang="it-IT" sz="1000" i="1" dirty="0"/>
              <a:t>    Vienna, 2-5 </a:t>
            </a:r>
            <a:r>
              <a:rPr lang="it-IT" sz="1000" i="1" dirty="0" err="1"/>
              <a:t>June</a:t>
            </a:r>
            <a:r>
              <a:rPr lang="it-IT" sz="1000" i="1" dirty="0"/>
              <a:t> 2014</a:t>
            </a:r>
          </a:p>
        </p:txBody>
      </p:sp>
    </p:spTree>
    <p:extLst>
      <p:ext uri="{BB962C8B-B14F-4D97-AF65-F5344CB8AC3E}">
        <p14:creationId xmlns:p14="http://schemas.microsoft.com/office/powerpoint/2010/main" val="10599027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43211"/>
            <a:ext cx="500062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435" y="303346"/>
            <a:ext cx="5803175" cy="711111"/>
          </a:xfrm>
          <a:prstGeom prst="rect">
            <a:avLst/>
          </a:prstGeom>
        </p:spPr>
      </p:pic>
      <p:grpSp>
        <p:nvGrpSpPr>
          <p:cNvPr id="3" name="Gruppo 2"/>
          <p:cNvGrpSpPr/>
          <p:nvPr/>
        </p:nvGrpSpPr>
        <p:grpSpPr>
          <a:xfrm>
            <a:off x="778435" y="1715224"/>
            <a:ext cx="7953375" cy="4255364"/>
            <a:chOff x="595313" y="1742188"/>
            <a:chExt cx="7953375" cy="5006310"/>
          </a:xfrm>
        </p:grpSpPr>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313" y="1742188"/>
              <a:ext cx="792480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313" y="2243173"/>
              <a:ext cx="7953375"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Rettangolo 7"/>
          <p:cNvSpPr/>
          <p:nvPr/>
        </p:nvSpPr>
        <p:spPr>
          <a:xfrm>
            <a:off x="795867" y="6401729"/>
            <a:ext cx="6761380" cy="246221"/>
          </a:xfrm>
          <a:prstGeom prst="rect">
            <a:avLst/>
          </a:prstGeom>
        </p:spPr>
        <p:txBody>
          <a:bodyPr wrap="square">
            <a:spAutoFit/>
          </a:bodyPr>
          <a:lstStyle/>
          <a:p>
            <a:r>
              <a:rPr lang="it-IT" sz="1000" i="1" dirty="0"/>
              <a:t>Q2014   </a:t>
            </a:r>
            <a:r>
              <a:rPr lang="it-IT" sz="1000" i="1" dirty="0" err="1"/>
              <a:t>European</a:t>
            </a:r>
            <a:r>
              <a:rPr lang="it-IT" sz="1000" i="1" dirty="0"/>
              <a:t> Conference on </a:t>
            </a:r>
            <a:r>
              <a:rPr lang="it-IT" sz="1000" i="1" dirty="0" err="1"/>
              <a:t>Quality</a:t>
            </a:r>
            <a:r>
              <a:rPr lang="it-IT" sz="1000" i="1" dirty="0"/>
              <a:t> in </a:t>
            </a:r>
            <a:r>
              <a:rPr lang="it-IT" sz="1000" i="1" dirty="0" err="1"/>
              <a:t>Official</a:t>
            </a:r>
            <a:r>
              <a:rPr lang="it-IT" sz="1000" i="1" dirty="0"/>
              <a:t> </a:t>
            </a:r>
            <a:r>
              <a:rPr lang="it-IT" sz="1000" i="1" dirty="0" err="1"/>
              <a:t>Statistics</a:t>
            </a:r>
            <a:r>
              <a:rPr lang="it-IT" sz="1000" i="1" dirty="0"/>
              <a:t>    Vienna, 2-5 </a:t>
            </a:r>
            <a:r>
              <a:rPr lang="it-IT" sz="1000" i="1" dirty="0" err="1"/>
              <a:t>June</a:t>
            </a:r>
            <a:r>
              <a:rPr lang="it-IT" sz="1000" i="1" dirty="0"/>
              <a:t> 2014</a:t>
            </a:r>
          </a:p>
        </p:txBody>
      </p:sp>
    </p:spTree>
    <p:extLst>
      <p:ext uri="{BB962C8B-B14F-4D97-AF65-F5344CB8AC3E}">
        <p14:creationId xmlns:p14="http://schemas.microsoft.com/office/powerpoint/2010/main" val="4243112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9" y="929202"/>
            <a:ext cx="573405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436" y="303347"/>
            <a:ext cx="5803175" cy="711111"/>
          </a:xfrm>
          <a:prstGeom prst="rect">
            <a:avLst/>
          </a:prstGeom>
        </p:spPr>
      </p:pic>
      <p:grpSp>
        <p:nvGrpSpPr>
          <p:cNvPr id="2" name="Gruppo 1"/>
          <p:cNvGrpSpPr/>
          <p:nvPr/>
        </p:nvGrpSpPr>
        <p:grpSpPr>
          <a:xfrm>
            <a:off x="778436" y="1724258"/>
            <a:ext cx="7962900" cy="4322180"/>
            <a:chOff x="590550" y="1724258"/>
            <a:chExt cx="7962900" cy="4322180"/>
          </a:xfrm>
        </p:grpSpPr>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550" y="1724258"/>
              <a:ext cx="792480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550" y="2245963"/>
              <a:ext cx="7962900"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Rettangolo 7"/>
          <p:cNvSpPr/>
          <p:nvPr/>
        </p:nvSpPr>
        <p:spPr>
          <a:xfrm>
            <a:off x="795867" y="6401729"/>
            <a:ext cx="6761380" cy="246221"/>
          </a:xfrm>
          <a:prstGeom prst="rect">
            <a:avLst/>
          </a:prstGeom>
        </p:spPr>
        <p:txBody>
          <a:bodyPr wrap="square">
            <a:spAutoFit/>
          </a:bodyPr>
          <a:lstStyle/>
          <a:p>
            <a:r>
              <a:rPr lang="it-IT" sz="1000" i="1" dirty="0"/>
              <a:t>Q2014   </a:t>
            </a:r>
            <a:r>
              <a:rPr lang="it-IT" sz="1000" i="1" dirty="0" err="1"/>
              <a:t>European</a:t>
            </a:r>
            <a:r>
              <a:rPr lang="it-IT" sz="1000" i="1" dirty="0"/>
              <a:t> Conference on </a:t>
            </a:r>
            <a:r>
              <a:rPr lang="it-IT" sz="1000" i="1" dirty="0" err="1"/>
              <a:t>Quality</a:t>
            </a:r>
            <a:r>
              <a:rPr lang="it-IT" sz="1000" i="1" dirty="0"/>
              <a:t> in </a:t>
            </a:r>
            <a:r>
              <a:rPr lang="it-IT" sz="1000" i="1" dirty="0" err="1"/>
              <a:t>Official</a:t>
            </a:r>
            <a:r>
              <a:rPr lang="it-IT" sz="1000" i="1" dirty="0"/>
              <a:t> </a:t>
            </a:r>
            <a:r>
              <a:rPr lang="it-IT" sz="1000" i="1" dirty="0" err="1"/>
              <a:t>Statistics</a:t>
            </a:r>
            <a:r>
              <a:rPr lang="it-IT" sz="1000" i="1" dirty="0"/>
              <a:t>    Vienna, 2-5 </a:t>
            </a:r>
            <a:r>
              <a:rPr lang="it-IT" sz="1000" i="1" dirty="0" err="1"/>
              <a:t>June</a:t>
            </a:r>
            <a:r>
              <a:rPr lang="it-IT" sz="1000" i="1" dirty="0"/>
              <a:t> 2014</a:t>
            </a:r>
          </a:p>
        </p:txBody>
      </p:sp>
    </p:spTree>
    <p:extLst>
      <p:ext uri="{BB962C8B-B14F-4D97-AF65-F5344CB8AC3E}">
        <p14:creationId xmlns:p14="http://schemas.microsoft.com/office/powerpoint/2010/main" val="28215435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 y="996530"/>
            <a:ext cx="609600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435" y="303349"/>
            <a:ext cx="5803175" cy="711111"/>
          </a:xfrm>
          <a:prstGeom prst="rect">
            <a:avLst/>
          </a:prstGeom>
        </p:spPr>
      </p:pic>
      <p:grpSp>
        <p:nvGrpSpPr>
          <p:cNvPr id="3" name="Gruppo 2"/>
          <p:cNvGrpSpPr/>
          <p:nvPr/>
        </p:nvGrpSpPr>
        <p:grpSpPr>
          <a:xfrm>
            <a:off x="778435" y="2271123"/>
            <a:ext cx="7981950" cy="1810340"/>
            <a:chOff x="581025" y="2271123"/>
            <a:chExt cx="7981950" cy="1810340"/>
          </a:xfrm>
        </p:grpSpPr>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025" y="2271123"/>
              <a:ext cx="792480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025" y="2776538"/>
              <a:ext cx="7981950"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Rettangolo 7"/>
          <p:cNvSpPr/>
          <p:nvPr/>
        </p:nvSpPr>
        <p:spPr>
          <a:xfrm>
            <a:off x="795867" y="6401729"/>
            <a:ext cx="6761380" cy="246221"/>
          </a:xfrm>
          <a:prstGeom prst="rect">
            <a:avLst/>
          </a:prstGeom>
        </p:spPr>
        <p:txBody>
          <a:bodyPr wrap="square">
            <a:spAutoFit/>
          </a:bodyPr>
          <a:lstStyle/>
          <a:p>
            <a:r>
              <a:rPr lang="it-IT" sz="1000" i="1" dirty="0"/>
              <a:t>Q2014   </a:t>
            </a:r>
            <a:r>
              <a:rPr lang="it-IT" sz="1000" i="1" dirty="0" err="1"/>
              <a:t>European</a:t>
            </a:r>
            <a:r>
              <a:rPr lang="it-IT" sz="1000" i="1" dirty="0"/>
              <a:t> Conference on </a:t>
            </a:r>
            <a:r>
              <a:rPr lang="it-IT" sz="1000" i="1" dirty="0" err="1"/>
              <a:t>Quality</a:t>
            </a:r>
            <a:r>
              <a:rPr lang="it-IT" sz="1000" i="1" dirty="0"/>
              <a:t> in </a:t>
            </a:r>
            <a:r>
              <a:rPr lang="it-IT" sz="1000" i="1" dirty="0" err="1"/>
              <a:t>Official</a:t>
            </a:r>
            <a:r>
              <a:rPr lang="it-IT" sz="1000" i="1" dirty="0"/>
              <a:t> </a:t>
            </a:r>
            <a:r>
              <a:rPr lang="it-IT" sz="1000" i="1" dirty="0" err="1"/>
              <a:t>Statistics</a:t>
            </a:r>
            <a:r>
              <a:rPr lang="it-IT" sz="1000" i="1" dirty="0"/>
              <a:t>    Vienna, 2-5 </a:t>
            </a:r>
            <a:r>
              <a:rPr lang="it-IT" sz="1000" i="1" dirty="0" err="1"/>
              <a:t>June</a:t>
            </a:r>
            <a:r>
              <a:rPr lang="it-IT" sz="1000" i="1" dirty="0"/>
              <a:t> 2014</a:t>
            </a:r>
          </a:p>
        </p:txBody>
      </p:sp>
    </p:spTree>
    <p:extLst>
      <p:ext uri="{BB962C8B-B14F-4D97-AF65-F5344CB8AC3E}">
        <p14:creationId xmlns:p14="http://schemas.microsoft.com/office/powerpoint/2010/main" val="21737514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0" y="987565"/>
            <a:ext cx="450532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435" y="303349"/>
            <a:ext cx="5803175" cy="711111"/>
          </a:xfrm>
          <a:prstGeom prst="rect">
            <a:avLst/>
          </a:prstGeom>
        </p:spPr>
      </p:pic>
      <p:grpSp>
        <p:nvGrpSpPr>
          <p:cNvPr id="2" name="Gruppo 1"/>
          <p:cNvGrpSpPr/>
          <p:nvPr/>
        </p:nvGrpSpPr>
        <p:grpSpPr>
          <a:xfrm>
            <a:off x="595313" y="1760121"/>
            <a:ext cx="7953375" cy="4210427"/>
            <a:chOff x="595313" y="1795978"/>
            <a:chExt cx="7953375" cy="4678252"/>
          </a:xfrm>
        </p:grpSpPr>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313" y="1795978"/>
              <a:ext cx="792480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313" y="2302280"/>
              <a:ext cx="7953375"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Rettangolo 7"/>
          <p:cNvSpPr/>
          <p:nvPr/>
        </p:nvSpPr>
        <p:spPr>
          <a:xfrm>
            <a:off x="795867" y="6401729"/>
            <a:ext cx="6761380" cy="246221"/>
          </a:xfrm>
          <a:prstGeom prst="rect">
            <a:avLst/>
          </a:prstGeom>
        </p:spPr>
        <p:txBody>
          <a:bodyPr wrap="square">
            <a:spAutoFit/>
          </a:bodyPr>
          <a:lstStyle/>
          <a:p>
            <a:r>
              <a:rPr lang="it-IT" sz="1000" i="1" dirty="0"/>
              <a:t>Q2014   </a:t>
            </a:r>
            <a:r>
              <a:rPr lang="it-IT" sz="1000" i="1" dirty="0" err="1"/>
              <a:t>European</a:t>
            </a:r>
            <a:r>
              <a:rPr lang="it-IT" sz="1000" i="1" dirty="0"/>
              <a:t> Conference on </a:t>
            </a:r>
            <a:r>
              <a:rPr lang="it-IT" sz="1000" i="1" dirty="0" err="1"/>
              <a:t>Quality</a:t>
            </a:r>
            <a:r>
              <a:rPr lang="it-IT" sz="1000" i="1" dirty="0"/>
              <a:t> in </a:t>
            </a:r>
            <a:r>
              <a:rPr lang="it-IT" sz="1000" i="1" dirty="0" err="1"/>
              <a:t>Official</a:t>
            </a:r>
            <a:r>
              <a:rPr lang="it-IT" sz="1000" i="1" dirty="0"/>
              <a:t> </a:t>
            </a:r>
            <a:r>
              <a:rPr lang="it-IT" sz="1000" i="1" dirty="0" err="1"/>
              <a:t>Statistics</a:t>
            </a:r>
            <a:r>
              <a:rPr lang="it-IT" sz="1000" i="1" dirty="0"/>
              <a:t>    Vienna, 2-5 </a:t>
            </a:r>
            <a:r>
              <a:rPr lang="it-IT" sz="1000" i="1" dirty="0" err="1"/>
              <a:t>June</a:t>
            </a:r>
            <a:r>
              <a:rPr lang="it-IT" sz="1000" i="1" dirty="0"/>
              <a:t> 2014</a:t>
            </a:r>
          </a:p>
        </p:txBody>
      </p:sp>
    </p:spTree>
    <p:extLst>
      <p:ext uri="{BB962C8B-B14F-4D97-AF65-F5344CB8AC3E}">
        <p14:creationId xmlns:p14="http://schemas.microsoft.com/office/powerpoint/2010/main" val="788239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84" y="987565"/>
            <a:ext cx="5553075"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435" y="303349"/>
            <a:ext cx="5803175" cy="711111"/>
          </a:xfrm>
          <a:prstGeom prst="rect">
            <a:avLst/>
          </a:prstGeom>
        </p:spPr>
      </p:pic>
      <p:grpSp>
        <p:nvGrpSpPr>
          <p:cNvPr id="3" name="Gruppo 2"/>
          <p:cNvGrpSpPr/>
          <p:nvPr/>
        </p:nvGrpSpPr>
        <p:grpSpPr>
          <a:xfrm>
            <a:off x="581025" y="1724262"/>
            <a:ext cx="7981950" cy="4137728"/>
            <a:chOff x="581025" y="1858733"/>
            <a:chExt cx="7981950" cy="4867915"/>
          </a:xfrm>
        </p:grpSpPr>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858733"/>
              <a:ext cx="792480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025" y="2354673"/>
              <a:ext cx="7981950"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Rettangolo 7"/>
          <p:cNvSpPr/>
          <p:nvPr/>
        </p:nvSpPr>
        <p:spPr>
          <a:xfrm>
            <a:off x="795867" y="6401729"/>
            <a:ext cx="6761380" cy="246221"/>
          </a:xfrm>
          <a:prstGeom prst="rect">
            <a:avLst/>
          </a:prstGeom>
        </p:spPr>
        <p:txBody>
          <a:bodyPr wrap="square">
            <a:spAutoFit/>
          </a:bodyPr>
          <a:lstStyle/>
          <a:p>
            <a:r>
              <a:rPr lang="it-IT" sz="1000" i="1" dirty="0"/>
              <a:t>Q2014   </a:t>
            </a:r>
            <a:r>
              <a:rPr lang="it-IT" sz="1000" i="1" dirty="0" err="1"/>
              <a:t>European</a:t>
            </a:r>
            <a:r>
              <a:rPr lang="it-IT" sz="1000" i="1" dirty="0"/>
              <a:t> Conference on </a:t>
            </a:r>
            <a:r>
              <a:rPr lang="it-IT" sz="1000" i="1" dirty="0" err="1"/>
              <a:t>Quality</a:t>
            </a:r>
            <a:r>
              <a:rPr lang="it-IT" sz="1000" i="1" dirty="0"/>
              <a:t> in </a:t>
            </a:r>
            <a:r>
              <a:rPr lang="it-IT" sz="1000" i="1" dirty="0" err="1"/>
              <a:t>Official</a:t>
            </a:r>
            <a:r>
              <a:rPr lang="it-IT" sz="1000" i="1" dirty="0"/>
              <a:t> </a:t>
            </a:r>
            <a:r>
              <a:rPr lang="it-IT" sz="1000" i="1" dirty="0" err="1"/>
              <a:t>Statistics</a:t>
            </a:r>
            <a:r>
              <a:rPr lang="it-IT" sz="1000" i="1" dirty="0"/>
              <a:t>    Vienna, 2-5 </a:t>
            </a:r>
            <a:r>
              <a:rPr lang="it-IT" sz="1000" i="1" dirty="0" err="1"/>
              <a:t>June</a:t>
            </a:r>
            <a:r>
              <a:rPr lang="it-IT" sz="1000" i="1" dirty="0"/>
              <a:t> 2014</a:t>
            </a:r>
          </a:p>
        </p:txBody>
      </p:sp>
    </p:spTree>
    <p:extLst>
      <p:ext uri="{BB962C8B-B14F-4D97-AF65-F5344CB8AC3E}">
        <p14:creationId xmlns:p14="http://schemas.microsoft.com/office/powerpoint/2010/main" val="17713060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 y="960665"/>
            <a:ext cx="494347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400" y="303344"/>
            <a:ext cx="5803175" cy="711111"/>
          </a:xfrm>
          <a:prstGeom prst="rect">
            <a:avLst/>
          </a:prstGeom>
        </p:spPr>
      </p:pic>
      <p:grpSp>
        <p:nvGrpSpPr>
          <p:cNvPr id="2" name="Gruppo 1"/>
          <p:cNvGrpSpPr/>
          <p:nvPr/>
        </p:nvGrpSpPr>
        <p:grpSpPr>
          <a:xfrm>
            <a:off x="576263" y="1966313"/>
            <a:ext cx="7991475" cy="2983615"/>
            <a:chOff x="576263" y="1966313"/>
            <a:chExt cx="7991475" cy="2983615"/>
          </a:xfrm>
        </p:grpSpPr>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263" y="1966313"/>
              <a:ext cx="792480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263" y="2463903"/>
              <a:ext cx="7991475"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Rettangolo 7"/>
          <p:cNvSpPr/>
          <p:nvPr/>
        </p:nvSpPr>
        <p:spPr>
          <a:xfrm>
            <a:off x="795867" y="6401729"/>
            <a:ext cx="6761380" cy="246221"/>
          </a:xfrm>
          <a:prstGeom prst="rect">
            <a:avLst/>
          </a:prstGeom>
        </p:spPr>
        <p:txBody>
          <a:bodyPr wrap="square">
            <a:spAutoFit/>
          </a:bodyPr>
          <a:lstStyle/>
          <a:p>
            <a:r>
              <a:rPr lang="it-IT" sz="1000" i="1" dirty="0"/>
              <a:t>Q2014   </a:t>
            </a:r>
            <a:r>
              <a:rPr lang="it-IT" sz="1000" i="1" dirty="0" err="1"/>
              <a:t>European</a:t>
            </a:r>
            <a:r>
              <a:rPr lang="it-IT" sz="1000" i="1" dirty="0"/>
              <a:t> Conference on </a:t>
            </a:r>
            <a:r>
              <a:rPr lang="it-IT" sz="1000" i="1" dirty="0" err="1"/>
              <a:t>Quality</a:t>
            </a:r>
            <a:r>
              <a:rPr lang="it-IT" sz="1000" i="1" dirty="0"/>
              <a:t> in </a:t>
            </a:r>
            <a:r>
              <a:rPr lang="it-IT" sz="1000" i="1" dirty="0" err="1"/>
              <a:t>Official</a:t>
            </a:r>
            <a:r>
              <a:rPr lang="it-IT" sz="1000" i="1" dirty="0"/>
              <a:t> </a:t>
            </a:r>
            <a:r>
              <a:rPr lang="it-IT" sz="1000" i="1" dirty="0" err="1"/>
              <a:t>Statistics</a:t>
            </a:r>
            <a:r>
              <a:rPr lang="it-IT" sz="1000" i="1" dirty="0"/>
              <a:t>    Vienna, 2-5 </a:t>
            </a:r>
            <a:r>
              <a:rPr lang="it-IT" sz="1000" i="1" dirty="0" err="1"/>
              <a:t>June</a:t>
            </a:r>
            <a:r>
              <a:rPr lang="it-IT" sz="1000" i="1" dirty="0"/>
              <a:t> 2014</a:t>
            </a:r>
          </a:p>
        </p:txBody>
      </p:sp>
    </p:spTree>
    <p:extLst>
      <p:ext uri="{BB962C8B-B14F-4D97-AF65-F5344CB8AC3E}">
        <p14:creationId xmlns:p14="http://schemas.microsoft.com/office/powerpoint/2010/main" val="13286012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7" y="996529"/>
            <a:ext cx="46958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435" y="303348"/>
            <a:ext cx="5803175" cy="711111"/>
          </a:xfrm>
          <a:prstGeom prst="rect">
            <a:avLst/>
          </a:prstGeom>
        </p:spPr>
      </p:pic>
      <p:grpSp>
        <p:nvGrpSpPr>
          <p:cNvPr id="3" name="Gruppo 2"/>
          <p:cNvGrpSpPr/>
          <p:nvPr/>
        </p:nvGrpSpPr>
        <p:grpSpPr>
          <a:xfrm>
            <a:off x="600075" y="1760123"/>
            <a:ext cx="7943850" cy="4238742"/>
            <a:chOff x="600075" y="1822873"/>
            <a:chExt cx="7943850" cy="4872117"/>
          </a:xfrm>
        </p:grpSpPr>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 y="1822873"/>
              <a:ext cx="792480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075" y="2332540"/>
              <a:ext cx="7943850" cy="436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Rettangolo 7"/>
          <p:cNvSpPr/>
          <p:nvPr/>
        </p:nvSpPr>
        <p:spPr>
          <a:xfrm>
            <a:off x="795867" y="6401729"/>
            <a:ext cx="6761380" cy="246221"/>
          </a:xfrm>
          <a:prstGeom prst="rect">
            <a:avLst/>
          </a:prstGeom>
        </p:spPr>
        <p:txBody>
          <a:bodyPr wrap="square">
            <a:spAutoFit/>
          </a:bodyPr>
          <a:lstStyle/>
          <a:p>
            <a:r>
              <a:rPr lang="it-IT" sz="1000" i="1" dirty="0"/>
              <a:t>Q2014   </a:t>
            </a:r>
            <a:r>
              <a:rPr lang="it-IT" sz="1000" i="1" dirty="0" err="1"/>
              <a:t>European</a:t>
            </a:r>
            <a:r>
              <a:rPr lang="it-IT" sz="1000" i="1" dirty="0"/>
              <a:t> Conference on </a:t>
            </a:r>
            <a:r>
              <a:rPr lang="it-IT" sz="1000" i="1" dirty="0" err="1"/>
              <a:t>Quality</a:t>
            </a:r>
            <a:r>
              <a:rPr lang="it-IT" sz="1000" i="1" dirty="0"/>
              <a:t> in </a:t>
            </a:r>
            <a:r>
              <a:rPr lang="it-IT" sz="1000" i="1" dirty="0" err="1"/>
              <a:t>Official</a:t>
            </a:r>
            <a:r>
              <a:rPr lang="it-IT" sz="1000" i="1" dirty="0"/>
              <a:t> </a:t>
            </a:r>
            <a:r>
              <a:rPr lang="it-IT" sz="1000" i="1" dirty="0" err="1"/>
              <a:t>Statistics</a:t>
            </a:r>
            <a:r>
              <a:rPr lang="it-IT" sz="1000" i="1" dirty="0"/>
              <a:t>    Vienna, 2-5 </a:t>
            </a:r>
            <a:r>
              <a:rPr lang="it-IT" sz="1000" i="1" dirty="0" err="1"/>
              <a:t>June</a:t>
            </a:r>
            <a:r>
              <a:rPr lang="it-IT" sz="1000" i="1" dirty="0"/>
              <a:t> 2014</a:t>
            </a:r>
          </a:p>
        </p:txBody>
      </p:sp>
    </p:spTree>
    <p:extLst>
      <p:ext uri="{BB962C8B-B14F-4D97-AF65-F5344CB8AC3E}">
        <p14:creationId xmlns:p14="http://schemas.microsoft.com/office/powerpoint/2010/main" val="4271844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asellaDiTesto 4"/>
          <p:cNvSpPr txBox="1">
            <a:spLocks noChangeArrowheads="1"/>
          </p:cNvSpPr>
          <p:nvPr/>
        </p:nvSpPr>
        <p:spPr bwMode="auto">
          <a:xfrm>
            <a:off x="682625" y="1662627"/>
            <a:ext cx="7643813" cy="3693319"/>
          </a:xfrm>
          <a:prstGeom prst="rect">
            <a:avLst/>
          </a:prstGeom>
          <a:noFill/>
          <a:ln w="9525">
            <a:noFill/>
            <a:miter lim="800000"/>
            <a:headEnd/>
            <a:tailEnd/>
          </a:ln>
        </p:spPr>
        <p:txBody>
          <a:bodyPr>
            <a:spAutoFit/>
          </a:bodyPr>
          <a:lstStyle/>
          <a:p>
            <a:pPr algn="just"/>
            <a:r>
              <a:rPr lang="en-US" b="1" dirty="0">
                <a:solidFill>
                  <a:srgbClr val="0073AA"/>
                </a:solidFill>
              </a:rPr>
              <a:t>It works through</a:t>
            </a:r>
            <a:r>
              <a:rPr lang="en-US" b="1" dirty="0">
                <a:solidFill>
                  <a:srgbClr val="0066FF"/>
                </a:solidFill>
              </a:rPr>
              <a:t>:</a:t>
            </a:r>
          </a:p>
          <a:p>
            <a:pPr marL="285750" indent="-285750" algn="just">
              <a:buClr>
                <a:srgbClr val="EB6D08"/>
              </a:buClr>
              <a:buFont typeface="Courier New" pitchFamily="49" charset="0"/>
              <a:buChar char="o"/>
            </a:pPr>
            <a:r>
              <a:rPr lang="en-US" dirty="0" smtClean="0">
                <a:solidFill>
                  <a:srgbClr val="505150"/>
                </a:solidFill>
              </a:rPr>
              <a:t>a </a:t>
            </a:r>
            <a:r>
              <a:rPr lang="en-US" b="1" dirty="0">
                <a:solidFill>
                  <a:srgbClr val="505150"/>
                </a:solidFill>
              </a:rPr>
              <a:t>Steering committee </a:t>
            </a:r>
            <a:r>
              <a:rPr lang="en-US" dirty="0">
                <a:solidFill>
                  <a:srgbClr val="505150"/>
                </a:solidFill>
              </a:rPr>
              <a:t>of 33 members including representatives from enterprises, trade unions and civil society </a:t>
            </a:r>
            <a:r>
              <a:rPr lang="en-US" dirty="0" smtClean="0">
                <a:solidFill>
                  <a:srgbClr val="505150"/>
                </a:solidFill>
              </a:rPr>
              <a:t>organizations.</a:t>
            </a:r>
            <a:endParaRPr lang="en-US" dirty="0">
              <a:solidFill>
                <a:srgbClr val="505150"/>
              </a:solidFill>
            </a:endParaRPr>
          </a:p>
          <a:p>
            <a:pPr marL="285750" indent="-285750" algn="just">
              <a:buClr>
                <a:srgbClr val="EB6D08"/>
              </a:buClr>
              <a:buFont typeface="Courier New" pitchFamily="49" charset="0"/>
              <a:buChar char="o"/>
            </a:pPr>
            <a:r>
              <a:rPr lang="en-US" dirty="0" smtClean="0">
                <a:solidFill>
                  <a:srgbClr val="505150"/>
                </a:solidFill>
              </a:rPr>
              <a:t>a </a:t>
            </a:r>
            <a:r>
              <a:rPr lang="en-US" b="1" dirty="0">
                <a:solidFill>
                  <a:srgbClr val="505150"/>
                </a:solidFill>
              </a:rPr>
              <a:t>Scientific commission</a:t>
            </a:r>
            <a:r>
              <a:rPr lang="en-US" dirty="0">
                <a:solidFill>
                  <a:srgbClr val="505150"/>
                </a:solidFill>
              </a:rPr>
              <a:t> of 80 members involving high level experts for each </a:t>
            </a:r>
            <a:r>
              <a:rPr lang="en-US" dirty="0" smtClean="0">
                <a:solidFill>
                  <a:srgbClr val="505150"/>
                </a:solidFill>
              </a:rPr>
              <a:t>domain.</a:t>
            </a:r>
            <a:endParaRPr lang="en-US" dirty="0">
              <a:solidFill>
                <a:srgbClr val="505150"/>
              </a:solidFill>
            </a:endParaRPr>
          </a:p>
          <a:p>
            <a:pPr marL="285750" indent="-285750" algn="just">
              <a:buClr>
                <a:srgbClr val="EB6D08"/>
              </a:buClr>
              <a:buFont typeface="Courier New" pitchFamily="49" charset="0"/>
              <a:buChar char="o"/>
            </a:pPr>
            <a:r>
              <a:rPr lang="en-US" dirty="0" smtClean="0">
                <a:solidFill>
                  <a:srgbClr val="505150"/>
                </a:solidFill>
              </a:rPr>
              <a:t>a </a:t>
            </a:r>
            <a:r>
              <a:rPr lang="en-US" b="1" dirty="0">
                <a:solidFill>
                  <a:srgbClr val="505150"/>
                </a:solidFill>
              </a:rPr>
              <a:t>national survey </a:t>
            </a:r>
            <a:r>
              <a:rPr lang="en-US" dirty="0">
                <a:solidFill>
                  <a:srgbClr val="505150"/>
                </a:solidFill>
              </a:rPr>
              <a:t>(45,000 persons interviewed) on the relevance to the </a:t>
            </a:r>
            <a:r>
              <a:rPr lang="en-US" dirty="0" smtClean="0">
                <a:solidFill>
                  <a:srgbClr val="505150"/>
                </a:solidFill>
              </a:rPr>
              <a:t>Italians of </a:t>
            </a:r>
            <a:r>
              <a:rPr lang="en-US" dirty="0">
                <a:solidFill>
                  <a:srgbClr val="505150"/>
                </a:solidFill>
              </a:rPr>
              <a:t>the different aspects of </a:t>
            </a:r>
            <a:r>
              <a:rPr lang="en-US" dirty="0" smtClean="0">
                <a:solidFill>
                  <a:srgbClr val="505150"/>
                </a:solidFill>
              </a:rPr>
              <a:t>well-being.</a:t>
            </a:r>
            <a:endParaRPr lang="en-US" dirty="0">
              <a:solidFill>
                <a:srgbClr val="505150"/>
              </a:solidFill>
            </a:endParaRPr>
          </a:p>
          <a:p>
            <a:pPr marL="285750" indent="-285750" algn="just">
              <a:buClr>
                <a:srgbClr val="EB6D08"/>
              </a:buClr>
              <a:buFont typeface="Courier New" pitchFamily="49" charset="0"/>
              <a:buChar char="o"/>
            </a:pPr>
            <a:r>
              <a:rPr lang="en-US" dirty="0" smtClean="0">
                <a:solidFill>
                  <a:srgbClr val="505150"/>
                </a:solidFill>
              </a:rPr>
              <a:t>an </a:t>
            </a:r>
            <a:r>
              <a:rPr lang="en-US" b="1" dirty="0">
                <a:solidFill>
                  <a:srgbClr val="505150"/>
                </a:solidFill>
              </a:rPr>
              <a:t>online questionnaire </a:t>
            </a:r>
            <a:r>
              <a:rPr lang="en-US" dirty="0">
                <a:solidFill>
                  <a:srgbClr val="505150"/>
                </a:solidFill>
              </a:rPr>
              <a:t>(2,518 respondents) on the validity of the BES </a:t>
            </a:r>
            <a:r>
              <a:rPr lang="en-US" dirty="0" smtClean="0">
                <a:solidFill>
                  <a:srgbClr val="505150"/>
                </a:solidFill>
              </a:rPr>
              <a:t>framework, the </a:t>
            </a:r>
            <a:r>
              <a:rPr lang="en-US" dirty="0">
                <a:solidFill>
                  <a:srgbClr val="505150"/>
                </a:solidFill>
              </a:rPr>
              <a:t>critical and missing issues and the collection of </a:t>
            </a:r>
            <a:r>
              <a:rPr lang="en-US" dirty="0" smtClean="0">
                <a:solidFill>
                  <a:srgbClr val="505150"/>
                </a:solidFill>
              </a:rPr>
              <a:t>proposals.</a:t>
            </a:r>
            <a:endParaRPr lang="en-US" dirty="0">
              <a:solidFill>
                <a:srgbClr val="505150"/>
              </a:solidFill>
            </a:endParaRPr>
          </a:p>
          <a:p>
            <a:pPr marL="285750" indent="-285750" algn="just">
              <a:buClr>
                <a:srgbClr val="EB6D08"/>
              </a:buClr>
              <a:buFont typeface="Courier New" pitchFamily="49" charset="0"/>
              <a:buChar char="o"/>
            </a:pPr>
            <a:r>
              <a:rPr lang="en-US" dirty="0" smtClean="0">
                <a:solidFill>
                  <a:srgbClr val="505150"/>
                </a:solidFill>
              </a:rPr>
              <a:t>a </a:t>
            </a:r>
            <a:r>
              <a:rPr lang="en-US" b="1" dirty="0">
                <a:solidFill>
                  <a:srgbClr val="505150"/>
                </a:solidFill>
              </a:rPr>
              <a:t>blog</a:t>
            </a:r>
            <a:r>
              <a:rPr lang="en-US" dirty="0">
                <a:solidFill>
                  <a:srgbClr val="505150"/>
                </a:solidFill>
              </a:rPr>
              <a:t> collecting analysis, proposals and </a:t>
            </a:r>
            <a:r>
              <a:rPr lang="en-US" dirty="0" smtClean="0">
                <a:solidFill>
                  <a:srgbClr val="505150"/>
                </a:solidFill>
              </a:rPr>
              <a:t>comments.</a:t>
            </a:r>
            <a:endParaRPr lang="en-US" dirty="0">
              <a:solidFill>
                <a:srgbClr val="505150"/>
              </a:solidFill>
            </a:endParaRPr>
          </a:p>
          <a:p>
            <a:pPr marL="285750" indent="-285750" algn="just">
              <a:buClr>
                <a:srgbClr val="EB6D08"/>
              </a:buClr>
              <a:buFont typeface="Courier New" pitchFamily="49" charset="0"/>
              <a:buChar char="o"/>
            </a:pPr>
            <a:r>
              <a:rPr lang="en-US" dirty="0" smtClean="0">
                <a:solidFill>
                  <a:srgbClr val="505150"/>
                </a:solidFill>
              </a:rPr>
              <a:t>the </a:t>
            </a:r>
            <a:r>
              <a:rPr lang="en-US" dirty="0">
                <a:solidFill>
                  <a:srgbClr val="505150"/>
                </a:solidFill>
              </a:rPr>
              <a:t>participation of </a:t>
            </a:r>
            <a:r>
              <a:rPr lang="en-US" dirty="0" err="1">
                <a:solidFill>
                  <a:srgbClr val="505150"/>
                </a:solidFill>
              </a:rPr>
              <a:t>Cnel</a:t>
            </a:r>
            <a:r>
              <a:rPr lang="en-US" dirty="0">
                <a:solidFill>
                  <a:srgbClr val="505150"/>
                </a:solidFill>
              </a:rPr>
              <a:t> and </a:t>
            </a:r>
            <a:r>
              <a:rPr lang="en-US" dirty="0" err="1">
                <a:solidFill>
                  <a:srgbClr val="505150"/>
                </a:solidFill>
              </a:rPr>
              <a:t>Istat’s</a:t>
            </a:r>
            <a:r>
              <a:rPr lang="en-US" dirty="0">
                <a:solidFill>
                  <a:srgbClr val="505150"/>
                </a:solidFill>
              </a:rPr>
              <a:t> representatives and experts to several </a:t>
            </a:r>
            <a:r>
              <a:rPr lang="en-US" b="1" dirty="0">
                <a:solidFill>
                  <a:srgbClr val="505150"/>
                </a:solidFill>
              </a:rPr>
              <a:t>conferences and meetings throughout the country</a:t>
            </a:r>
            <a:endParaRPr lang="it-IT" b="1" dirty="0"/>
          </a:p>
        </p:txBody>
      </p:sp>
      <p:sp>
        <p:nvSpPr>
          <p:cNvPr id="15362" name="CasellaDiTesto 2"/>
          <p:cNvSpPr txBox="1">
            <a:spLocks noChangeArrowheads="1"/>
          </p:cNvSpPr>
          <p:nvPr/>
        </p:nvSpPr>
        <p:spPr bwMode="auto">
          <a:xfrm>
            <a:off x="682625" y="593725"/>
            <a:ext cx="7537450" cy="457200"/>
          </a:xfrm>
          <a:prstGeom prst="rect">
            <a:avLst/>
          </a:prstGeom>
          <a:noFill/>
          <a:ln w="9525">
            <a:noFill/>
            <a:miter lim="800000"/>
            <a:headEnd/>
            <a:tailEnd/>
          </a:ln>
        </p:spPr>
        <p:txBody>
          <a:bodyPr>
            <a:spAutoFit/>
          </a:bodyPr>
          <a:lstStyle/>
          <a:p>
            <a:r>
              <a:rPr lang="it-IT" sz="2400" b="1" dirty="0" smtClean="0">
                <a:solidFill>
                  <a:srgbClr val="039345"/>
                </a:solidFill>
              </a:rPr>
              <a:t>The BES </a:t>
            </a:r>
            <a:r>
              <a:rPr lang="it-IT" sz="2400" b="1" dirty="0" err="1" smtClean="0">
                <a:solidFill>
                  <a:srgbClr val="039345"/>
                </a:solidFill>
              </a:rPr>
              <a:t>shared</a:t>
            </a:r>
            <a:r>
              <a:rPr lang="it-IT" sz="2400" b="1" dirty="0" smtClean="0">
                <a:solidFill>
                  <a:srgbClr val="039345"/>
                </a:solidFill>
              </a:rPr>
              <a:t> </a:t>
            </a:r>
            <a:r>
              <a:rPr lang="it-IT" sz="2400" b="1" dirty="0" err="1" smtClean="0">
                <a:solidFill>
                  <a:srgbClr val="039345"/>
                </a:solidFill>
              </a:rPr>
              <a:t>approach</a:t>
            </a:r>
            <a:endParaRPr lang="it-IT" sz="2400" b="1" dirty="0">
              <a:solidFill>
                <a:srgbClr val="039345"/>
              </a:solidFill>
            </a:endParaRPr>
          </a:p>
        </p:txBody>
      </p:sp>
      <p:sp>
        <p:nvSpPr>
          <p:cNvPr id="5" name="Rettangolo 4"/>
          <p:cNvSpPr/>
          <p:nvPr/>
        </p:nvSpPr>
        <p:spPr>
          <a:xfrm>
            <a:off x="795867" y="6401729"/>
            <a:ext cx="6761380" cy="246221"/>
          </a:xfrm>
          <a:prstGeom prst="rect">
            <a:avLst/>
          </a:prstGeom>
        </p:spPr>
        <p:txBody>
          <a:bodyPr wrap="square">
            <a:spAutoFit/>
          </a:bodyPr>
          <a:lstStyle/>
          <a:p>
            <a:r>
              <a:rPr lang="it-IT" sz="1000" i="1" dirty="0"/>
              <a:t>Q2014   </a:t>
            </a:r>
            <a:r>
              <a:rPr lang="it-IT" sz="1000" i="1" dirty="0" err="1"/>
              <a:t>European</a:t>
            </a:r>
            <a:r>
              <a:rPr lang="it-IT" sz="1000" i="1" dirty="0"/>
              <a:t> Conference on </a:t>
            </a:r>
            <a:r>
              <a:rPr lang="it-IT" sz="1000" i="1" dirty="0" err="1"/>
              <a:t>Quality</a:t>
            </a:r>
            <a:r>
              <a:rPr lang="it-IT" sz="1000" i="1" dirty="0"/>
              <a:t> in </a:t>
            </a:r>
            <a:r>
              <a:rPr lang="it-IT" sz="1000" i="1" dirty="0" err="1"/>
              <a:t>Official</a:t>
            </a:r>
            <a:r>
              <a:rPr lang="it-IT" sz="1000" i="1" dirty="0"/>
              <a:t> </a:t>
            </a:r>
            <a:r>
              <a:rPr lang="it-IT" sz="1000" i="1" dirty="0" err="1"/>
              <a:t>Statistics</a:t>
            </a:r>
            <a:r>
              <a:rPr lang="it-IT" sz="1000" i="1" dirty="0"/>
              <a:t>   </a:t>
            </a:r>
            <a:r>
              <a:rPr lang="it-IT" sz="1000" i="1" dirty="0" smtClean="0"/>
              <a:t>-  </a:t>
            </a:r>
            <a:r>
              <a:rPr lang="it-IT" sz="1000" i="1" dirty="0"/>
              <a:t>Vienna, 2-5 </a:t>
            </a:r>
            <a:r>
              <a:rPr lang="it-IT" sz="1000" i="1" dirty="0" err="1"/>
              <a:t>June</a:t>
            </a:r>
            <a:r>
              <a:rPr lang="it-IT" sz="1000" i="1" dirty="0"/>
              <a:t> </a:t>
            </a:r>
            <a:r>
              <a:rPr lang="it-IT" sz="1000" i="1" dirty="0" smtClean="0"/>
              <a:t>2014</a:t>
            </a:r>
            <a:endParaRPr lang="it-IT" sz="1000"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657350"/>
            <a:ext cx="7772400" cy="3551463"/>
          </a:xfrm>
        </p:spPr>
        <p:txBody>
          <a:bodyPr/>
          <a:lstStyle/>
          <a:p>
            <a:pPr algn="l"/>
            <a:r>
              <a:rPr lang="en-US" sz="2800" dirty="0" smtClean="0"/>
              <a:t> - A Second BES Report will be published end of June 2014</a:t>
            </a:r>
            <a:r>
              <a:rPr lang="en-US" sz="2800" dirty="0"/>
              <a:t/>
            </a:r>
            <a:br>
              <a:rPr lang="en-US" sz="2800" dirty="0"/>
            </a:br>
            <a:r>
              <a:rPr lang="en-US" sz="2800" dirty="0" smtClean="0"/>
              <a:t> </a:t>
            </a:r>
            <a:br>
              <a:rPr lang="en-US" sz="2800" dirty="0" smtClean="0"/>
            </a:br>
            <a:r>
              <a:rPr lang="en-US" sz="2800" dirty="0" smtClean="0"/>
              <a:t>- In our DEF (Document of Economic and Financial Planning of Ministry of Economy and Finance) published in May 2014, along with the </a:t>
            </a:r>
            <a:r>
              <a:rPr lang="en-US" sz="2800" dirty="0" smtClean="0"/>
              <a:t>GDP </a:t>
            </a:r>
            <a:r>
              <a:rPr lang="en-US" sz="2800" dirty="0" smtClean="0"/>
              <a:t>indicators </a:t>
            </a:r>
            <a:r>
              <a:rPr lang="en-US" sz="2800" dirty="0" smtClean="0"/>
              <a:t>there </a:t>
            </a:r>
            <a:r>
              <a:rPr lang="en-US" sz="2800" dirty="0" smtClean="0"/>
              <a:t>is</a:t>
            </a:r>
            <a:r>
              <a:rPr lang="en-US" sz="2800" dirty="0" smtClean="0"/>
              <a:t> a selection of BES </a:t>
            </a:r>
            <a:r>
              <a:rPr lang="en-US" sz="2800" dirty="0" smtClean="0"/>
              <a:t>indicators; </a:t>
            </a:r>
            <a:br>
              <a:rPr lang="en-US" sz="2800" dirty="0" smtClean="0"/>
            </a:br>
            <a:r>
              <a:rPr lang="en-US" dirty="0"/>
              <a:t/>
            </a:r>
            <a:br>
              <a:rPr lang="en-US" dirty="0"/>
            </a:br>
            <a:endParaRPr lang="en-US" dirty="0"/>
          </a:p>
        </p:txBody>
      </p:sp>
      <p:sp>
        <p:nvSpPr>
          <p:cNvPr id="3" name="Sottotitolo 2"/>
          <p:cNvSpPr>
            <a:spLocks noGrp="1"/>
          </p:cNvSpPr>
          <p:nvPr>
            <p:ph type="subTitle" idx="1"/>
          </p:nvPr>
        </p:nvSpPr>
        <p:spPr>
          <a:xfrm>
            <a:off x="1069522" y="400049"/>
            <a:ext cx="6866164" cy="797379"/>
          </a:xfrm>
        </p:spPr>
        <p:txBody>
          <a:bodyPr/>
          <a:lstStyle/>
          <a:p>
            <a:r>
              <a:rPr lang="it-IT" b="1" dirty="0" smtClean="0">
                <a:solidFill>
                  <a:srgbClr val="00B050"/>
                </a:solidFill>
              </a:rPr>
              <a:t>At the </a:t>
            </a:r>
            <a:r>
              <a:rPr lang="en-US" b="1" dirty="0" smtClean="0">
                <a:solidFill>
                  <a:srgbClr val="00B050"/>
                </a:solidFill>
              </a:rPr>
              <a:t>present</a:t>
            </a:r>
            <a:r>
              <a:rPr lang="it-IT" b="1" dirty="0" smtClean="0">
                <a:solidFill>
                  <a:srgbClr val="00B050"/>
                </a:solidFill>
              </a:rPr>
              <a:t> </a:t>
            </a:r>
            <a:endParaRPr lang="it-IT" b="1" dirty="0">
              <a:solidFill>
                <a:srgbClr val="00B050"/>
              </a:solidFill>
            </a:endParaRPr>
          </a:p>
        </p:txBody>
      </p:sp>
      <p:sp>
        <p:nvSpPr>
          <p:cNvPr id="4" name="Segnaposto piè di pagina 3"/>
          <p:cNvSpPr>
            <a:spLocks noGrp="1"/>
          </p:cNvSpPr>
          <p:nvPr>
            <p:ph type="ftr" sz="quarter" idx="11"/>
          </p:nvPr>
        </p:nvSpPr>
        <p:spPr>
          <a:xfrm>
            <a:off x="789214" y="6356350"/>
            <a:ext cx="5774871" cy="365125"/>
          </a:xfrm>
        </p:spPr>
        <p:txBody>
          <a:bodyPr/>
          <a:lstStyle/>
          <a:p>
            <a:pPr>
              <a:defRPr/>
            </a:pPr>
            <a:r>
              <a:rPr lang="it-IT" sz="1000" i="1" dirty="0"/>
              <a:t>Q2014   European Conference on Quality in Official Statistics    Vienna, 2-5 June 2014</a:t>
            </a:r>
          </a:p>
          <a:p>
            <a:pPr>
              <a:defRPr/>
            </a:pPr>
            <a:endParaRPr lang="it-IT" sz="1000" dirty="0"/>
          </a:p>
        </p:txBody>
      </p:sp>
    </p:spTree>
    <p:extLst>
      <p:ext uri="{BB962C8B-B14F-4D97-AF65-F5344CB8AC3E}">
        <p14:creationId xmlns:p14="http://schemas.microsoft.com/office/powerpoint/2010/main" val="39396451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947056"/>
            <a:ext cx="7772400" cy="5347607"/>
          </a:xfrm>
        </p:spPr>
        <p:txBody>
          <a:bodyPr/>
          <a:lstStyle/>
          <a:p>
            <a:pPr algn="l"/>
            <a:r>
              <a:rPr lang="en-US" sz="2000" dirty="0" smtClean="0"/>
              <a:t/>
            </a:r>
            <a:br>
              <a:rPr lang="en-US" sz="2000" dirty="0" smtClean="0"/>
            </a:br>
            <a:r>
              <a:rPr lang="en-US" sz="1800" dirty="0" smtClean="0"/>
              <a:t> </a:t>
            </a:r>
            <a:r>
              <a:rPr lang="en-US" sz="1800" dirty="0"/>
              <a:t>1) </a:t>
            </a:r>
            <a:r>
              <a:rPr lang="en-US" sz="1800" b="1" dirty="0" smtClean="0"/>
              <a:t>composite indicators</a:t>
            </a:r>
            <a:r>
              <a:rPr lang="en-US" sz="1800" dirty="0" smtClean="0"/>
              <a:t>: </a:t>
            </a:r>
            <a:r>
              <a:rPr lang="en-US" sz="1600" dirty="0" smtClean="0"/>
              <a:t>experimentations </a:t>
            </a:r>
            <a:r>
              <a:rPr lang="en-US" sz="1600" dirty="0"/>
              <a:t>at domain level in order to assess relevance and robustness of different methodologies on restricted groups of </a:t>
            </a:r>
            <a:r>
              <a:rPr lang="en-US" sz="1600" dirty="0" smtClean="0"/>
              <a:t>indicators</a:t>
            </a:r>
            <a:r>
              <a:rPr lang="en-US" sz="1800" dirty="0" smtClean="0"/>
              <a:t>;</a:t>
            </a:r>
            <a:br>
              <a:rPr lang="en-US" sz="1800" dirty="0" smtClean="0"/>
            </a:br>
            <a:r>
              <a:rPr lang="en-US" sz="1800" dirty="0" smtClean="0"/>
              <a:t/>
            </a:r>
            <a:br>
              <a:rPr lang="en-US" sz="1800" dirty="0" smtClean="0"/>
            </a:br>
            <a:r>
              <a:rPr lang="en-US" sz="1800" dirty="0" smtClean="0"/>
              <a:t> </a:t>
            </a:r>
            <a:r>
              <a:rPr lang="en-US" sz="1800" dirty="0"/>
              <a:t>2) </a:t>
            </a:r>
            <a:r>
              <a:rPr lang="en-US" sz="1800" b="1" dirty="0" smtClean="0"/>
              <a:t>inequalities</a:t>
            </a:r>
            <a:r>
              <a:rPr lang="en-US" sz="1800" dirty="0" smtClean="0"/>
              <a:t>: </a:t>
            </a:r>
            <a:r>
              <a:rPr lang="en-US" sz="1600" dirty="0" smtClean="0"/>
              <a:t>measures </a:t>
            </a:r>
            <a:r>
              <a:rPr lang="en-US" sz="1600" dirty="0"/>
              <a:t>of distribution among individuals and the breakdown of indicators for different groups (e.g. territories, gender, age, education, income, </a:t>
            </a:r>
            <a:r>
              <a:rPr lang="en-US" sz="1600" dirty="0" smtClean="0"/>
              <a:t>nationality)</a:t>
            </a:r>
            <a:r>
              <a:rPr lang="en-US" sz="1800" dirty="0" smtClean="0"/>
              <a:t>;</a:t>
            </a:r>
            <a:br>
              <a:rPr lang="en-US" sz="1800" dirty="0" smtClean="0"/>
            </a:br>
            <a:r>
              <a:rPr lang="en-US" sz="1800" dirty="0" smtClean="0"/>
              <a:t/>
            </a:r>
            <a:br>
              <a:rPr lang="en-US" sz="1800" dirty="0" smtClean="0"/>
            </a:br>
            <a:r>
              <a:rPr lang="en-US" sz="1800" dirty="0" smtClean="0"/>
              <a:t> </a:t>
            </a:r>
            <a:r>
              <a:rPr lang="en-US" sz="1800" dirty="0"/>
              <a:t>3) </a:t>
            </a:r>
            <a:r>
              <a:rPr lang="en-US" sz="1800" b="1" dirty="0"/>
              <a:t>s</a:t>
            </a:r>
            <a:r>
              <a:rPr lang="en-US" sz="1800" b="1" dirty="0" smtClean="0"/>
              <a:t>ustainability</a:t>
            </a:r>
            <a:r>
              <a:rPr lang="en-US" sz="1800" dirty="0" smtClean="0"/>
              <a:t>, </a:t>
            </a:r>
            <a:r>
              <a:rPr lang="en-US" sz="1600" dirty="0"/>
              <a:t>major challenge for the BES Scientific </a:t>
            </a:r>
            <a:r>
              <a:rPr lang="en-US" sz="1600" dirty="0" smtClean="0"/>
              <a:t>Commission</a:t>
            </a:r>
            <a:r>
              <a:rPr lang="en-US" sz="1800" dirty="0" smtClean="0"/>
              <a:t>: </a:t>
            </a:r>
            <a:r>
              <a:rPr lang="en-US" sz="1600" dirty="0" smtClean="0"/>
              <a:t>select</a:t>
            </a:r>
            <a:r>
              <a:rPr lang="en-US" sz="1800" dirty="0" smtClean="0"/>
              <a:t> </a:t>
            </a:r>
            <a:r>
              <a:rPr lang="en-US" sz="1600" dirty="0" smtClean="0"/>
              <a:t>a set </a:t>
            </a:r>
            <a:r>
              <a:rPr lang="en-US" sz="1600" dirty="0"/>
              <a:t>of indicators for its assessment will be based around the analysis of the interactions among domains </a:t>
            </a:r>
            <a:r>
              <a:rPr lang="en-US" sz="1600" dirty="0" smtClean="0"/>
              <a:t>identifying vulnerabilities </a:t>
            </a:r>
            <a:r>
              <a:rPr lang="en-US" sz="1600" dirty="0"/>
              <a:t>and </a:t>
            </a:r>
            <a:r>
              <a:rPr lang="en-US" sz="1600" dirty="0" smtClean="0"/>
              <a:t>resiliencies </a:t>
            </a:r>
            <a:r>
              <a:rPr lang="en-US" sz="1600" dirty="0"/>
              <a:t>(combining risk factors analysis, capital approach, capabilities </a:t>
            </a:r>
            <a:r>
              <a:rPr lang="en-US" sz="1600" dirty="0" smtClean="0"/>
              <a:t>approach) </a:t>
            </a:r>
            <a:r>
              <a:rPr lang="en-US" sz="1600" dirty="0"/>
              <a:t>and </a:t>
            </a:r>
            <a:r>
              <a:rPr lang="en-US" sz="1600" dirty="0" smtClean="0"/>
              <a:t>forecasting </a:t>
            </a:r>
            <a:r>
              <a:rPr lang="en-US" sz="1600" dirty="0"/>
              <a:t>models</a:t>
            </a:r>
            <a:r>
              <a:rPr lang="en-US" sz="1800" dirty="0"/>
              <a:t>;</a:t>
            </a:r>
            <a:r>
              <a:rPr lang="en-US" sz="1800" dirty="0" smtClean="0"/>
              <a:t/>
            </a:r>
            <a:br>
              <a:rPr lang="en-US" sz="1800" dirty="0" smtClean="0"/>
            </a:br>
            <a:r>
              <a:rPr lang="en-US" sz="1800" dirty="0" smtClean="0"/>
              <a:t/>
            </a:r>
            <a:br>
              <a:rPr lang="en-US" sz="1800" dirty="0" smtClean="0"/>
            </a:br>
            <a:r>
              <a:rPr lang="en-US" sz="1800" dirty="0" smtClean="0"/>
              <a:t> </a:t>
            </a:r>
            <a:r>
              <a:rPr lang="en-US" sz="1800" dirty="0"/>
              <a:t>4) </a:t>
            </a:r>
            <a:r>
              <a:rPr lang="en-US" sz="1800" b="1" dirty="0" smtClean="0"/>
              <a:t>local level</a:t>
            </a:r>
            <a:r>
              <a:rPr lang="en-US" sz="1800" dirty="0" smtClean="0"/>
              <a:t>: </a:t>
            </a:r>
            <a:r>
              <a:rPr lang="en-US" sz="1600" dirty="0" smtClean="0"/>
              <a:t>CNEL </a:t>
            </a:r>
            <a:r>
              <a:rPr lang="en-US" sz="1600" dirty="0"/>
              <a:t>and Istat, together with the National Association of Italian Municipalities (ANCI), are exploring the extension of the BES framework at local level through the </a:t>
            </a:r>
            <a:r>
              <a:rPr lang="en-US" sz="1600" u="sng" dirty="0">
                <a:hlinkClick r:id="rId2"/>
              </a:rPr>
              <a:t>URBES project</a:t>
            </a:r>
            <a:r>
              <a:rPr lang="en-US" sz="1600" dirty="0"/>
              <a:t>. This projects aims at defining a set of well-being indicators for the 15 biggest Italian cities. A first URBES report has been published in June </a:t>
            </a:r>
            <a:r>
              <a:rPr lang="en-US" sz="1600" dirty="0" smtClean="0"/>
              <a:t>2013).</a:t>
            </a:r>
            <a:r>
              <a:rPr lang="it-IT" sz="1600" dirty="0"/>
              <a:t/>
            </a:r>
            <a:br>
              <a:rPr lang="it-IT" sz="1600" dirty="0"/>
            </a:br>
            <a:endParaRPr lang="it-IT" sz="1600" dirty="0"/>
          </a:p>
        </p:txBody>
      </p:sp>
      <p:sp>
        <p:nvSpPr>
          <p:cNvPr id="3" name="Sottotitolo 2"/>
          <p:cNvSpPr>
            <a:spLocks noGrp="1"/>
          </p:cNvSpPr>
          <p:nvPr>
            <p:ph type="subTitle" idx="1"/>
          </p:nvPr>
        </p:nvSpPr>
        <p:spPr>
          <a:xfrm>
            <a:off x="269421" y="514350"/>
            <a:ext cx="8409215" cy="342900"/>
          </a:xfrm>
        </p:spPr>
        <p:txBody>
          <a:bodyPr/>
          <a:lstStyle/>
          <a:p>
            <a:r>
              <a:rPr lang="en-US" sz="2400" b="1" dirty="0">
                <a:solidFill>
                  <a:srgbClr val="00B050"/>
                </a:solidFill>
              </a:rPr>
              <a:t>Further work </a:t>
            </a:r>
            <a:endParaRPr lang="en-US" sz="2400" b="1" dirty="0" smtClean="0"/>
          </a:p>
        </p:txBody>
      </p:sp>
      <p:sp>
        <p:nvSpPr>
          <p:cNvPr id="4" name="Segnaposto piè di pagina 3"/>
          <p:cNvSpPr>
            <a:spLocks noGrp="1"/>
          </p:cNvSpPr>
          <p:nvPr>
            <p:ph type="ftr" sz="quarter" idx="11"/>
          </p:nvPr>
        </p:nvSpPr>
        <p:spPr>
          <a:xfrm>
            <a:off x="685799" y="6356350"/>
            <a:ext cx="6433457" cy="365125"/>
          </a:xfrm>
        </p:spPr>
        <p:txBody>
          <a:bodyPr/>
          <a:lstStyle/>
          <a:p>
            <a:pPr>
              <a:defRPr/>
            </a:pPr>
            <a:r>
              <a:rPr lang="it-IT" sz="1000" i="1" dirty="0"/>
              <a:t>Q2014   European Conference on Quality in Official Statistics    Vienna, 2-5 June 2014</a:t>
            </a:r>
          </a:p>
          <a:p>
            <a:pPr>
              <a:defRPr/>
            </a:pPr>
            <a:endParaRPr lang="it-IT" dirty="0"/>
          </a:p>
        </p:txBody>
      </p:sp>
    </p:spTree>
    <p:extLst>
      <p:ext uri="{BB962C8B-B14F-4D97-AF65-F5344CB8AC3E}">
        <p14:creationId xmlns:p14="http://schemas.microsoft.com/office/powerpoint/2010/main" val="41164740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Thank you </a:t>
            </a:r>
            <a:br>
              <a:rPr lang="it-IT" dirty="0" smtClean="0"/>
            </a:br>
            <a:r>
              <a:rPr lang="it-IT" dirty="0" smtClean="0"/>
              <a:t>for your attention </a:t>
            </a:r>
            <a:endParaRPr lang="it-IT" dirty="0"/>
          </a:p>
        </p:txBody>
      </p:sp>
      <p:sp>
        <p:nvSpPr>
          <p:cNvPr id="3" name="Sottotitolo 2"/>
          <p:cNvSpPr>
            <a:spLocks noGrp="1"/>
          </p:cNvSpPr>
          <p:nvPr>
            <p:ph type="subTitle" idx="1"/>
          </p:nvPr>
        </p:nvSpPr>
        <p:spPr/>
        <p:txBody>
          <a:bodyPr/>
          <a:lstStyle/>
          <a:p>
            <a:endParaRPr lang="it-IT" dirty="0"/>
          </a:p>
        </p:txBody>
      </p:sp>
    </p:spTree>
    <p:extLst>
      <p:ext uri="{BB962C8B-B14F-4D97-AF65-F5344CB8AC3E}">
        <p14:creationId xmlns:p14="http://schemas.microsoft.com/office/powerpoint/2010/main" val="3742146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342900"/>
            <a:ext cx="8272034" cy="498020"/>
          </a:xfrm>
        </p:spPr>
        <p:txBody>
          <a:bodyPr/>
          <a:lstStyle/>
          <a:p>
            <a:r>
              <a:rPr lang="en-US" sz="2800" b="1" dirty="0" smtClean="0">
                <a:solidFill>
                  <a:srgbClr val="00B050"/>
                </a:solidFill>
              </a:rPr>
              <a:t>BES: a complex approach</a:t>
            </a:r>
            <a:endParaRPr lang="en-US" sz="2800" b="1" dirty="0">
              <a:solidFill>
                <a:srgbClr val="00B050"/>
              </a:solidFill>
            </a:endParaRPr>
          </a:p>
        </p:txBody>
      </p:sp>
      <p:sp>
        <p:nvSpPr>
          <p:cNvPr id="32" name="Freccia angolare bidirezionale 31"/>
          <p:cNvSpPr/>
          <p:nvPr/>
        </p:nvSpPr>
        <p:spPr>
          <a:xfrm rot="5400000">
            <a:off x="2479807" y="3586521"/>
            <a:ext cx="2490956" cy="1514481"/>
          </a:xfrm>
          <a:prstGeom prst="leftUpArrow">
            <a:avLst>
              <a:gd name="adj1" fmla="val 25000"/>
              <a:gd name="adj2" fmla="val 20011"/>
              <a:gd name="adj3" fmla="val 25000"/>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dirty="0">
                <a:solidFill>
                  <a:srgbClr val="2D2DB9">
                    <a:lumMod val="75000"/>
                  </a:srgbClr>
                </a:solidFill>
              </a:rPr>
              <a:t>Discussion</a:t>
            </a:r>
          </a:p>
        </p:txBody>
      </p:sp>
      <p:sp>
        <p:nvSpPr>
          <p:cNvPr id="11" name="Elaborazione 10"/>
          <p:cNvSpPr/>
          <p:nvPr/>
        </p:nvSpPr>
        <p:spPr>
          <a:xfrm>
            <a:off x="640988" y="1052737"/>
            <a:ext cx="3282940" cy="792087"/>
          </a:xfrm>
          <a:prstGeom prst="flowChartProcess">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fontAlgn="base">
              <a:spcBef>
                <a:spcPct val="0"/>
              </a:spcBef>
              <a:spcAft>
                <a:spcPct val="0"/>
              </a:spcAft>
            </a:pPr>
            <a:r>
              <a:rPr lang="en-US" sz="1600" dirty="0">
                <a:solidFill>
                  <a:srgbClr val="2D2DB9">
                    <a:lumMod val="75000"/>
                  </a:srgbClr>
                </a:solidFill>
              </a:rPr>
              <a:t>Annual survey on what is important for wellbeing</a:t>
            </a:r>
          </a:p>
          <a:p>
            <a:pPr algn="ctr" fontAlgn="base">
              <a:spcBef>
                <a:spcPct val="0"/>
              </a:spcBef>
              <a:spcAft>
                <a:spcPct val="0"/>
              </a:spcAft>
            </a:pPr>
            <a:r>
              <a:rPr lang="en-US" sz="1200" dirty="0">
                <a:solidFill>
                  <a:srgbClr val="2D2DB9">
                    <a:lumMod val="75000"/>
                  </a:srgbClr>
                </a:solidFill>
              </a:rPr>
              <a:t>(24k households)</a:t>
            </a:r>
          </a:p>
        </p:txBody>
      </p:sp>
      <p:sp>
        <p:nvSpPr>
          <p:cNvPr id="12" name="Elaborazione 11"/>
          <p:cNvSpPr/>
          <p:nvPr/>
        </p:nvSpPr>
        <p:spPr>
          <a:xfrm>
            <a:off x="2426538" y="2225871"/>
            <a:ext cx="1713414" cy="771081"/>
          </a:xfrm>
          <a:prstGeom prst="flowChartProcess">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fontAlgn="base">
              <a:spcBef>
                <a:spcPct val="0"/>
              </a:spcBef>
              <a:spcAft>
                <a:spcPct val="0"/>
              </a:spcAft>
            </a:pPr>
            <a:r>
              <a:rPr lang="en-US" sz="1600" dirty="0">
                <a:solidFill>
                  <a:srgbClr val="2D2DB9">
                    <a:lumMod val="75000"/>
                  </a:srgbClr>
                </a:solidFill>
              </a:rPr>
              <a:t>Steering Committee</a:t>
            </a:r>
          </a:p>
        </p:txBody>
      </p:sp>
      <p:sp>
        <p:nvSpPr>
          <p:cNvPr id="15" name="Freccia a destra 14"/>
          <p:cNvSpPr/>
          <p:nvPr/>
        </p:nvSpPr>
        <p:spPr>
          <a:xfrm rot="5400000">
            <a:off x="5501361" y="3027240"/>
            <a:ext cx="420636" cy="304640"/>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it-IT">
              <a:solidFill>
                <a:srgbClr val="FFFFFF"/>
              </a:solidFill>
            </a:endParaRPr>
          </a:p>
        </p:txBody>
      </p:sp>
      <p:sp>
        <p:nvSpPr>
          <p:cNvPr id="10" name="Ovale 9"/>
          <p:cNvSpPr/>
          <p:nvPr/>
        </p:nvSpPr>
        <p:spPr>
          <a:xfrm>
            <a:off x="4797757" y="2136945"/>
            <a:ext cx="1827845" cy="77108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fontAlgn="base">
              <a:spcBef>
                <a:spcPct val="0"/>
              </a:spcBef>
              <a:spcAft>
                <a:spcPct val="0"/>
              </a:spcAft>
            </a:pPr>
            <a:r>
              <a:rPr lang="en-US" sz="1600" dirty="0">
                <a:solidFill>
                  <a:srgbClr val="2D2DB9">
                    <a:lumMod val="75000"/>
                  </a:srgbClr>
                </a:solidFill>
              </a:rPr>
              <a:t>12 </a:t>
            </a:r>
            <a:r>
              <a:rPr lang="en-US" sz="1600" dirty="0" smtClean="0">
                <a:solidFill>
                  <a:srgbClr val="2D2DB9">
                    <a:lumMod val="75000"/>
                  </a:srgbClr>
                </a:solidFill>
              </a:rPr>
              <a:t>Domains </a:t>
            </a:r>
            <a:endParaRPr lang="en-US" sz="1600" dirty="0">
              <a:solidFill>
                <a:srgbClr val="2D2DB9">
                  <a:lumMod val="75000"/>
                </a:srgbClr>
              </a:solidFill>
            </a:endParaRPr>
          </a:p>
        </p:txBody>
      </p:sp>
      <p:sp>
        <p:nvSpPr>
          <p:cNvPr id="18" name="Elaborazione 17"/>
          <p:cNvSpPr/>
          <p:nvPr/>
        </p:nvSpPr>
        <p:spPr>
          <a:xfrm>
            <a:off x="4860032" y="3456757"/>
            <a:ext cx="1713414" cy="771081"/>
          </a:xfrm>
          <a:prstGeom prst="flowChartProcess">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fontAlgn="base">
              <a:spcBef>
                <a:spcPct val="0"/>
              </a:spcBef>
              <a:spcAft>
                <a:spcPct val="0"/>
              </a:spcAft>
            </a:pPr>
            <a:r>
              <a:rPr lang="en-US" sz="1600" dirty="0">
                <a:solidFill>
                  <a:srgbClr val="2D2DB9">
                    <a:lumMod val="75000"/>
                  </a:srgbClr>
                </a:solidFill>
              </a:rPr>
              <a:t>Scientific commission</a:t>
            </a:r>
          </a:p>
        </p:txBody>
      </p:sp>
      <p:sp>
        <p:nvSpPr>
          <p:cNvPr id="20" name="Ovale 19"/>
          <p:cNvSpPr/>
          <p:nvPr/>
        </p:nvSpPr>
        <p:spPr>
          <a:xfrm>
            <a:off x="4757189" y="4826413"/>
            <a:ext cx="1827845" cy="77108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fontAlgn="base">
              <a:spcBef>
                <a:spcPct val="0"/>
              </a:spcBef>
              <a:spcAft>
                <a:spcPct val="0"/>
              </a:spcAft>
            </a:pPr>
            <a:r>
              <a:rPr lang="en-US" sz="1600" dirty="0">
                <a:solidFill>
                  <a:srgbClr val="2D2DB9">
                    <a:lumMod val="75000"/>
                  </a:srgbClr>
                </a:solidFill>
              </a:rPr>
              <a:t>134</a:t>
            </a:r>
          </a:p>
          <a:p>
            <a:pPr algn="ctr" fontAlgn="base">
              <a:spcBef>
                <a:spcPct val="0"/>
              </a:spcBef>
              <a:spcAft>
                <a:spcPct val="0"/>
              </a:spcAft>
            </a:pPr>
            <a:r>
              <a:rPr lang="en-US" sz="1600" dirty="0">
                <a:solidFill>
                  <a:srgbClr val="2D2DB9">
                    <a:lumMod val="75000"/>
                  </a:srgbClr>
                </a:solidFill>
              </a:rPr>
              <a:t>Indicators</a:t>
            </a:r>
          </a:p>
        </p:txBody>
      </p:sp>
      <p:sp>
        <p:nvSpPr>
          <p:cNvPr id="21" name="Freccia a destra 20"/>
          <p:cNvSpPr/>
          <p:nvPr/>
        </p:nvSpPr>
        <p:spPr>
          <a:xfrm rot="5400000">
            <a:off x="5493226" y="4392427"/>
            <a:ext cx="420636" cy="304640"/>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it-IT">
              <a:solidFill>
                <a:srgbClr val="FFFFFF"/>
              </a:solidFill>
            </a:endParaRPr>
          </a:p>
        </p:txBody>
      </p:sp>
      <p:sp>
        <p:nvSpPr>
          <p:cNvPr id="22" name="Elaborazione 21"/>
          <p:cNvSpPr/>
          <p:nvPr/>
        </p:nvSpPr>
        <p:spPr>
          <a:xfrm>
            <a:off x="7401872" y="2793976"/>
            <a:ext cx="1570604" cy="771167"/>
          </a:xfrm>
          <a:prstGeom prst="flowChartProcess">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fontAlgn="base">
              <a:spcBef>
                <a:spcPct val="0"/>
              </a:spcBef>
              <a:spcAft>
                <a:spcPct val="0"/>
              </a:spcAft>
            </a:pPr>
            <a:r>
              <a:rPr lang="en-US" sz="1600" dirty="0">
                <a:solidFill>
                  <a:srgbClr val="2D2DB9">
                    <a:lumMod val="75000"/>
                  </a:srgbClr>
                </a:solidFill>
              </a:rPr>
              <a:t>Online survey </a:t>
            </a:r>
            <a:r>
              <a:rPr lang="en-US" sz="1100" dirty="0">
                <a:solidFill>
                  <a:srgbClr val="2D2DB9">
                    <a:lumMod val="75000"/>
                  </a:srgbClr>
                </a:solidFill>
              </a:rPr>
              <a:t>(2500 people) </a:t>
            </a:r>
          </a:p>
          <a:p>
            <a:pPr algn="ctr" fontAlgn="base">
              <a:spcBef>
                <a:spcPct val="0"/>
              </a:spcBef>
              <a:spcAft>
                <a:spcPct val="0"/>
              </a:spcAft>
            </a:pPr>
            <a:r>
              <a:rPr lang="en-US" sz="1600" dirty="0">
                <a:solidFill>
                  <a:srgbClr val="2D2DB9">
                    <a:lumMod val="75000"/>
                  </a:srgbClr>
                </a:solidFill>
              </a:rPr>
              <a:t>and Blog</a:t>
            </a:r>
          </a:p>
        </p:txBody>
      </p:sp>
      <p:sp>
        <p:nvSpPr>
          <p:cNvPr id="29" name="Elaborazione 28"/>
          <p:cNvSpPr/>
          <p:nvPr/>
        </p:nvSpPr>
        <p:spPr>
          <a:xfrm>
            <a:off x="640988" y="4146871"/>
            <a:ext cx="1370884" cy="771167"/>
          </a:xfrm>
          <a:prstGeom prst="flowChartProcess">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fontAlgn="base">
              <a:spcBef>
                <a:spcPct val="0"/>
              </a:spcBef>
              <a:spcAft>
                <a:spcPct val="0"/>
              </a:spcAft>
            </a:pPr>
            <a:r>
              <a:rPr lang="en-US" sz="1600" dirty="0">
                <a:solidFill>
                  <a:srgbClr val="2D2DB9">
                    <a:lumMod val="75000"/>
                  </a:srgbClr>
                </a:solidFill>
              </a:rPr>
              <a:t>Meetings in every region</a:t>
            </a:r>
          </a:p>
          <a:p>
            <a:pPr algn="ctr" fontAlgn="base">
              <a:spcBef>
                <a:spcPct val="0"/>
              </a:spcBef>
              <a:spcAft>
                <a:spcPct val="0"/>
              </a:spcAft>
            </a:pPr>
            <a:r>
              <a:rPr lang="en-US" sz="1600" dirty="0">
                <a:solidFill>
                  <a:srgbClr val="2D2DB9">
                    <a:lumMod val="75000"/>
                  </a:srgbClr>
                </a:solidFill>
              </a:rPr>
              <a:t>and Blog</a:t>
            </a:r>
          </a:p>
        </p:txBody>
      </p:sp>
      <p:sp>
        <p:nvSpPr>
          <p:cNvPr id="24" name="Freccia a sinistra 23"/>
          <p:cNvSpPr/>
          <p:nvPr/>
        </p:nvSpPr>
        <p:spPr>
          <a:xfrm>
            <a:off x="6588224" y="2969242"/>
            <a:ext cx="740502" cy="282318"/>
          </a:xfrm>
          <a:prstGeom prst="lef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fontAlgn="base">
              <a:spcBef>
                <a:spcPct val="0"/>
              </a:spcBef>
              <a:spcAft>
                <a:spcPct val="0"/>
              </a:spcAft>
            </a:pPr>
            <a:endParaRPr lang="it-IT" dirty="0">
              <a:solidFill>
                <a:srgbClr val="FFFFFF"/>
              </a:solidFill>
            </a:endParaRPr>
          </a:p>
        </p:txBody>
      </p:sp>
      <p:sp>
        <p:nvSpPr>
          <p:cNvPr id="25" name="Freccia a destra 24"/>
          <p:cNvSpPr/>
          <p:nvPr/>
        </p:nvSpPr>
        <p:spPr>
          <a:xfrm>
            <a:off x="4267456" y="2395137"/>
            <a:ext cx="430139" cy="280424"/>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it-IT">
              <a:solidFill>
                <a:srgbClr val="FFFFFF"/>
              </a:solidFill>
            </a:endParaRPr>
          </a:p>
        </p:txBody>
      </p:sp>
      <p:sp>
        <p:nvSpPr>
          <p:cNvPr id="26" name="Freccia a sinistra 25"/>
          <p:cNvSpPr/>
          <p:nvPr/>
        </p:nvSpPr>
        <p:spPr>
          <a:xfrm rot="10800000">
            <a:off x="2155888" y="4472747"/>
            <a:ext cx="687920" cy="282318"/>
          </a:xfrm>
          <a:prstGeom prst="lef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fontAlgn="base">
              <a:spcBef>
                <a:spcPct val="0"/>
              </a:spcBef>
              <a:spcAft>
                <a:spcPct val="0"/>
              </a:spcAft>
            </a:pPr>
            <a:endParaRPr lang="it-IT" dirty="0">
              <a:solidFill>
                <a:srgbClr val="FFFFFF"/>
              </a:solidFill>
            </a:endParaRPr>
          </a:p>
        </p:txBody>
      </p:sp>
      <p:sp>
        <p:nvSpPr>
          <p:cNvPr id="3" name="Freccia angolare in su 2"/>
          <p:cNvSpPr/>
          <p:nvPr/>
        </p:nvSpPr>
        <p:spPr>
          <a:xfrm rot="5400000">
            <a:off x="1509510" y="2074403"/>
            <a:ext cx="843796" cy="528655"/>
          </a:xfrm>
          <a:prstGeom prst="bentUp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it-IT">
              <a:solidFill>
                <a:srgbClr val="FFFFFF"/>
              </a:solidFill>
            </a:endParaRPr>
          </a:p>
        </p:txBody>
      </p:sp>
      <p:sp>
        <p:nvSpPr>
          <p:cNvPr id="23" name="Freccia a destra 22"/>
          <p:cNvSpPr/>
          <p:nvPr/>
        </p:nvSpPr>
        <p:spPr>
          <a:xfrm>
            <a:off x="6820521" y="5071741"/>
            <a:ext cx="430139" cy="280424"/>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it-IT">
              <a:solidFill>
                <a:srgbClr val="FFFFFF"/>
              </a:solidFill>
            </a:endParaRPr>
          </a:p>
        </p:txBody>
      </p:sp>
      <p:sp>
        <p:nvSpPr>
          <p:cNvPr id="4" name="CasellaDiTesto 3"/>
          <p:cNvSpPr txBox="1"/>
          <p:nvPr/>
        </p:nvSpPr>
        <p:spPr>
          <a:xfrm>
            <a:off x="7524328" y="4918038"/>
            <a:ext cx="1296144" cy="646331"/>
          </a:xfrm>
          <a:prstGeom prst="rect">
            <a:avLst/>
          </a:prstGeom>
          <a:noFill/>
          <a:ln w="38100">
            <a:solidFill>
              <a:schemeClr val="tx1">
                <a:lumMod val="65000"/>
                <a:lumOff val="35000"/>
              </a:schemeClr>
            </a:solidFill>
          </a:ln>
        </p:spPr>
        <p:txBody>
          <a:bodyPr wrap="square" rtlCol="0">
            <a:spAutoFit/>
          </a:bodyPr>
          <a:lstStyle/>
          <a:p>
            <a:pPr algn="ctr" fontAlgn="base">
              <a:spcBef>
                <a:spcPct val="0"/>
              </a:spcBef>
              <a:spcAft>
                <a:spcPct val="0"/>
              </a:spcAft>
            </a:pPr>
            <a:r>
              <a:rPr lang="it-IT" dirty="0" err="1">
                <a:solidFill>
                  <a:srgbClr val="000000"/>
                </a:solidFill>
              </a:rPr>
              <a:t>Final</a:t>
            </a:r>
            <a:r>
              <a:rPr lang="it-IT" dirty="0">
                <a:solidFill>
                  <a:srgbClr val="000000"/>
                </a:solidFill>
              </a:rPr>
              <a:t> report</a:t>
            </a:r>
          </a:p>
        </p:txBody>
      </p:sp>
    </p:spTree>
    <p:extLst>
      <p:ext uri="{BB962C8B-B14F-4D97-AF65-F5344CB8AC3E}">
        <p14:creationId xmlns:p14="http://schemas.microsoft.com/office/powerpoint/2010/main" val="3646572126"/>
      </p:ext>
    </p:extLst>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12BacchetoniIng-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4467"/>
            <a:ext cx="3618005" cy="4433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12BacchetoniIng-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193568"/>
            <a:ext cx="3618005" cy="443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12BacchetoniIng-0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841640"/>
            <a:ext cx="3618005" cy="44334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E:\12BacchetoniIng-0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3489712"/>
            <a:ext cx="3618005" cy="4433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12BacchetoniIng-0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771" y="4144733"/>
            <a:ext cx="3618005" cy="44334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E:\12BacchetoniIng-06.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568" y="4771010"/>
            <a:ext cx="3618005" cy="4433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12BacchetoniIng-07.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8063" y="1554467"/>
            <a:ext cx="3618005" cy="44334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E:\12BacchetoniIng-08.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65667" y="2202539"/>
            <a:ext cx="3618005" cy="44334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12BacchetoniIng-09.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65669" y="2841640"/>
            <a:ext cx="3618005" cy="44334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E:\12BacchetoniIng-10.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30095" y="3489712"/>
            <a:ext cx="3618005" cy="44334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E:\12BacchetoniIng-1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65669" y="4172231"/>
            <a:ext cx="3618005" cy="44334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E:\12BacchetoniIng-12.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67938" y="4771010"/>
            <a:ext cx="3618005" cy="443344"/>
          </a:xfrm>
          <a:prstGeom prst="rect">
            <a:avLst/>
          </a:prstGeom>
          <a:noFill/>
          <a:extLst>
            <a:ext uri="{909E8E84-426E-40DD-AFC4-6F175D3DCCD1}">
              <a14:hiddenFill xmlns:a14="http://schemas.microsoft.com/office/drawing/2010/main">
                <a:solidFill>
                  <a:srgbClr val="FFFFFF"/>
                </a:solidFill>
              </a14:hiddenFill>
            </a:ext>
          </a:extLst>
        </p:spPr>
      </p:pic>
      <p:sp>
        <p:nvSpPr>
          <p:cNvPr id="16" name="Titolo 1"/>
          <p:cNvSpPr txBox="1">
            <a:spLocks/>
          </p:cNvSpPr>
          <p:nvPr/>
        </p:nvSpPr>
        <p:spPr>
          <a:xfrm>
            <a:off x="683568" y="506186"/>
            <a:ext cx="8280000" cy="620485"/>
          </a:xfrm>
          <a:prstGeom prst="rect">
            <a:avLst/>
          </a:prstGeom>
        </p:spPr>
        <p:txBody>
          <a:bodyPr/>
          <a:lstStyle>
            <a:lvl1pPr algn="l" rtl="0" eaLnBrk="0" fontAlgn="base" hangingPunct="0">
              <a:spcBef>
                <a:spcPct val="0"/>
              </a:spcBef>
              <a:spcAft>
                <a:spcPct val="0"/>
              </a:spcAft>
              <a:defRPr sz="2800" b="1">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Arial" charset="0"/>
              </a:defRPr>
            </a:lvl2pPr>
            <a:lvl3pPr algn="l" rtl="0" eaLnBrk="0" fontAlgn="base" hangingPunct="0">
              <a:spcBef>
                <a:spcPct val="0"/>
              </a:spcBef>
              <a:spcAft>
                <a:spcPct val="0"/>
              </a:spcAft>
              <a:defRPr sz="2800" b="1">
                <a:solidFill>
                  <a:schemeClr val="bg2"/>
                </a:solidFill>
                <a:latin typeface="Arial" charset="0"/>
              </a:defRPr>
            </a:lvl3pPr>
            <a:lvl4pPr algn="l" rtl="0" eaLnBrk="0" fontAlgn="base" hangingPunct="0">
              <a:spcBef>
                <a:spcPct val="0"/>
              </a:spcBef>
              <a:spcAft>
                <a:spcPct val="0"/>
              </a:spcAft>
              <a:defRPr sz="2800" b="1">
                <a:solidFill>
                  <a:schemeClr val="bg2"/>
                </a:solidFill>
                <a:latin typeface="Arial" charset="0"/>
              </a:defRPr>
            </a:lvl4pPr>
            <a:lvl5pPr algn="l" rtl="0" eaLnBrk="0" fontAlgn="base" hangingPunct="0">
              <a:spcBef>
                <a:spcPct val="0"/>
              </a:spcBef>
              <a:spcAft>
                <a:spcPct val="0"/>
              </a:spcAft>
              <a:defRPr sz="2800" b="1">
                <a:solidFill>
                  <a:schemeClr val="bg2"/>
                </a:solidFill>
                <a:latin typeface="Arial" charset="0"/>
              </a:defRPr>
            </a:lvl5pPr>
            <a:lvl6pPr marL="456915" algn="l" rtl="0" eaLnBrk="1" fontAlgn="base" hangingPunct="1">
              <a:spcBef>
                <a:spcPct val="0"/>
              </a:spcBef>
              <a:spcAft>
                <a:spcPct val="0"/>
              </a:spcAft>
              <a:defRPr sz="2800" b="1">
                <a:solidFill>
                  <a:schemeClr val="bg2"/>
                </a:solidFill>
                <a:latin typeface="Arial" charset="0"/>
              </a:defRPr>
            </a:lvl6pPr>
            <a:lvl7pPr marL="913832" algn="l" rtl="0" eaLnBrk="1" fontAlgn="base" hangingPunct="1">
              <a:spcBef>
                <a:spcPct val="0"/>
              </a:spcBef>
              <a:spcAft>
                <a:spcPct val="0"/>
              </a:spcAft>
              <a:defRPr sz="2800" b="1">
                <a:solidFill>
                  <a:schemeClr val="bg2"/>
                </a:solidFill>
                <a:latin typeface="Arial" charset="0"/>
              </a:defRPr>
            </a:lvl7pPr>
            <a:lvl8pPr marL="1370748" algn="l" rtl="0" eaLnBrk="1" fontAlgn="base" hangingPunct="1">
              <a:spcBef>
                <a:spcPct val="0"/>
              </a:spcBef>
              <a:spcAft>
                <a:spcPct val="0"/>
              </a:spcAft>
              <a:defRPr sz="2800" b="1">
                <a:solidFill>
                  <a:schemeClr val="bg2"/>
                </a:solidFill>
                <a:latin typeface="Arial" charset="0"/>
              </a:defRPr>
            </a:lvl8pPr>
            <a:lvl9pPr marL="1827662" algn="l" rtl="0" eaLnBrk="1" fontAlgn="base" hangingPunct="1">
              <a:spcBef>
                <a:spcPct val="0"/>
              </a:spcBef>
              <a:spcAft>
                <a:spcPct val="0"/>
              </a:spcAft>
              <a:defRPr sz="2800" b="1">
                <a:solidFill>
                  <a:schemeClr val="bg2"/>
                </a:solidFill>
                <a:latin typeface="Arial" charset="0"/>
              </a:defRPr>
            </a:lvl9pPr>
          </a:lstStyle>
          <a:p>
            <a:pPr>
              <a:tabLst>
                <a:tab pos="3852863" algn="l"/>
              </a:tabLst>
            </a:pPr>
            <a:r>
              <a:rPr lang="en-US" dirty="0" smtClean="0">
                <a:solidFill>
                  <a:srgbClr val="00B050"/>
                </a:solidFill>
                <a:latin typeface="Calibri" pitchFamily="34" charset="0"/>
                <a:cs typeface="Calibri" pitchFamily="34" charset="0"/>
              </a:rPr>
              <a:t>Key domains for the Italian BES</a:t>
            </a:r>
            <a:endParaRPr lang="en-US" dirty="0">
              <a:solidFill>
                <a:srgbClr val="00B050"/>
              </a:solidFill>
              <a:latin typeface="Calibri" pitchFamily="34" charset="0"/>
              <a:cs typeface="Calibri" pitchFamily="34" charset="0"/>
            </a:endParaRPr>
          </a:p>
        </p:txBody>
      </p:sp>
      <p:sp>
        <p:nvSpPr>
          <p:cNvPr id="2" name="Segnaposto piè di pagina 1"/>
          <p:cNvSpPr>
            <a:spLocks noGrp="1"/>
          </p:cNvSpPr>
          <p:nvPr>
            <p:ph type="ftr" sz="quarter" idx="11"/>
          </p:nvPr>
        </p:nvSpPr>
        <p:spPr>
          <a:xfrm>
            <a:off x="832757" y="6356350"/>
            <a:ext cx="5187043" cy="365125"/>
          </a:xfrm>
        </p:spPr>
        <p:txBody>
          <a:bodyPr/>
          <a:lstStyle/>
          <a:p>
            <a:pPr>
              <a:defRPr/>
            </a:pPr>
            <a:r>
              <a:rPr lang="it-IT" sz="1000" i="1" dirty="0"/>
              <a:t>Q2014   </a:t>
            </a:r>
            <a:r>
              <a:rPr lang="it-IT" sz="1000" i="1" dirty="0" err="1"/>
              <a:t>European</a:t>
            </a:r>
            <a:r>
              <a:rPr lang="it-IT" sz="1000" i="1" dirty="0"/>
              <a:t> Conference on </a:t>
            </a:r>
            <a:r>
              <a:rPr lang="it-IT" sz="1000" i="1" dirty="0" err="1"/>
              <a:t>Quality</a:t>
            </a:r>
            <a:r>
              <a:rPr lang="it-IT" sz="1000" i="1" dirty="0"/>
              <a:t> in </a:t>
            </a:r>
            <a:r>
              <a:rPr lang="it-IT" sz="1000" i="1" dirty="0" err="1"/>
              <a:t>Official</a:t>
            </a:r>
            <a:r>
              <a:rPr lang="it-IT" sz="1000" i="1" dirty="0"/>
              <a:t> </a:t>
            </a:r>
            <a:r>
              <a:rPr lang="it-IT" sz="1000" i="1" dirty="0" err="1"/>
              <a:t>Statistics</a:t>
            </a:r>
            <a:r>
              <a:rPr lang="it-IT" sz="1000" i="1" dirty="0"/>
              <a:t>    Vienna, 2-5 </a:t>
            </a:r>
            <a:r>
              <a:rPr lang="it-IT" sz="1000" i="1" dirty="0" err="1"/>
              <a:t>June</a:t>
            </a:r>
            <a:r>
              <a:rPr lang="it-IT" sz="1000" i="1" dirty="0"/>
              <a:t> 2014</a:t>
            </a:r>
          </a:p>
          <a:p>
            <a:pPr>
              <a:defRPr/>
            </a:pPr>
            <a:endParaRPr lang="it-IT" dirty="0"/>
          </a:p>
        </p:txBody>
      </p:sp>
    </p:spTree>
    <p:extLst>
      <p:ext uri="{BB962C8B-B14F-4D97-AF65-F5344CB8AC3E}">
        <p14:creationId xmlns:p14="http://schemas.microsoft.com/office/powerpoint/2010/main" val="1391567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asellaDiTesto 4"/>
          <p:cNvSpPr txBox="1">
            <a:spLocks noChangeArrowheads="1"/>
          </p:cNvSpPr>
          <p:nvPr/>
        </p:nvSpPr>
        <p:spPr bwMode="auto">
          <a:xfrm>
            <a:off x="3594847" y="1662627"/>
            <a:ext cx="4855189" cy="3447098"/>
          </a:xfrm>
          <a:prstGeom prst="rect">
            <a:avLst/>
          </a:prstGeom>
          <a:noFill/>
          <a:ln w="9525">
            <a:noFill/>
            <a:miter lim="800000"/>
            <a:headEnd/>
            <a:tailEnd/>
          </a:ln>
        </p:spPr>
        <p:txBody>
          <a:bodyPr wrap="square" lIns="0" tIns="0" rIns="0" bIns="0">
            <a:spAutoFit/>
          </a:bodyPr>
          <a:lstStyle/>
          <a:p>
            <a:pPr marL="342900" indent="-342900" algn="just">
              <a:buFont typeface="Arial" panose="020B0604020202020204" pitchFamily="34" charset="0"/>
              <a:buChar char="•"/>
            </a:pPr>
            <a:r>
              <a:rPr lang="en-US" sz="2000" dirty="0" smtClean="0"/>
              <a:t>The “</a:t>
            </a:r>
            <a:r>
              <a:rPr lang="en-US" sz="2000" dirty="0"/>
              <a:t>Equitable and Sustainable Well-being</a:t>
            </a:r>
            <a:r>
              <a:rPr lang="en-US" sz="2000" dirty="0" smtClean="0"/>
              <a:t>” is articulate in 12 domains and 134 indicators. </a:t>
            </a:r>
          </a:p>
          <a:p>
            <a:pPr algn="just"/>
            <a:endParaRPr lang="en-US" sz="2400" dirty="0" smtClean="0"/>
          </a:p>
          <a:p>
            <a:pPr marL="342900" indent="-342900" algn="just">
              <a:buFont typeface="Arial" panose="020B0604020202020204" pitchFamily="34" charset="0"/>
              <a:buChar char="•"/>
            </a:pPr>
            <a:r>
              <a:rPr lang="en-US" sz="2000" dirty="0" smtClean="0"/>
              <a:t>The first report analyze the </a:t>
            </a:r>
            <a:r>
              <a:rPr lang="en-US" sz="2000" dirty="0"/>
              <a:t>levels, time trends and distribution of its </a:t>
            </a:r>
            <a:r>
              <a:rPr lang="en-US" sz="2000" dirty="0" smtClean="0"/>
              <a:t>various components</a:t>
            </a:r>
            <a:r>
              <a:rPr lang="en-US" sz="2000" dirty="0"/>
              <a:t>, in order to identify the strengths and weaknesses, as well as particular </a:t>
            </a:r>
            <a:r>
              <a:rPr lang="en-US" sz="2000" dirty="0" smtClean="0"/>
              <a:t>territorial imbalances or </a:t>
            </a:r>
            <a:r>
              <a:rPr lang="en-US" sz="2000" dirty="0"/>
              <a:t>advantaged/disadvantaged social </a:t>
            </a:r>
            <a:r>
              <a:rPr lang="en-US" sz="2000" dirty="0" smtClean="0"/>
              <a:t>groups.</a:t>
            </a:r>
            <a:endParaRPr lang="it-IT" sz="2000" dirty="0"/>
          </a:p>
        </p:txBody>
      </p:sp>
      <p:sp>
        <p:nvSpPr>
          <p:cNvPr id="15362" name="CasellaDiTesto 2"/>
          <p:cNvSpPr txBox="1">
            <a:spLocks noChangeArrowheads="1"/>
          </p:cNvSpPr>
          <p:nvPr/>
        </p:nvSpPr>
        <p:spPr bwMode="auto">
          <a:xfrm>
            <a:off x="682625" y="593725"/>
            <a:ext cx="7537450" cy="830997"/>
          </a:xfrm>
          <a:prstGeom prst="rect">
            <a:avLst/>
          </a:prstGeom>
          <a:noFill/>
          <a:ln w="9525">
            <a:noFill/>
            <a:miter lim="800000"/>
            <a:headEnd/>
            <a:tailEnd/>
          </a:ln>
        </p:spPr>
        <p:txBody>
          <a:bodyPr>
            <a:spAutoFit/>
          </a:bodyPr>
          <a:lstStyle/>
          <a:p>
            <a:r>
              <a:rPr lang="en-US" sz="2400" b="1" dirty="0" smtClean="0">
                <a:solidFill>
                  <a:srgbClr val="039345"/>
                </a:solidFill>
              </a:rPr>
              <a:t>First </a:t>
            </a:r>
            <a:r>
              <a:rPr lang="en-US" sz="2400" b="1" dirty="0">
                <a:solidFill>
                  <a:srgbClr val="039345"/>
                </a:solidFill>
              </a:rPr>
              <a:t>Report on Equitable and Sustainable Well-being (BES)</a:t>
            </a:r>
            <a:endParaRPr lang="it-IT" sz="2400" b="1" dirty="0">
              <a:solidFill>
                <a:srgbClr val="039345"/>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400" y="1662627"/>
            <a:ext cx="2614613" cy="438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tangolo 5"/>
          <p:cNvSpPr/>
          <p:nvPr/>
        </p:nvSpPr>
        <p:spPr>
          <a:xfrm>
            <a:off x="795867" y="6401729"/>
            <a:ext cx="6761380" cy="430887"/>
          </a:xfrm>
          <a:prstGeom prst="rect">
            <a:avLst/>
          </a:prstGeom>
        </p:spPr>
        <p:txBody>
          <a:bodyPr wrap="square">
            <a:spAutoFit/>
          </a:bodyPr>
          <a:lstStyle/>
          <a:p>
            <a:r>
              <a:rPr lang="it-IT" sz="1000" i="1" dirty="0"/>
              <a:t>Q2014   </a:t>
            </a:r>
            <a:r>
              <a:rPr lang="it-IT" sz="1000" i="1" dirty="0" err="1"/>
              <a:t>European</a:t>
            </a:r>
            <a:r>
              <a:rPr lang="it-IT" sz="1000" i="1" dirty="0"/>
              <a:t> Conference on </a:t>
            </a:r>
            <a:r>
              <a:rPr lang="it-IT" sz="1000" i="1" dirty="0" err="1"/>
              <a:t>Quality</a:t>
            </a:r>
            <a:r>
              <a:rPr lang="it-IT" sz="1000" i="1" dirty="0"/>
              <a:t> in </a:t>
            </a:r>
            <a:r>
              <a:rPr lang="it-IT" sz="1000" i="1" dirty="0" err="1"/>
              <a:t>Official</a:t>
            </a:r>
            <a:r>
              <a:rPr lang="it-IT" sz="1000" i="1" dirty="0"/>
              <a:t> </a:t>
            </a:r>
            <a:r>
              <a:rPr lang="it-IT" sz="1000" i="1" dirty="0" err="1"/>
              <a:t>Statistics</a:t>
            </a:r>
            <a:r>
              <a:rPr lang="it-IT" sz="1000" i="1" dirty="0"/>
              <a:t>   -  Vienna, 2-5 </a:t>
            </a:r>
            <a:r>
              <a:rPr lang="it-IT" sz="1000" i="1" dirty="0" err="1"/>
              <a:t>June</a:t>
            </a:r>
            <a:r>
              <a:rPr lang="it-IT" sz="1000" i="1" dirty="0"/>
              <a:t> 2014</a:t>
            </a:r>
          </a:p>
          <a:p>
            <a:endParaRPr lang="it-IT" sz="1200" i="1" dirty="0"/>
          </a:p>
        </p:txBody>
      </p:sp>
    </p:spTree>
    <p:extLst>
      <p:ext uri="{BB962C8B-B14F-4D97-AF65-F5344CB8AC3E}">
        <p14:creationId xmlns:p14="http://schemas.microsoft.com/office/powerpoint/2010/main" val="3734900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asellaDiTesto 4"/>
          <p:cNvSpPr txBox="1">
            <a:spLocks noChangeArrowheads="1"/>
          </p:cNvSpPr>
          <p:nvPr/>
        </p:nvSpPr>
        <p:spPr bwMode="auto">
          <a:xfrm>
            <a:off x="787401" y="1228172"/>
            <a:ext cx="7432674" cy="4708981"/>
          </a:xfrm>
          <a:prstGeom prst="rect">
            <a:avLst/>
          </a:prstGeom>
          <a:noFill/>
          <a:ln w="9525">
            <a:noFill/>
            <a:miter lim="800000"/>
            <a:headEnd/>
            <a:tailEnd/>
          </a:ln>
        </p:spPr>
        <p:txBody>
          <a:bodyPr wrap="square" lIns="0" tIns="0" rIns="0" bIns="0">
            <a:spAutoFit/>
          </a:bodyPr>
          <a:lstStyle/>
          <a:p>
            <a:pPr marL="285750" indent="-285750" algn="just">
              <a:buClr>
                <a:srgbClr val="EB6D08"/>
              </a:buClr>
              <a:buFont typeface="Courier New" pitchFamily="49" charset="0"/>
              <a:buChar char="o"/>
            </a:pPr>
            <a:r>
              <a:rPr lang="en-US" dirty="0" smtClean="0"/>
              <a:t>For each domain the report analyses the level of well-being and the changes occurred in the period 2004-2011(2).</a:t>
            </a:r>
          </a:p>
          <a:p>
            <a:pPr marL="742950" lvl="1" indent="-285750" algn="just">
              <a:buClr>
                <a:srgbClr val="EB6D08"/>
              </a:buClr>
              <a:buFont typeface="Wingdings" pitchFamily="2" charset="2"/>
              <a:buChar char="ü"/>
            </a:pPr>
            <a:r>
              <a:rPr lang="en-US" dirty="0" smtClean="0"/>
              <a:t>Tables at regional level</a:t>
            </a:r>
          </a:p>
          <a:p>
            <a:pPr marL="742950" lvl="1" indent="-285750" algn="just">
              <a:buClr>
                <a:srgbClr val="EB6D08"/>
              </a:buClr>
              <a:buFont typeface="Wingdings" pitchFamily="2" charset="2"/>
              <a:buChar char="ü"/>
            </a:pPr>
            <a:r>
              <a:rPr lang="en-US" dirty="0" smtClean="0"/>
              <a:t>Time series graphs </a:t>
            </a:r>
          </a:p>
          <a:p>
            <a:pPr marL="285750" indent="-285750" algn="just">
              <a:buClr>
                <a:srgbClr val="EB6D08"/>
              </a:buClr>
              <a:buFont typeface="Courier New" pitchFamily="49" charset="0"/>
              <a:buChar char="o"/>
            </a:pPr>
            <a:endParaRPr lang="en-US" dirty="0"/>
          </a:p>
          <a:p>
            <a:pPr marL="285750" indent="-285750" algn="just">
              <a:buClr>
                <a:srgbClr val="EB6D08"/>
              </a:buClr>
              <a:buFont typeface="Courier New" pitchFamily="49" charset="0"/>
              <a:buChar char="o"/>
            </a:pPr>
            <a:r>
              <a:rPr lang="en-US" dirty="0" smtClean="0"/>
              <a:t>The equity is analyzed by breaking down the indicators at territorial level and, when applicable, by socio-demographic characteristics.</a:t>
            </a:r>
          </a:p>
          <a:p>
            <a:pPr marL="742950" lvl="1" indent="-285750" algn="just">
              <a:buClr>
                <a:srgbClr val="EB6D08"/>
              </a:buClr>
              <a:buFont typeface="Courier New" pitchFamily="49" charset="0"/>
              <a:buChar char="o"/>
            </a:pPr>
            <a:r>
              <a:rPr lang="en-US" dirty="0" smtClean="0"/>
              <a:t>Ad hoc analysis and graphs.</a:t>
            </a:r>
          </a:p>
          <a:p>
            <a:pPr marL="285750" indent="-285750" algn="just">
              <a:buClr>
                <a:srgbClr val="EB6D08"/>
              </a:buClr>
              <a:buFont typeface="Courier New" pitchFamily="49" charset="0"/>
              <a:buChar char="o"/>
            </a:pPr>
            <a:endParaRPr lang="en-US" dirty="0"/>
          </a:p>
          <a:p>
            <a:pPr marL="285750" indent="-285750" algn="just">
              <a:buClr>
                <a:srgbClr val="EB6D08"/>
              </a:buClr>
              <a:buFont typeface="Courier New" pitchFamily="49" charset="0"/>
              <a:buChar char="o"/>
            </a:pPr>
            <a:r>
              <a:rPr lang="en-US" dirty="0" smtClean="0">
                <a:hlinkClick r:id="rId3"/>
              </a:rPr>
              <a:t>Trends in well-being</a:t>
            </a:r>
            <a:r>
              <a:rPr lang="en-US" dirty="0" smtClean="0"/>
              <a:t> (IT, ENG) </a:t>
            </a:r>
            <a:endParaRPr lang="en-US" sz="1200" dirty="0" smtClean="0"/>
          </a:p>
          <a:p>
            <a:pPr marL="742950" lvl="1" indent="-285750" algn="just">
              <a:buClr>
                <a:srgbClr val="EB6D08"/>
              </a:buClr>
              <a:buFont typeface="Courier New" pitchFamily="49" charset="0"/>
              <a:buChar char="o"/>
            </a:pPr>
            <a:endParaRPr lang="en-US" dirty="0" smtClean="0"/>
          </a:p>
          <a:p>
            <a:pPr marL="285750" indent="-285750" algn="just">
              <a:buClr>
                <a:srgbClr val="EB6D08"/>
              </a:buClr>
              <a:buFont typeface="Courier New" pitchFamily="49" charset="0"/>
              <a:buChar char="o"/>
            </a:pPr>
            <a:r>
              <a:rPr lang="en-US" dirty="0" smtClean="0"/>
              <a:t>Online is available</a:t>
            </a:r>
          </a:p>
          <a:p>
            <a:pPr marL="742950" lvl="1" indent="-285750" algn="just">
              <a:buClr>
                <a:srgbClr val="EB6D08"/>
              </a:buClr>
              <a:buFont typeface="Courier New" pitchFamily="49" charset="0"/>
              <a:buChar char="o"/>
            </a:pPr>
            <a:r>
              <a:rPr lang="en-US" dirty="0" smtClean="0"/>
              <a:t>the full report (IT)</a:t>
            </a:r>
          </a:p>
          <a:p>
            <a:pPr marL="742950" lvl="1" indent="-285750" algn="just">
              <a:buClr>
                <a:srgbClr val="EB6D08"/>
              </a:buClr>
              <a:buFont typeface="Courier New" pitchFamily="49" charset="0"/>
              <a:buChar char="o"/>
            </a:pPr>
            <a:r>
              <a:rPr lang="en-US" dirty="0" smtClean="0">
                <a:hlinkClick r:id="rId4"/>
              </a:rPr>
              <a:t>the synthesis of the report</a:t>
            </a:r>
            <a:r>
              <a:rPr lang="en-US" dirty="0" smtClean="0"/>
              <a:t> (IT, </a:t>
            </a:r>
            <a:r>
              <a:rPr lang="en-US" dirty="0"/>
              <a:t>ENG) </a:t>
            </a:r>
            <a:r>
              <a:rPr lang="en-US" dirty="0" smtClean="0"/>
              <a:t> </a:t>
            </a:r>
          </a:p>
          <a:p>
            <a:pPr marL="742950" lvl="1" indent="-285750" algn="just">
              <a:buClr>
                <a:srgbClr val="EB6D08"/>
              </a:buClr>
              <a:buFont typeface="Courier New" pitchFamily="49" charset="0"/>
              <a:buChar char="o"/>
            </a:pPr>
            <a:r>
              <a:rPr lang="en-US" dirty="0" smtClean="0"/>
              <a:t>The full set of time series tables by region and sex, age and sex</a:t>
            </a:r>
          </a:p>
          <a:p>
            <a:pPr marL="742950" lvl="1" indent="-285750" algn="just">
              <a:buClr>
                <a:srgbClr val="EB6D08"/>
              </a:buClr>
              <a:buFont typeface="Courier New" pitchFamily="49" charset="0"/>
              <a:buChar char="o"/>
            </a:pPr>
            <a:r>
              <a:rPr lang="en-US" dirty="0" smtClean="0"/>
              <a:t>A platform for the graphical and numerical analysis of the </a:t>
            </a:r>
            <a:r>
              <a:rPr lang="en-US" dirty="0"/>
              <a:t>Bes data. </a:t>
            </a:r>
            <a:r>
              <a:rPr lang="en-US" sz="1200" dirty="0">
                <a:hlinkClick r:id="rId5"/>
              </a:rPr>
              <a:t>http://</a:t>
            </a:r>
            <a:r>
              <a:rPr lang="en-US" sz="1200" dirty="0" smtClean="0">
                <a:hlinkClick r:id="rId5"/>
              </a:rPr>
              <a:t>www.misuredelbenessere.it/index.php?id=49</a:t>
            </a:r>
            <a:r>
              <a:rPr lang="en-US" sz="1200" dirty="0" smtClean="0"/>
              <a:t> </a:t>
            </a:r>
            <a:endParaRPr lang="it-IT" sz="1200" dirty="0"/>
          </a:p>
        </p:txBody>
      </p:sp>
      <p:sp>
        <p:nvSpPr>
          <p:cNvPr id="15362" name="CasellaDiTesto 2"/>
          <p:cNvSpPr txBox="1">
            <a:spLocks noChangeArrowheads="1"/>
          </p:cNvSpPr>
          <p:nvPr/>
        </p:nvSpPr>
        <p:spPr bwMode="auto">
          <a:xfrm>
            <a:off x="682625" y="593725"/>
            <a:ext cx="7537450" cy="461665"/>
          </a:xfrm>
          <a:prstGeom prst="rect">
            <a:avLst/>
          </a:prstGeom>
          <a:noFill/>
          <a:ln w="9525">
            <a:noFill/>
            <a:miter lim="800000"/>
            <a:headEnd/>
            <a:tailEnd/>
          </a:ln>
        </p:spPr>
        <p:txBody>
          <a:bodyPr>
            <a:spAutoFit/>
          </a:bodyPr>
          <a:lstStyle/>
          <a:p>
            <a:r>
              <a:rPr lang="en-US" sz="2400" b="1" dirty="0" smtClean="0">
                <a:solidFill>
                  <a:srgbClr val="039345"/>
                </a:solidFill>
              </a:rPr>
              <a:t>The tools available in the report and online</a:t>
            </a:r>
            <a:endParaRPr lang="it-IT" sz="2400" b="1" dirty="0">
              <a:solidFill>
                <a:srgbClr val="039345"/>
              </a:solidFill>
            </a:endParaRPr>
          </a:p>
        </p:txBody>
      </p:sp>
      <p:sp>
        <p:nvSpPr>
          <p:cNvPr id="5" name="Rettangolo 4"/>
          <p:cNvSpPr/>
          <p:nvPr/>
        </p:nvSpPr>
        <p:spPr>
          <a:xfrm>
            <a:off x="795867" y="6401729"/>
            <a:ext cx="6761380" cy="430887"/>
          </a:xfrm>
          <a:prstGeom prst="rect">
            <a:avLst/>
          </a:prstGeom>
        </p:spPr>
        <p:txBody>
          <a:bodyPr wrap="square">
            <a:spAutoFit/>
          </a:bodyPr>
          <a:lstStyle/>
          <a:p>
            <a:r>
              <a:rPr lang="it-IT" sz="1000" i="1" dirty="0"/>
              <a:t>Q2014   </a:t>
            </a:r>
            <a:r>
              <a:rPr lang="it-IT" sz="1000" i="1" dirty="0" err="1"/>
              <a:t>European</a:t>
            </a:r>
            <a:r>
              <a:rPr lang="it-IT" sz="1000" i="1" dirty="0"/>
              <a:t> Conference on </a:t>
            </a:r>
            <a:r>
              <a:rPr lang="it-IT" sz="1000" i="1" dirty="0" err="1"/>
              <a:t>Quality</a:t>
            </a:r>
            <a:r>
              <a:rPr lang="it-IT" sz="1000" i="1" dirty="0"/>
              <a:t> in </a:t>
            </a:r>
            <a:r>
              <a:rPr lang="it-IT" sz="1000" i="1" dirty="0" err="1"/>
              <a:t>Official</a:t>
            </a:r>
            <a:r>
              <a:rPr lang="it-IT" sz="1000" i="1" dirty="0"/>
              <a:t> </a:t>
            </a:r>
            <a:r>
              <a:rPr lang="it-IT" sz="1000" i="1" dirty="0" err="1"/>
              <a:t>Statistics</a:t>
            </a:r>
            <a:r>
              <a:rPr lang="it-IT" sz="1000" i="1" dirty="0"/>
              <a:t>    Vienna, 2-5 </a:t>
            </a:r>
            <a:r>
              <a:rPr lang="it-IT" sz="1000" i="1" dirty="0" err="1"/>
              <a:t>June</a:t>
            </a:r>
            <a:r>
              <a:rPr lang="it-IT" sz="1000" i="1" dirty="0"/>
              <a:t> 2014</a:t>
            </a:r>
          </a:p>
          <a:p>
            <a:endParaRPr lang="it-IT" sz="1200" i="1" dirty="0"/>
          </a:p>
        </p:txBody>
      </p:sp>
    </p:spTree>
    <p:extLst>
      <p:ext uri="{BB962C8B-B14F-4D97-AF65-F5344CB8AC3E}">
        <p14:creationId xmlns:p14="http://schemas.microsoft.com/office/powerpoint/2010/main" val="4294875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asellaDiTesto 2"/>
          <p:cNvSpPr txBox="1">
            <a:spLocks noChangeArrowheads="1"/>
          </p:cNvSpPr>
          <p:nvPr/>
        </p:nvSpPr>
        <p:spPr bwMode="auto">
          <a:xfrm>
            <a:off x="682625" y="593725"/>
            <a:ext cx="7537450" cy="461665"/>
          </a:xfrm>
          <a:prstGeom prst="rect">
            <a:avLst/>
          </a:prstGeom>
          <a:noFill/>
          <a:ln w="9525">
            <a:noFill/>
            <a:miter lim="800000"/>
            <a:headEnd/>
            <a:tailEnd/>
          </a:ln>
        </p:spPr>
        <p:txBody>
          <a:bodyPr>
            <a:spAutoFit/>
          </a:bodyPr>
          <a:lstStyle/>
          <a:p>
            <a:r>
              <a:rPr lang="en-US" sz="2400" b="1" dirty="0" smtClean="0">
                <a:solidFill>
                  <a:srgbClr val="039345"/>
                </a:solidFill>
              </a:rPr>
              <a:t>The online platform</a:t>
            </a:r>
            <a:endParaRPr lang="it-IT" sz="2400" b="1" dirty="0">
              <a:solidFill>
                <a:srgbClr val="039345"/>
              </a:solidFill>
            </a:endParaRPr>
          </a:p>
        </p:txBody>
      </p:sp>
      <p:sp>
        <p:nvSpPr>
          <p:cNvPr id="5" name="Rettangolo 4"/>
          <p:cNvSpPr/>
          <p:nvPr/>
        </p:nvSpPr>
        <p:spPr>
          <a:xfrm>
            <a:off x="795867" y="6401729"/>
            <a:ext cx="6761380" cy="246221"/>
          </a:xfrm>
          <a:prstGeom prst="rect">
            <a:avLst/>
          </a:prstGeom>
        </p:spPr>
        <p:txBody>
          <a:bodyPr wrap="square">
            <a:spAutoFit/>
          </a:bodyPr>
          <a:lstStyle/>
          <a:p>
            <a:r>
              <a:rPr lang="it-IT" sz="1000" i="1" dirty="0"/>
              <a:t>Q2014   </a:t>
            </a:r>
            <a:r>
              <a:rPr lang="it-IT" sz="1000" i="1" dirty="0" err="1"/>
              <a:t>European</a:t>
            </a:r>
            <a:r>
              <a:rPr lang="it-IT" sz="1000" i="1" dirty="0"/>
              <a:t> Conference on </a:t>
            </a:r>
            <a:r>
              <a:rPr lang="it-IT" sz="1000" i="1" dirty="0" err="1"/>
              <a:t>Quality</a:t>
            </a:r>
            <a:r>
              <a:rPr lang="it-IT" sz="1000" i="1" dirty="0"/>
              <a:t> in </a:t>
            </a:r>
            <a:r>
              <a:rPr lang="it-IT" sz="1000" i="1" dirty="0" err="1"/>
              <a:t>Official</a:t>
            </a:r>
            <a:r>
              <a:rPr lang="it-IT" sz="1000" i="1" dirty="0"/>
              <a:t> </a:t>
            </a:r>
            <a:r>
              <a:rPr lang="it-IT" sz="1000" i="1" dirty="0" err="1"/>
              <a:t>Statistics</a:t>
            </a:r>
            <a:r>
              <a:rPr lang="it-IT" sz="1000" i="1" dirty="0"/>
              <a:t>    Vienna, 2-5 </a:t>
            </a:r>
            <a:r>
              <a:rPr lang="it-IT" sz="1000" i="1" dirty="0" err="1"/>
              <a:t>June</a:t>
            </a:r>
            <a:r>
              <a:rPr lang="it-IT" sz="1000" i="1" dirty="0"/>
              <a:t> 2014</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400" y="1371503"/>
            <a:ext cx="7555230" cy="465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1480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7" y="850448"/>
            <a:ext cx="766762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435" y="303349"/>
            <a:ext cx="5803175" cy="711111"/>
          </a:xfrm>
          <a:prstGeom prst="rect">
            <a:avLst/>
          </a:prstGeom>
        </p:spPr>
      </p:pic>
      <p:sp>
        <p:nvSpPr>
          <p:cNvPr id="7" name="Rettangolo 6"/>
          <p:cNvSpPr/>
          <p:nvPr/>
        </p:nvSpPr>
        <p:spPr>
          <a:xfrm>
            <a:off x="795867" y="6401729"/>
            <a:ext cx="6761380" cy="246221"/>
          </a:xfrm>
          <a:prstGeom prst="rect">
            <a:avLst/>
          </a:prstGeom>
        </p:spPr>
        <p:txBody>
          <a:bodyPr wrap="square">
            <a:spAutoFit/>
          </a:bodyPr>
          <a:lstStyle/>
          <a:p>
            <a:r>
              <a:rPr lang="it-IT" sz="1000" i="1" dirty="0"/>
              <a:t>Q2014   </a:t>
            </a:r>
            <a:r>
              <a:rPr lang="it-IT" sz="1000" i="1" dirty="0" err="1"/>
              <a:t>European</a:t>
            </a:r>
            <a:r>
              <a:rPr lang="it-IT" sz="1000" i="1" dirty="0"/>
              <a:t> Conference on </a:t>
            </a:r>
            <a:r>
              <a:rPr lang="it-IT" sz="1000" i="1" dirty="0" err="1"/>
              <a:t>Quality</a:t>
            </a:r>
            <a:r>
              <a:rPr lang="it-IT" sz="1000" i="1" dirty="0"/>
              <a:t> in </a:t>
            </a:r>
            <a:r>
              <a:rPr lang="it-IT" sz="1000" i="1" dirty="0" err="1"/>
              <a:t>Official</a:t>
            </a:r>
            <a:r>
              <a:rPr lang="it-IT" sz="1000" i="1" dirty="0"/>
              <a:t> </a:t>
            </a:r>
            <a:r>
              <a:rPr lang="it-IT" sz="1000" i="1" dirty="0" err="1"/>
              <a:t>Statistics</a:t>
            </a:r>
            <a:r>
              <a:rPr lang="it-IT" sz="1000" i="1" dirty="0"/>
              <a:t>    Vienna, 2-5 </a:t>
            </a:r>
            <a:r>
              <a:rPr lang="it-IT" sz="1000" i="1" dirty="0" err="1"/>
              <a:t>June</a:t>
            </a:r>
            <a:r>
              <a:rPr lang="it-IT" sz="1000" i="1" dirty="0"/>
              <a:t> 2014</a:t>
            </a:r>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8475" y="1708633"/>
            <a:ext cx="6332537" cy="4446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620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3" y="952453"/>
            <a:ext cx="716280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magin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436" y="304097"/>
            <a:ext cx="5803175" cy="711111"/>
          </a:xfrm>
          <a:prstGeom prst="rect">
            <a:avLst/>
          </a:prstGeom>
        </p:spPr>
      </p:pic>
      <p:sp>
        <p:nvSpPr>
          <p:cNvPr id="8" name="Rettangolo 7"/>
          <p:cNvSpPr/>
          <p:nvPr/>
        </p:nvSpPr>
        <p:spPr>
          <a:xfrm>
            <a:off x="795867" y="6401729"/>
            <a:ext cx="6761380" cy="246221"/>
          </a:xfrm>
          <a:prstGeom prst="rect">
            <a:avLst/>
          </a:prstGeom>
        </p:spPr>
        <p:txBody>
          <a:bodyPr wrap="square">
            <a:spAutoFit/>
          </a:bodyPr>
          <a:lstStyle/>
          <a:p>
            <a:r>
              <a:rPr lang="it-IT" sz="1000" i="1" dirty="0"/>
              <a:t>Q2014   </a:t>
            </a:r>
            <a:r>
              <a:rPr lang="it-IT" sz="1000" i="1" dirty="0" err="1"/>
              <a:t>European</a:t>
            </a:r>
            <a:r>
              <a:rPr lang="it-IT" sz="1000" i="1" dirty="0"/>
              <a:t> Conference on </a:t>
            </a:r>
            <a:r>
              <a:rPr lang="it-IT" sz="1000" i="1" dirty="0" err="1"/>
              <a:t>Quality</a:t>
            </a:r>
            <a:r>
              <a:rPr lang="it-IT" sz="1000" i="1" dirty="0"/>
              <a:t> in </a:t>
            </a:r>
            <a:r>
              <a:rPr lang="it-IT" sz="1000" i="1" dirty="0" err="1"/>
              <a:t>Official</a:t>
            </a:r>
            <a:r>
              <a:rPr lang="it-IT" sz="1000" i="1" dirty="0"/>
              <a:t> </a:t>
            </a:r>
            <a:r>
              <a:rPr lang="it-IT" sz="1000" i="1" dirty="0" err="1"/>
              <a:t>Statistics</a:t>
            </a:r>
            <a:r>
              <a:rPr lang="it-IT" sz="1000" i="1" dirty="0"/>
              <a:t>    Vienna, 2-5 </a:t>
            </a:r>
            <a:r>
              <a:rPr lang="it-IT" sz="1000" i="1" dirty="0" err="1"/>
              <a:t>June</a:t>
            </a:r>
            <a:r>
              <a:rPr lang="it-IT" sz="1000" i="1" dirty="0"/>
              <a:t> 2014</a:t>
            </a:r>
          </a:p>
        </p:txBody>
      </p:sp>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437" y="2150551"/>
            <a:ext cx="7743424" cy="3402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8260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copertina">
  <a:themeElements>
    <a:clrScheme name="Impostazioni personalizzate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641</Words>
  <Application>Microsoft Office PowerPoint</Application>
  <PresentationFormat>On-screen Show (4:3)</PresentationFormat>
  <Paragraphs>81</Paragraphs>
  <Slides>22</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Courier New</vt:lpstr>
      <vt:lpstr>Times New Roman</vt:lpstr>
      <vt:lpstr>Wingdings</vt:lpstr>
      <vt:lpstr>copertina</vt:lpstr>
      <vt:lpstr>PowerPoint Presentation</vt:lpstr>
      <vt:lpstr>PowerPoint Presentation</vt:lpstr>
      <vt:lpstr>BES: a complex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 A Second BES Report will be published end of June 2014   - In our DEF (Document of Economic and Financial Planning of Ministry of Economy and Finance) published in May 2014, along with the GDP indicators there is a selection of BES indicators;   </vt:lpstr>
      <vt:lpstr>  1) composite indicators: experimentations at domain level in order to assess relevance and robustness of different methodologies on restricted groups of indicators;   2) inequalities: measures of distribution among individuals and the breakdown of indicators for different groups (e.g. territories, gender, age, education, income, nationality);   3) sustainability, major challenge for the BES Scientific Commission: select a set of indicators for its assessment will be based around the analysis of the interactions among domains identifying vulnerabilities and resiliencies (combining risk factors analysis, capital approach, capabilities approach) and forecasting models;   4) local level: CNEL and Istat, together with the National Association of Italian Municipalities (ANCI), are exploring the extension of the BES framework at local level through the URBES project. This projects aims at defining a set of well-being indicators for the 15 biggest Italian cities. A first URBES report has been published in June 2013). </vt:lpstr>
      <vt:lpstr>Thank you  for your attention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Bruna Tabanella</dc:creator>
  <cp:lastModifiedBy>XXX</cp:lastModifiedBy>
  <cp:revision>125</cp:revision>
  <cp:lastPrinted>2014-05-28T16:42:50Z</cp:lastPrinted>
  <dcterms:created xsi:type="dcterms:W3CDTF">2012-12-11T11:00:35Z</dcterms:created>
  <dcterms:modified xsi:type="dcterms:W3CDTF">2014-06-03T06:42:38Z</dcterms:modified>
</cp:coreProperties>
</file>