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19"/>
  </p:notesMasterIdLst>
  <p:handoutMasterIdLst>
    <p:handoutMasterId r:id="rId20"/>
  </p:handoutMasterIdLst>
  <p:sldIdLst>
    <p:sldId id="270" r:id="rId3"/>
    <p:sldId id="272" r:id="rId4"/>
    <p:sldId id="274" r:id="rId5"/>
    <p:sldId id="273" r:id="rId6"/>
    <p:sldId id="275" r:id="rId7"/>
    <p:sldId id="276" r:id="rId8"/>
    <p:sldId id="277" r:id="rId9"/>
    <p:sldId id="278" r:id="rId10"/>
    <p:sldId id="280" r:id="rId11"/>
    <p:sldId id="279" r:id="rId12"/>
    <p:sldId id="281" r:id="rId13"/>
    <p:sldId id="282" r:id="rId14"/>
    <p:sldId id="283" r:id="rId15"/>
    <p:sldId id="284" r:id="rId16"/>
    <p:sldId id="285" r:id="rId17"/>
    <p:sldId id="286" r:id="rId18"/>
  </p:sldIdLst>
  <p:sldSz cx="9144000" cy="6858000" type="screen4x3"/>
  <p:notesSz cx="6797675" cy="987425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32326"/>
    <a:srgbClr val="696969"/>
    <a:srgbClr val="9B7D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559AD059-183F-4D28-BB4C-2A4FCA866DAE}" type="datetimeFigureOut">
              <a:rPr lang="pt-PT" smtClean="0"/>
              <a:t>04-06-2014</a:t>
            </a:fld>
            <a:endParaRPr lang="pt-PT"/>
          </a:p>
        </p:txBody>
      </p:sp>
      <p:sp>
        <p:nvSpPr>
          <p:cNvPr id="4" name="Footer Placeholder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pt-PT"/>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4132FE85-BB3B-45A7-9D74-522449F490BC}" type="slidenum">
              <a:rPr lang="pt-PT" smtClean="0"/>
              <a:t>‹#›</a:t>
            </a:fld>
            <a:endParaRPr lang="pt-PT"/>
          </a:p>
        </p:txBody>
      </p:sp>
    </p:spTree>
    <p:extLst>
      <p:ext uri="{BB962C8B-B14F-4D97-AF65-F5344CB8AC3E}">
        <p14:creationId xmlns:p14="http://schemas.microsoft.com/office/powerpoint/2010/main" val="30116970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19DB8ECB-CE63-4F49-AC57-4A6F3B6E4AF3}" type="datetimeFigureOut">
              <a:rPr lang="pt-PT" smtClean="0"/>
              <a:pPr/>
              <a:t>04-06-2014</a:t>
            </a:fld>
            <a:endParaRPr lang="pt-PT"/>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42884D60-9D7A-4A2F-BB2D-E746493539C4}" type="slidenum">
              <a:rPr lang="pt-PT" smtClean="0"/>
              <a:pPr/>
              <a:t>‹#›</a:t>
            </a:fld>
            <a:endParaRPr lang="pt-PT"/>
          </a:p>
        </p:txBody>
      </p:sp>
    </p:spTree>
    <p:extLst>
      <p:ext uri="{BB962C8B-B14F-4D97-AF65-F5344CB8AC3E}">
        <p14:creationId xmlns:p14="http://schemas.microsoft.com/office/powerpoint/2010/main" val="2095689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50000" y="1691999"/>
            <a:ext cx="7110000" cy="1530000"/>
          </a:xfrm>
        </p:spPr>
        <p:txBody>
          <a:bodyPr anchor="ctr" anchorCtr="0">
            <a:normAutofit/>
          </a:bodyPr>
          <a:lstStyle>
            <a:lvl1pPr algn="l">
              <a:defRPr sz="2200">
                <a:solidFill>
                  <a:srgbClr val="832326"/>
                </a:solidFill>
              </a:defRPr>
            </a:lvl1pPr>
          </a:lstStyle>
          <a:p>
            <a:r>
              <a:rPr lang="en-US" dirty="0" smtClean="0"/>
              <a:t>Click to edit Master title style</a:t>
            </a:r>
            <a:endParaRPr lang="pt-PT" dirty="0"/>
          </a:p>
        </p:txBody>
      </p:sp>
      <p:sp>
        <p:nvSpPr>
          <p:cNvPr id="3" name="Subtitle 2"/>
          <p:cNvSpPr>
            <a:spLocks noGrp="1"/>
          </p:cNvSpPr>
          <p:nvPr>
            <p:ph type="subTitle" idx="1"/>
          </p:nvPr>
        </p:nvSpPr>
        <p:spPr>
          <a:xfrm>
            <a:off x="1350000" y="3240000"/>
            <a:ext cx="7110000" cy="1440000"/>
          </a:xfrm>
        </p:spPr>
        <p:txBody>
          <a:bodyPr>
            <a:normAutofit/>
          </a:bodyPr>
          <a:lstStyle>
            <a:lvl1pPr marL="0" indent="0" algn="l">
              <a:buNone/>
              <a:defRPr sz="1800" b="1">
                <a:solidFill>
                  <a:srgbClr val="9B7D4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pt-PT" dirty="0"/>
          </a:p>
        </p:txBody>
      </p:sp>
      <p:sp>
        <p:nvSpPr>
          <p:cNvPr id="6" name="Footer Placeholder 4"/>
          <p:cNvSpPr>
            <a:spLocks noGrp="1"/>
          </p:cNvSpPr>
          <p:nvPr>
            <p:ph type="ftr" sz="quarter" idx="3"/>
          </p:nvPr>
        </p:nvSpPr>
        <p:spPr>
          <a:xfrm>
            <a:off x="2628000" y="6534000"/>
            <a:ext cx="5832000" cy="180000"/>
          </a:xfrm>
          <a:prstGeom prst="rect">
            <a:avLst/>
          </a:prstGeom>
        </p:spPr>
        <p:txBody>
          <a:bodyPr vert="horz" lIns="0" tIns="0" rIns="0" bIns="0" rtlCol="0" anchor="t" anchorCtr="0"/>
          <a:lstStyle>
            <a:lvl1pPr algn="l">
              <a:lnSpc>
                <a:spcPct val="100000"/>
              </a:lnSpc>
              <a:defRPr sz="900" b="0">
                <a:solidFill>
                  <a:srgbClr val="9B7D40"/>
                </a:solidFill>
              </a:defRPr>
            </a:lvl1pPr>
          </a:lstStyle>
          <a:p>
            <a:r>
              <a:rPr lang="en-GB" noProof="0" dirty="0" smtClean="0"/>
              <a:t>Q2014</a:t>
            </a:r>
            <a:endParaRPr lang="en-GB" noProof="0" dirty="0"/>
          </a:p>
        </p:txBody>
      </p:sp>
      <p:sp>
        <p:nvSpPr>
          <p:cNvPr id="7" name="Date Placeholder 3"/>
          <p:cNvSpPr>
            <a:spLocks noGrp="1"/>
          </p:cNvSpPr>
          <p:nvPr>
            <p:ph type="dt" sz="half" idx="2"/>
          </p:nvPr>
        </p:nvSpPr>
        <p:spPr>
          <a:xfrm>
            <a:off x="1602000" y="6534000"/>
            <a:ext cx="972000" cy="180000"/>
          </a:xfrm>
          <a:prstGeom prst="rect">
            <a:avLst/>
          </a:prstGeom>
        </p:spPr>
        <p:txBody>
          <a:bodyPr lIns="0" tIns="0" rIns="0" bIns="0" anchor="t" anchorCtr="0"/>
          <a:lstStyle>
            <a:lvl1pPr>
              <a:defRPr sz="900">
                <a:solidFill>
                  <a:srgbClr val="696969"/>
                </a:solidFill>
              </a:defRPr>
            </a:lvl1pPr>
          </a:lstStyle>
          <a:p>
            <a:r>
              <a:rPr lang="en-GB" noProof="0" dirty="0" smtClean="0"/>
              <a:t>4th June 2014</a:t>
            </a:r>
            <a:endParaRPr lang="pt-P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pt-PT" dirty="0"/>
          </a:p>
        </p:txBody>
      </p:sp>
      <p:sp>
        <p:nvSpPr>
          <p:cNvPr id="3" name="Content Placeholder 2"/>
          <p:cNvSpPr>
            <a:spLocks noGrp="1"/>
          </p:cNvSpPr>
          <p:nvPr>
            <p:ph idx="1"/>
          </p:nvPr>
        </p:nvSpPr>
        <p:spPr/>
        <p:txBody>
          <a:bodyPr/>
          <a:lstStyle>
            <a:lvl1pPr marL="180000" indent="-180000">
              <a:lnSpc>
                <a:spcPct val="90000"/>
              </a:lnSpc>
              <a:spcBef>
                <a:spcPts val="300"/>
              </a:spcBef>
              <a:buFont typeface="Arial" pitchFamily="34" charset="0"/>
              <a:buNone/>
              <a:defRPr sz="2200" b="1">
                <a:solidFill>
                  <a:srgbClr val="832326"/>
                </a:solidFill>
              </a:defRPr>
            </a:lvl1pPr>
            <a:lvl2pPr marL="0" indent="0">
              <a:lnSpc>
                <a:spcPct val="90000"/>
              </a:lnSpc>
              <a:spcBef>
                <a:spcPts val="2000"/>
              </a:spcBef>
              <a:buFont typeface="Arial" pitchFamily="34" charset="0"/>
              <a:buNone/>
              <a:defRPr sz="1800" b="1">
                <a:solidFill>
                  <a:srgbClr val="9B7D40"/>
                </a:solidFill>
              </a:defRPr>
            </a:lvl2pPr>
            <a:lvl3pPr marL="180000" indent="-180000">
              <a:lnSpc>
                <a:spcPct val="90000"/>
              </a:lnSpc>
              <a:spcBef>
                <a:spcPts val="600"/>
              </a:spcBef>
              <a:buFont typeface="Arial" pitchFamily="34" charset="0"/>
              <a:buNone/>
              <a:defRPr>
                <a:solidFill>
                  <a:schemeClr val="tx1"/>
                </a:solidFill>
              </a:defRPr>
            </a:lvl3pPr>
            <a:lvl4pPr marL="180000" indent="-180000">
              <a:lnSpc>
                <a:spcPct val="90000"/>
              </a:lnSpc>
              <a:spcBef>
                <a:spcPts val="300"/>
              </a:spcBef>
              <a:defRPr sz="1500">
                <a:solidFill>
                  <a:schemeClr val="tx1"/>
                </a:solidFill>
              </a:defRPr>
            </a:lvl4pPr>
            <a:lvl5pPr marL="360000" indent="-180000">
              <a:lnSpc>
                <a:spcPct val="90000"/>
              </a:lnSpc>
              <a:defRPr sz="1400"/>
            </a:lvl5pPr>
            <a:lvl6pPr marL="540000" indent="-180000">
              <a:defRPr/>
            </a:lvl6pPr>
            <a:lvl7pPr marL="720000" indent="-180000">
              <a:defRPr/>
            </a:lvl7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 level</a:t>
            </a:r>
            <a:endParaRPr lang="pt-PT" dirty="0"/>
          </a:p>
        </p:txBody>
      </p:sp>
      <p:sp>
        <p:nvSpPr>
          <p:cNvPr id="8" name="Footer Placeholder 4"/>
          <p:cNvSpPr>
            <a:spLocks noGrp="1"/>
          </p:cNvSpPr>
          <p:nvPr>
            <p:ph type="ftr" sz="quarter" idx="3"/>
          </p:nvPr>
        </p:nvSpPr>
        <p:spPr>
          <a:xfrm>
            <a:off x="2628000" y="6534000"/>
            <a:ext cx="5832000" cy="180000"/>
          </a:xfrm>
          <a:prstGeom prst="rect">
            <a:avLst/>
          </a:prstGeom>
        </p:spPr>
        <p:txBody>
          <a:bodyPr vert="horz" lIns="0" tIns="0" rIns="0" bIns="0" rtlCol="0" anchor="t" anchorCtr="0"/>
          <a:lstStyle>
            <a:lvl1pPr algn="l">
              <a:lnSpc>
                <a:spcPct val="100000"/>
              </a:lnSpc>
              <a:defRPr sz="900" b="0">
                <a:solidFill>
                  <a:srgbClr val="9B7D40"/>
                </a:solidFill>
              </a:defRPr>
            </a:lvl1pPr>
          </a:lstStyle>
          <a:p>
            <a:r>
              <a:rPr lang="en-GB" dirty="0" smtClean="0"/>
              <a:t>Q2014</a:t>
            </a:r>
          </a:p>
          <a:p>
            <a:endParaRPr lang="pt-PT" dirty="0"/>
          </a:p>
        </p:txBody>
      </p:sp>
      <p:sp>
        <p:nvSpPr>
          <p:cNvPr id="9" name="Date Placeholder 3"/>
          <p:cNvSpPr>
            <a:spLocks noGrp="1"/>
          </p:cNvSpPr>
          <p:nvPr>
            <p:ph type="dt" sz="half" idx="2"/>
          </p:nvPr>
        </p:nvSpPr>
        <p:spPr>
          <a:xfrm>
            <a:off x="1602000" y="6534000"/>
            <a:ext cx="972000" cy="180000"/>
          </a:xfrm>
          <a:prstGeom prst="rect">
            <a:avLst/>
          </a:prstGeom>
        </p:spPr>
        <p:txBody>
          <a:bodyPr lIns="0" tIns="0" rIns="0" bIns="0" anchor="t" anchorCtr="0"/>
          <a:lstStyle>
            <a:lvl1pPr>
              <a:defRPr sz="900">
                <a:solidFill>
                  <a:srgbClr val="696969"/>
                </a:solidFill>
              </a:defRPr>
            </a:lvl1pPr>
          </a:lstStyle>
          <a:p>
            <a:r>
              <a:rPr lang="en-GB" noProof="0" dirty="0" smtClean="0"/>
              <a:t>4th June 2014</a:t>
            </a:r>
            <a:endParaRPr lang="pt-P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1350000" y="1692000"/>
            <a:ext cx="3420000" cy="4500000"/>
          </a:xfrm>
        </p:spPr>
        <p:txBody>
          <a:bodyPr/>
          <a:lstStyle>
            <a:lvl1pPr>
              <a:defRPr sz="2000"/>
            </a:lvl1pPr>
            <a:lvl2pPr>
              <a:defRPr sz="1800"/>
            </a:lvl2pPr>
            <a:lvl3pPr>
              <a:defRPr sz="1600"/>
            </a:lvl3pPr>
            <a:lvl4pPr>
              <a:defRPr sz="15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pt-PT" dirty="0"/>
          </a:p>
        </p:txBody>
      </p:sp>
      <p:sp>
        <p:nvSpPr>
          <p:cNvPr id="4" name="Content Placeholder 3"/>
          <p:cNvSpPr>
            <a:spLocks noGrp="1"/>
          </p:cNvSpPr>
          <p:nvPr>
            <p:ph sz="half" idx="2"/>
          </p:nvPr>
        </p:nvSpPr>
        <p:spPr>
          <a:xfrm>
            <a:off x="5004000" y="1692000"/>
            <a:ext cx="3420000" cy="4500000"/>
          </a:xfrm>
        </p:spPr>
        <p:txBody>
          <a:bodyPr/>
          <a:lstStyle>
            <a:lvl1pPr>
              <a:defRPr sz="2000"/>
            </a:lvl1pPr>
            <a:lvl2pPr>
              <a:defRPr sz="1800"/>
            </a:lvl2pPr>
            <a:lvl3pPr>
              <a:defRPr sz="1600"/>
            </a:lvl3pPr>
            <a:lvl4pPr>
              <a:defRPr sz="15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pt-PT" dirty="0"/>
          </a:p>
        </p:txBody>
      </p:sp>
      <p:sp>
        <p:nvSpPr>
          <p:cNvPr id="7" name="Footer Placeholder 4"/>
          <p:cNvSpPr>
            <a:spLocks noGrp="1"/>
          </p:cNvSpPr>
          <p:nvPr>
            <p:ph type="ftr" sz="quarter" idx="3"/>
          </p:nvPr>
        </p:nvSpPr>
        <p:spPr>
          <a:xfrm>
            <a:off x="2628000" y="6534000"/>
            <a:ext cx="5832000" cy="180000"/>
          </a:xfrm>
          <a:prstGeom prst="rect">
            <a:avLst/>
          </a:prstGeom>
        </p:spPr>
        <p:txBody>
          <a:bodyPr vert="horz" lIns="0" tIns="0" rIns="0" bIns="0" rtlCol="0" anchor="t" anchorCtr="0"/>
          <a:lstStyle>
            <a:lvl1pPr algn="l">
              <a:lnSpc>
                <a:spcPct val="100000"/>
              </a:lnSpc>
              <a:defRPr sz="900" b="0">
                <a:solidFill>
                  <a:srgbClr val="9B7D40"/>
                </a:solidFill>
              </a:defRPr>
            </a:lvl1pPr>
          </a:lstStyle>
          <a:p>
            <a:r>
              <a:rPr lang="en-GB" dirty="0" smtClean="0"/>
              <a:t>Q2014</a:t>
            </a:r>
          </a:p>
          <a:p>
            <a:endParaRPr lang="pt-PT" dirty="0"/>
          </a:p>
        </p:txBody>
      </p:sp>
      <p:sp>
        <p:nvSpPr>
          <p:cNvPr id="9" name="Date Placeholder 3"/>
          <p:cNvSpPr>
            <a:spLocks noGrp="1"/>
          </p:cNvSpPr>
          <p:nvPr>
            <p:ph type="dt" sz="half" idx="10"/>
          </p:nvPr>
        </p:nvSpPr>
        <p:spPr>
          <a:xfrm>
            <a:off x="1602000" y="6534000"/>
            <a:ext cx="972000" cy="180000"/>
          </a:xfrm>
          <a:prstGeom prst="rect">
            <a:avLst/>
          </a:prstGeom>
        </p:spPr>
        <p:txBody>
          <a:bodyPr lIns="0" tIns="0" rIns="0" bIns="0" anchor="t" anchorCtr="0"/>
          <a:lstStyle>
            <a:lvl1pPr>
              <a:defRPr sz="900">
                <a:solidFill>
                  <a:srgbClr val="696969"/>
                </a:solidFill>
              </a:defRPr>
            </a:lvl1pPr>
          </a:lstStyle>
          <a:p>
            <a:r>
              <a:rPr lang="en-GB" noProof="0" dirty="0" smtClean="0"/>
              <a:t>4th June 2014</a:t>
            </a:r>
            <a:endParaRPr lang="pt-P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5" name="Footer Placeholder 4"/>
          <p:cNvSpPr>
            <a:spLocks noGrp="1"/>
          </p:cNvSpPr>
          <p:nvPr>
            <p:ph type="ftr" sz="quarter" idx="3"/>
          </p:nvPr>
        </p:nvSpPr>
        <p:spPr>
          <a:xfrm>
            <a:off x="2628000" y="6534000"/>
            <a:ext cx="5832000" cy="180000"/>
          </a:xfrm>
          <a:prstGeom prst="rect">
            <a:avLst/>
          </a:prstGeom>
        </p:spPr>
        <p:txBody>
          <a:bodyPr vert="horz" lIns="0" tIns="0" rIns="0" bIns="0" rtlCol="0" anchor="t" anchorCtr="0"/>
          <a:lstStyle>
            <a:lvl1pPr algn="l">
              <a:lnSpc>
                <a:spcPct val="100000"/>
              </a:lnSpc>
              <a:defRPr sz="900" b="0">
                <a:solidFill>
                  <a:srgbClr val="9B7D40"/>
                </a:solidFill>
              </a:defRPr>
            </a:lvl1pPr>
          </a:lstStyle>
          <a:p>
            <a:r>
              <a:rPr lang="en-GB" dirty="0" smtClean="0"/>
              <a:t>Q2014</a:t>
            </a:r>
          </a:p>
          <a:p>
            <a:endParaRPr lang="pt-PT" dirty="0"/>
          </a:p>
        </p:txBody>
      </p:sp>
      <p:sp>
        <p:nvSpPr>
          <p:cNvPr id="7" name="Date Placeholder 3"/>
          <p:cNvSpPr>
            <a:spLocks noGrp="1"/>
          </p:cNvSpPr>
          <p:nvPr>
            <p:ph type="dt" sz="half" idx="2"/>
          </p:nvPr>
        </p:nvSpPr>
        <p:spPr>
          <a:xfrm>
            <a:off x="1602000" y="6534000"/>
            <a:ext cx="972000" cy="180000"/>
          </a:xfrm>
          <a:prstGeom prst="rect">
            <a:avLst/>
          </a:prstGeom>
        </p:spPr>
        <p:txBody>
          <a:bodyPr lIns="0" tIns="0" rIns="0" bIns="0" anchor="t" anchorCtr="0"/>
          <a:lstStyle>
            <a:lvl1pPr>
              <a:defRPr sz="900">
                <a:solidFill>
                  <a:srgbClr val="696969"/>
                </a:solidFill>
              </a:defRPr>
            </a:lvl1pPr>
          </a:lstStyle>
          <a:p>
            <a:r>
              <a:rPr lang="en-GB" noProof="0" dirty="0" smtClean="0"/>
              <a:t>4th June 2014</a:t>
            </a:r>
            <a:endParaRPr lang="pt-P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p:cNvSpPr>
            <a:spLocks noGrp="1"/>
          </p:cNvSpPr>
          <p:nvPr>
            <p:ph type="ftr" sz="quarter" idx="3"/>
          </p:nvPr>
        </p:nvSpPr>
        <p:spPr>
          <a:xfrm>
            <a:off x="2628000" y="6534000"/>
            <a:ext cx="5832000" cy="180000"/>
          </a:xfrm>
          <a:prstGeom prst="rect">
            <a:avLst/>
          </a:prstGeom>
        </p:spPr>
        <p:txBody>
          <a:bodyPr vert="horz" lIns="0" tIns="0" rIns="0" bIns="0" rtlCol="0" anchor="t" anchorCtr="0"/>
          <a:lstStyle>
            <a:lvl1pPr algn="l">
              <a:lnSpc>
                <a:spcPct val="100000"/>
              </a:lnSpc>
              <a:defRPr sz="900" b="0">
                <a:solidFill>
                  <a:srgbClr val="9B7D40"/>
                </a:solidFill>
              </a:defRPr>
            </a:lvl1pPr>
          </a:lstStyle>
          <a:p>
            <a:r>
              <a:rPr lang="en-GB" dirty="0" smtClean="0"/>
              <a:t>Q2014</a:t>
            </a:r>
          </a:p>
          <a:p>
            <a:endParaRPr lang="pt-PT" dirty="0"/>
          </a:p>
        </p:txBody>
      </p:sp>
      <p:sp>
        <p:nvSpPr>
          <p:cNvPr id="6" name="Date Placeholder 3"/>
          <p:cNvSpPr>
            <a:spLocks noGrp="1"/>
          </p:cNvSpPr>
          <p:nvPr>
            <p:ph type="dt" sz="half" idx="2"/>
          </p:nvPr>
        </p:nvSpPr>
        <p:spPr>
          <a:xfrm>
            <a:off x="1602000" y="6534000"/>
            <a:ext cx="972000" cy="180000"/>
          </a:xfrm>
          <a:prstGeom prst="rect">
            <a:avLst/>
          </a:prstGeom>
        </p:spPr>
        <p:txBody>
          <a:bodyPr lIns="0" tIns="0" rIns="0" bIns="0" anchor="t" anchorCtr="0"/>
          <a:lstStyle>
            <a:lvl1pPr>
              <a:defRPr sz="900">
                <a:solidFill>
                  <a:srgbClr val="696969"/>
                </a:solidFill>
              </a:defRPr>
            </a:lvl1pPr>
          </a:lstStyle>
          <a:p>
            <a:r>
              <a:rPr lang="en-GB" noProof="0" dirty="0" smtClean="0"/>
              <a:t>4th June 2014</a:t>
            </a:r>
            <a:endParaRPr lang="pt-P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50000" y="5292000"/>
            <a:ext cx="5400000" cy="432000"/>
          </a:xfrm>
        </p:spPr>
        <p:txBody>
          <a:bodyPr anchor="b">
            <a:normAutofit/>
          </a:bodyPr>
          <a:lstStyle>
            <a:lvl1pPr algn="l">
              <a:defRPr sz="1400" b="1">
                <a:solidFill>
                  <a:srgbClr val="9B7D40"/>
                </a:solidFill>
              </a:defRPr>
            </a:lvl1pPr>
          </a:lstStyle>
          <a:p>
            <a:r>
              <a:rPr lang="en-US" dirty="0" smtClean="0"/>
              <a:t>Click to edit Master title style</a:t>
            </a:r>
            <a:endParaRPr lang="pt-PT" dirty="0"/>
          </a:p>
        </p:txBody>
      </p:sp>
      <p:sp>
        <p:nvSpPr>
          <p:cNvPr id="3" name="Picture Placeholder 2"/>
          <p:cNvSpPr>
            <a:spLocks noGrp="1"/>
          </p:cNvSpPr>
          <p:nvPr>
            <p:ph type="pic" idx="1"/>
          </p:nvPr>
        </p:nvSpPr>
        <p:spPr>
          <a:xfrm>
            <a:off x="1350000" y="1692000"/>
            <a:ext cx="5400000" cy="360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dirty="0"/>
          </a:p>
        </p:txBody>
      </p:sp>
      <p:sp>
        <p:nvSpPr>
          <p:cNvPr id="4" name="Text Placeholder 3"/>
          <p:cNvSpPr>
            <a:spLocks noGrp="1"/>
          </p:cNvSpPr>
          <p:nvPr>
            <p:ph type="body" sz="half" idx="2"/>
          </p:nvPr>
        </p:nvSpPr>
        <p:spPr>
          <a:xfrm>
            <a:off x="1350000" y="5724000"/>
            <a:ext cx="5400000" cy="468000"/>
          </a:xfrm>
        </p:spPr>
        <p:txBody>
          <a:bodyPr>
            <a:normAutofit/>
          </a:bodyPr>
          <a:lstStyle>
            <a:lvl1pPr marL="0" indent="0">
              <a:buNone/>
              <a:defRPr sz="1200" b="0">
                <a:solidFill>
                  <a:srgbClr val="69696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Footer Placeholder 4"/>
          <p:cNvSpPr>
            <a:spLocks noGrp="1"/>
          </p:cNvSpPr>
          <p:nvPr>
            <p:ph type="ftr" sz="quarter" idx="3"/>
          </p:nvPr>
        </p:nvSpPr>
        <p:spPr>
          <a:xfrm>
            <a:off x="2628000" y="6534000"/>
            <a:ext cx="5832000" cy="180000"/>
          </a:xfrm>
          <a:prstGeom prst="rect">
            <a:avLst/>
          </a:prstGeom>
        </p:spPr>
        <p:txBody>
          <a:bodyPr vert="horz" lIns="0" tIns="0" rIns="0" bIns="0" rtlCol="0" anchor="t" anchorCtr="0"/>
          <a:lstStyle>
            <a:lvl1pPr algn="l">
              <a:lnSpc>
                <a:spcPct val="100000"/>
              </a:lnSpc>
              <a:defRPr sz="900" b="0">
                <a:solidFill>
                  <a:srgbClr val="9B7D40"/>
                </a:solidFill>
              </a:defRPr>
            </a:lvl1pPr>
          </a:lstStyle>
          <a:p>
            <a:r>
              <a:rPr lang="en-GB" dirty="0" smtClean="0"/>
              <a:t>Q2014</a:t>
            </a:r>
          </a:p>
          <a:p>
            <a:endParaRPr lang="pt-PT" dirty="0"/>
          </a:p>
        </p:txBody>
      </p:sp>
      <p:sp>
        <p:nvSpPr>
          <p:cNvPr id="9" name="Date Placeholder 3"/>
          <p:cNvSpPr>
            <a:spLocks noGrp="1"/>
          </p:cNvSpPr>
          <p:nvPr>
            <p:ph type="dt" sz="half" idx="10"/>
          </p:nvPr>
        </p:nvSpPr>
        <p:spPr>
          <a:xfrm>
            <a:off x="1602000" y="6534000"/>
            <a:ext cx="972000" cy="180000"/>
          </a:xfrm>
          <a:prstGeom prst="rect">
            <a:avLst/>
          </a:prstGeom>
        </p:spPr>
        <p:txBody>
          <a:bodyPr lIns="0" tIns="0" rIns="0" bIns="0" anchor="t" anchorCtr="0"/>
          <a:lstStyle>
            <a:lvl1pPr>
              <a:defRPr sz="900">
                <a:solidFill>
                  <a:srgbClr val="696969"/>
                </a:solidFill>
              </a:defRPr>
            </a:lvl1pPr>
          </a:lstStyle>
          <a:p>
            <a:r>
              <a:rPr lang="en-GB" noProof="0" dirty="0" smtClean="0"/>
              <a:t>4th June 2014</a:t>
            </a:r>
            <a:endParaRPr lang="pt-PT"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descr="Template Final Imagem 1.jpg"/>
          <p:cNvPicPr>
            <a:picLocks noChangeAspect="1"/>
          </p:cNvPicPr>
          <p:nvPr/>
        </p:nvPicPr>
        <p:blipFill>
          <a:blip r:embed="rId3" cstate="print"/>
          <a:stretch>
            <a:fillRect/>
          </a:stretch>
        </p:blipFill>
        <p:spPr>
          <a:xfrm>
            <a:off x="0" y="3255264"/>
            <a:ext cx="9144000" cy="3602736"/>
          </a:xfrm>
          <a:prstGeom prst="rect">
            <a:avLst/>
          </a:prstGeom>
        </p:spPr>
      </p:pic>
      <p:sp>
        <p:nvSpPr>
          <p:cNvPr id="2" name="Title Placeholder 1"/>
          <p:cNvSpPr>
            <a:spLocks noGrp="1"/>
          </p:cNvSpPr>
          <p:nvPr>
            <p:ph type="title"/>
          </p:nvPr>
        </p:nvSpPr>
        <p:spPr>
          <a:xfrm>
            <a:off x="4572000" y="648000"/>
            <a:ext cx="4572000" cy="1350000"/>
          </a:xfrm>
          <a:prstGeom prst="rect">
            <a:avLst/>
          </a:prstGeom>
        </p:spPr>
        <p:txBody>
          <a:bodyPr vert="horz" wrap="square" lIns="0" tIns="0" rIns="0" bIns="0" rtlCol="0" anchor="b" anchorCtr="0">
            <a:normAutofit/>
          </a:bodyPr>
          <a:lstStyle/>
          <a:p>
            <a:r>
              <a:rPr lang="en-US" dirty="0" smtClean="0"/>
              <a:t>Quality indicators and quality measurement to foster and enhance cooperation between users and producers</a:t>
            </a:r>
            <a:endParaRPr lang="pt-PT" dirty="0"/>
          </a:p>
        </p:txBody>
      </p:sp>
      <p:sp>
        <p:nvSpPr>
          <p:cNvPr id="7" name="TextBox 6"/>
          <p:cNvSpPr txBox="1"/>
          <p:nvPr/>
        </p:nvSpPr>
        <p:spPr>
          <a:xfrm>
            <a:off x="720000" y="3546000"/>
            <a:ext cx="3240000" cy="415498"/>
          </a:xfrm>
          <a:prstGeom prst="rect">
            <a:avLst/>
          </a:prstGeom>
          <a:noFill/>
        </p:spPr>
        <p:txBody>
          <a:bodyPr wrap="squar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50" b="1" noProof="0" dirty="0" smtClean="0"/>
              <a:t>European Conference on Quality in Official Statistics</a:t>
            </a:r>
          </a:p>
        </p:txBody>
      </p:sp>
      <p:sp>
        <p:nvSpPr>
          <p:cNvPr id="11" name="TextBox 10"/>
          <p:cNvSpPr txBox="1"/>
          <p:nvPr/>
        </p:nvSpPr>
        <p:spPr>
          <a:xfrm>
            <a:off x="4572000" y="2376000"/>
            <a:ext cx="3960000" cy="461665"/>
          </a:xfrm>
          <a:prstGeom prst="rect">
            <a:avLst/>
          </a:prstGeom>
          <a:noFill/>
        </p:spPr>
        <p:txBody>
          <a:bodyPr wrap="squar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noProof="0" smtClean="0"/>
              <a:t>António Agostinho</a:t>
            </a:r>
            <a:r>
              <a:rPr lang="en-GB" sz="1600" noProof="0" smtClean="0">
                <a:solidFill>
                  <a:srgbClr val="9B7D40"/>
                </a:solidFill>
              </a:rPr>
              <a:t> • </a:t>
            </a:r>
            <a:r>
              <a:rPr lang="en-GB" sz="1600" b="0" i="1" noProof="0" smtClean="0">
                <a:solidFill>
                  <a:schemeClr val="tx1"/>
                </a:solidFill>
              </a:rPr>
              <a:t>Statistics</a:t>
            </a:r>
            <a:r>
              <a:rPr lang="en-GB" sz="1600" b="0" i="1" baseline="0" noProof="0" smtClean="0">
                <a:solidFill>
                  <a:schemeClr val="tx1"/>
                </a:solidFill>
              </a:rPr>
              <a:t> Department</a:t>
            </a:r>
            <a:r>
              <a:rPr lang="en-GB" sz="1400" noProof="0" smtClean="0"/>
              <a:t/>
            </a:r>
            <a:br>
              <a:rPr lang="en-GB" sz="1400" noProof="0" smtClean="0"/>
            </a:br>
            <a:r>
              <a:rPr lang="en-GB" sz="1400" b="0" noProof="0" smtClean="0">
                <a:solidFill>
                  <a:srgbClr val="696969"/>
                </a:solidFill>
              </a:rPr>
              <a:t>4th June</a:t>
            </a:r>
            <a:r>
              <a:rPr lang="en-GB" sz="1400" b="0" baseline="0" noProof="0" smtClean="0">
                <a:solidFill>
                  <a:srgbClr val="696969"/>
                </a:solidFill>
              </a:rPr>
              <a:t> </a:t>
            </a:r>
            <a:r>
              <a:rPr lang="en-GB" sz="1400" b="0" noProof="0" smtClean="0">
                <a:solidFill>
                  <a:srgbClr val="696969"/>
                </a:solidFill>
              </a:rPr>
              <a:t>2014</a:t>
            </a:r>
          </a:p>
        </p:txBody>
      </p:sp>
      <p:pic>
        <p:nvPicPr>
          <p:cNvPr id="8" name="Picture 7" descr="Logotipo Assinatura D ENG.png"/>
          <p:cNvPicPr>
            <a:picLocks noChangeAspect="1"/>
          </p:cNvPicPr>
          <p:nvPr/>
        </p:nvPicPr>
        <p:blipFill>
          <a:blip r:embed="rId4" cstate="print"/>
          <a:stretch>
            <a:fillRect/>
          </a:stretch>
        </p:blipFill>
        <p:spPr>
          <a:xfrm>
            <a:off x="720000" y="1900800"/>
            <a:ext cx="1499619" cy="1024130"/>
          </a:xfrm>
          <a:prstGeom prst="rect">
            <a:avLst/>
          </a:prstGeom>
        </p:spPr>
      </p:pic>
    </p:spTree>
  </p:cSld>
  <p:clrMap bg1="lt1" tx1="dk1" bg2="lt2" tx2="dk2" accent1="accent1" accent2="accent2" accent3="accent3" accent4="accent4" accent5="accent5" accent6="accent6" hlink="hlink" folHlink="folHlink"/>
  <p:sldLayoutIdLst>
    <p:sldLayoutId id="2147483666" r:id="rId1"/>
  </p:sldLayoutIdLst>
  <p:hf sldNum="0" hdr="0"/>
  <p:txStyles>
    <p:titleStyle>
      <a:lvl1pPr algn="l" defTabSz="914400" rtl="0" eaLnBrk="1" latinLnBrk="0" hangingPunct="1">
        <a:lnSpc>
          <a:spcPct val="90000"/>
        </a:lnSpc>
        <a:spcBef>
          <a:spcPct val="0"/>
        </a:spcBef>
        <a:buNone/>
        <a:defRPr sz="2000" b="1" kern="1200">
          <a:solidFill>
            <a:srgbClr val="832326"/>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Picture 13" descr="Template Final Imagem 2.jpg"/>
          <p:cNvPicPr>
            <a:picLocks noChangeAspect="1"/>
          </p:cNvPicPr>
          <p:nvPr/>
        </p:nvPicPr>
        <p:blipFill>
          <a:blip r:embed="rId8" cstate="print"/>
          <a:stretch>
            <a:fillRect/>
          </a:stretch>
        </p:blipFill>
        <p:spPr>
          <a:xfrm>
            <a:off x="0" y="1638000"/>
            <a:ext cx="719328" cy="5218176"/>
          </a:xfrm>
          <a:prstGeom prst="rect">
            <a:avLst/>
          </a:prstGeom>
        </p:spPr>
      </p:pic>
      <p:sp>
        <p:nvSpPr>
          <p:cNvPr id="2" name="Title Placeholder 1"/>
          <p:cNvSpPr>
            <a:spLocks noGrp="1"/>
          </p:cNvSpPr>
          <p:nvPr>
            <p:ph type="title"/>
          </p:nvPr>
        </p:nvSpPr>
        <p:spPr>
          <a:xfrm>
            <a:off x="4500000" y="396000"/>
            <a:ext cx="3960000" cy="414000"/>
          </a:xfrm>
          <a:prstGeom prst="rect">
            <a:avLst/>
          </a:prstGeom>
        </p:spPr>
        <p:txBody>
          <a:bodyPr vert="horz" lIns="0" tIns="0" rIns="0" bIns="0" rtlCol="0" anchor="ctr">
            <a:normAutofit/>
          </a:bodyPr>
          <a:lstStyle/>
          <a:p>
            <a:r>
              <a:rPr lang="en-US" dirty="0" smtClean="0"/>
              <a:t>Click to edit Master title style</a:t>
            </a:r>
            <a:endParaRPr lang="pt-PT" dirty="0"/>
          </a:p>
        </p:txBody>
      </p:sp>
      <p:sp>
        <p:nvSpPr>
          <p:cNvPr id="3" name="Text Placeholder 2"/>
          <p:cNvSpPr>
            <a:spLocks noGrp="1"/>
          </p:cNvSpPr>
          <p:nvPr>
            <p:ph type="body" idx="1"/>
          </p:nvPr>
        </p:nvSpPr>
        <p:spPr>
          <a:xfrm>
            <a:off x="1350000" y="1692000"/>
            <a:ext cx="7110000" cy="450000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 level</a:t>
            </a:r>
            <a:endParaRPr lang="pt-PT" dirty="0"/>
          </a:p>
        </p:txBody>
      </p:sp>
      <p:cxnSp>
        <p:nvCxnSpPr>
          <p:cNvPr id="11" name="Straight Connector 10"/>
          <p:cNvCxnSpPr/>
          <p:nvPr/>
        </p:nvCxnSpPr>
        <p:spPr>
          <a:xfrm>
            <a:off x="1350000" y="925200"/>
            <a:ext cx="7794000" cy="0"/>
          </a:xfrm>
          <a:prstGeom prst="line">
            <a:avLst/>
          </a:prstGeom>
          <a:ln w="9525" cap="sq">
            <a:solidFill>
              <a:srgbClr val="696969"/>
            </a:solidFill>
            <a:prstDash val="sysDot"/>
            <a:round/>
          </a:ln>
        </p:spPr>
        <p:style>
          <a:lnRef idx="1">
            <a:schemeClr val="accent1"/>
          </a:lnRef>
          <a:fillRef idx="0">
            <a:schemeClr val="accent1"/>
          </a:fillRef>
          <a:effectRef idx="0">
            <a:schemeClr val="accent1"/>
          </a:effectRef>
          <a:fontRef idx="minor">
            <a:schemeClr val="tx1"/>
          </a:fontRef>
        </p:style>
      </p:cxnSp>
      <p:sp>
        <p:nvSpPr>
          <p:cNvPr id="22" name="Slide Number Placeholder 5"/>
          <p:cNvSpPr txBox="1">
            <a:spLocks/>
          </p:cNvSpPr>
          <p:nvPr/>
        </p:nvSpPr>
        <p:spPr>
          <a:xfrm>
            <a:off x="1350000" y="6534000"/>
            <a:ext cx="252000" cy="180000"/>
          </a:xfrm>
          <a:prstGeom prst="rect">
            <a:avLst/>
          </a:prstGeom>
        </p:spPr>
        <p:txBody>
          <a:bodyPr wrap="none" lIns="0" tIns="0" rIns="0" bIns="0" anchor="t" anchorCtr="0"/>
          <a:lstStyle>
            <a:lvl1pPr algn="l">
              <a:defRPr sz="90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AC46AFC-4816-4F6C-97F4-1E76602A713A}" type="slidenum">
              <a:rPr kumimoji="0" lang="pt-PT"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r>
              <a:rPr kumimoji="0" lang="pt-PT" sz="800" b="0" i="0" u="none" strike="noStrike" kern="1200" cap="none" spc="0" normalizeH="0" baseline="0" noProof="0" dirty="0" smtClean="0">
                <a:ln>
                  <a:noFill/>
                </a:ln>
                <a:solidFill>
                  <a:schemeClr val="tx1"/>
                </a:solidFill>
                <a:effectLst/>
                <a:uLnTx/>
                <a:uFillTx/>
                <a:latin typeface="+mn-lt"/>
                <a:ea typeface="+mn-ea"/>
                <a:cs typeface="+mn-cs"/>
              </a:rPr>
              <a:t> </a:t>
            </a:r>
            <a:r>
              <a:rPr kumimoji="0" lang="pt-PT" sz="800" b="0" i="0" u="none" strike="noStrike" kern="1200" cap="none" spc="0" normalizeH="0" baseline="0" noProof="0" dirty="0" smtClean="0">
                <a:ln>
                  <a:noFill/>
                </a:ln>
                <a:solidFill>
                  <a:srgbClr val="9B7D40"/>
                </a:solidFill>
                <a:effectLst/>
                <a:uLnTx/>
                <a:uFillTx/>
                <a:latin typeface="+mn-lt"/>
                <a:ea typeface="+mn-ea"/>
                <a:cs typeface="+mn-cs"/>
              </a:rPr>
              <a:t> </a:t>
            </a:r>
            <a:r>
              <a:rPr kumimoji="0" lang="pt-PT" sz="900" b="0" i="0" u="none" strike="noStrike" kern="1200" cap="none" spc="0" normalizeH="0" baseline="0" noProof="0" dirty="0" smtClean="0">
                <a:ln>
                  <a:noFill/>
                </a:ln>
                <a:solidFill>
                  <a:srgbClr val="9B7D40"/>
                </a:solidFill>
                <a:effectLst/>
                <a:uLnTx/>
                <a:uFillTx/>
                <a:latin typeface="+mn-lt"/>
                <a:ea typeface="+mn-ea"/>
                <a:cs typeface="+mn-cs"/>
              </a:rPr>
              <a:t>•</a:t>
            </a:r>
            <a:r>
              <a:rPr kumimoji="0" lang="pt-PT" sz="900" b="0" i="0" u="none" strike="noStrike" kern="1200" cap="none" spc="0" normalizeH="0" baseline="0" noProof="0" dirty="0" smtClean="0">
                <a:ln>
                  <a:noFill/>
                </a:ln>
                <a:solidFill>
                  <a:srgbClr val="696969"/>
                </a:solidFill>
                <a:effectLst/>
                <a:uLnTx/>
                <a:uFillTx/>
                <a:latin typeface="+mn-lt"/>
                <a:ea typeface="+mn-ea"/>
                <a:cs typeface="+mn-cs"/>
              </a:rPr>
              <a:t>   </a:t>
            </a:r>
            <a:endParaRPr kumimoji="0" lang="pt-PT" sz="9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Footer Placeholder 4"/>
          <p:cNvSpPr>
            <a:spLocks noGrp="1"/>
          </p:cNvSpPr>
          <p:nvPr>
            <p:ph type="ftr" sz="quarter" idx="3"/>
          </p:nvPr>
        </p:nvSpPr>
        <p:spPr>
          <a:xfrm>
            <a:off x="2628000" y="6534000"/>
            <a:ext cx="5832000" cy="180000"/>
          </a:xfrm>
          <a:prstGeom prst="rect">
            <a:avLst/>
          </a:prstGeom>
        </p:spPr>
        <p:txBody>
          <a:bodyPr vert="horz" lIns="0" tIns="0" rIns="0" bIns="0" rtlCol="0" anchor="t" anchorCtr="0"/>
          <a:lstStyle>
            <a:lvl1pPr algn="l">
              <a:lnSpc>
                <a:spcPct val="100000"/>
              </a:lnSpc>
              <a:defRPr sz="900" b="0">
                <a:solidFill>
                  <a:srgbClr val="9B7D40"/>
                </a:solidFill>
              </a:defRPr>
            </a:lvl1pPr>
          </a:lstStyle>
          <a:p>
            <a:r>
              <a:rPr lang="en-GB" noProof="0" dirty="0" smtClean="0"/>
              <a:t>Q2014</a:t>
            </a:r>
            <a:endParaRPr lang="en-GB" noProof="0" dirty="0"/>
          </a:p>
        </p:txBody>
      </p:sp>
      <p:sp>
        <p:nvSpPr>
          <p:cNvPr id="12" name="Date Placeholder 3"/>
          <p:cNvSpPr>
            <a:spLocks noGrp="1"/>
          </p:cNvSpPr>
          <p:nvPr>
            <p:ph type="dt" sz="half" idx="2"/>
          </p:nvPr>
        </p:nvSpPr>
        <p:spPr>
          <a:xfrm>
            <a:off x="1602000" y="6534000"/>
            <a:ext cx="972000" cy="180000"/>
          </a:xfrm>
          <a:prstGeom prst="rect">
            <a:avLst/>
          </a:prstGeom>
        </p:spPr>
        <p:txBody>
          <a:bodyPr lIns="0" tIns="0" rIns="0" bIns="0" anchor="t" anchorCtr="0"/>
          <a:lstStyle>
            <a:lvl1pPr>
              <a:defRPr sz="900">
                <a:solidFill>
                  <a:srgbClr val="696969"/>
                </a:solidFill>
              </a:defRPr>
            </a:lvl1pPr>
          </a:lstStyle>
          <a:p>
            <a:r>
              <a:rPr lang="en-GB" noProof="0" dirty="0" smtClean="0"/>
              <a:t> 4th June 2014</a:t>
            </a:r>
            <a:endParaRPr lang="en-GB" noProof="0" dirty="0"/>
          </a:p>
        </p:txBody>
      </p:sp>
      <p:pic>
        <p:nvPicPr>
          <p:cNvPr id="13" name="Picture 12" descr="Logotipo Assinatura E ENG.png"/>
          <p:cNvPicPr>
            <a:picLocks noChangeAspect="1"/>
          </p:cNvPicPr>
          <p:nvPr/>
        </p:nvPicPr>
        <p:blipFill>
          <a:blip r:embed="rId9" cstate="print"/>
          <a:stretch>
            <a:fillRect/>
          </a:stretch>
        </p:blipFill>
        <p:spPr>
          <a:xfrm>
            <a:off x="727200" y="327600"/>
            <a:ext cx="2124460" cy="54254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7" r:id="rId6"/>
  </p:sldLayoutIdLst>
  <p:hf sldNum="0" hdr="0"/>
  <p:txStyles>
    <p:titleStyle>
      <a:lvl1pPr algn="r" defTabSz="914400" rtl="0" eaLnBrk="1" latinLnBrk="0" hangingPunct="1">
        <a:lnSpc>
          <a:spcPct val="90000"/>
        </a:lnSpc>
        <a:spcBef>
          <a:spcPct val="0"/>
        </a:spcBef>
        <a:buNone/>
        <a:defRPr sz="1800" b="1" kern="1200">
          <a:solidFill>
            <a:srgbClr val="9B7D40"/>
          </a:solidFill>
          <a:latin typeface="+mj-lt"/>
          <a:ea typeface="+mj-ea"/>
          <a:cs typeface="+mj-cs"/>
        </a:defRPr>
      </a:lvl1pPr>
    </p:titleStyle>
    <p:bodyStyle>
      <a:lvl1pPr marL="180000" indent="-180000" algn="l" defTabSz="914400" rtl="0" eaLnBrk="1" latinLnBrk="0" hangingPunct="1">
        <a:lnSpc>
          <a:spcPct val="90000"/>
        </a:lnSpc>
        <a:spcBef>
          <a:spcPts val="300"/>
        </a:spcBef>
        <a:buClr>
          <a:schemeClr val="tx1"/>
        </a:buClr>
        <a:buFont typeface="Arial" pitchFamily="34" charset="0"/>
        <a:buNone/>
        <a:defRPr lang="en-US" sz="2200" b="1" kern="1200" dirty="0" smtClean="0">
          <a:solidFill>
            <a:srgbClr val="832326"/>
          </a:solidFill>
          <a:latin typeface="+mn-lt"/>
          <a:ea typeface="+mn-ea"/>
          <a:cs typeface="+mn-cs"/>
        </a:defRPr>
      </a:lvl1pPr>
      <a:lvl2pPr marL="0" indent="0" algn="l" defTabSz="914400" rtl="0" eaLnBrk="1" latinLnBrk="0" hangingPunct="1">
        <a:lnSpc>
          <a:spcPct val="90000"/>
        </a:lnSpc>
        <a:spcBef>
          <a:spcPts val="2000"/>
        </a:spcBef>
        <a:buClr>
          <a:srgbClr val="9B7D40"/>
        </a:buClr>
        <a:buFont typeface="Arial" pitchFamily="34" charset="0"/>
        <a:buNone/>
        <a:defRPr lang="en-US" sz="1800" b="1" kern="1200" dirty="0" smtClean="0">
          <a:solidFill>
            <a:srgbClr val="9B7D40"/>
          </a:solidFill>
          <a:latin typeface="+mn-lt"/>
          <a:ea typeface="+mn-ea"/>
          <a:cs typeface="+mn-cs"/>
        </a:defRPr>
      </a:lvl2pPr>
      <a:lvl3pPr marL="180000" indent="-180000" algn="l" defTabSz="914400" rtl="0" eaLnBrk="1" latinLnBrk="0" hangingPunct="1">
        <a:lnSpc>
          <a:spcPct val="90000"/>
        </a:lnSpc>
        <a:spcBef>
          <a:spcPts val="600"/>
        </a:spcBef>
        <a:buClr>
          <a:srgbClr val="9B7D40"/>
        </a:buClr>
        <a:buFont typeface="Arial" pitchFamily="34" charset="0"/>
        <a:buNone/>
        <a:defRPr lang="en-US" sz="1600" b="0" kern="1200" dirty="0" smtClean="0">
          <a:solidFill>
            <a:schemeClr val="tx1"/>
          </a:solidFill>
          <a:latin typeface="+mn-lt"/>
          <a:ea typeface="+mn-ea"/>
          <a:cs typeface="+mn-cs"/>
        </a:defRPr>
      </a:lvl3pPr>
      <a:lvl4pPr marL="180000" indent="-180000" algn="l" defTabSz="914400" rtl="0" eaLnBrk="1" latinLnBrk="0" hangingPunct="1">
        <a:lnSpc>
          <a:spcPct val="90000"/>
        </a:lnSpc>
        <a:spcBef>
          <a:spcPts val="300"/>
        </a:spcBef>
        <a:spcAft>
          <a:spcPts val="0"/>
        </a:spcAft>
        <a:buClr>
          <a:srgbClr val="832326"/>
        </a:buClr>
        <a:buFont typeface="Arial" pitchFamily="34" charset="0"/>
        <a:buChar char="•"/>
        <a:defRPr lang="en-US" sz="1500" b="0" kern="1200" dirty="0" smtClean="0">
          <a:solidFill>
            <a:schemeClr val="tx1"/>
          </a:solidFill>
          <a:latin typeface="+mn-lt"/>
          <a:ea typeface="+mn-ea"/>
          <a:cs typeface="+mn-cs"/>
        </a:defRPr>
      </a:lvl4pPr>
      <a:lvl5pPr marL="360000" marR="0" indent="-180000" algn="l" defTabSz="914400" rtl="0" eaLnBrk="1" fontAlgn="auto" latinLnBrk="0" hangingPunct="1">
        <a:lnSpc>
          <a:spcPct val="90000"/>
        </a:lnSpc>
        <a:spcBef>
          <a:spcPts val="300"/>
        </a:spcBef>
        <a:spcAft>
          <a:spcPts val="0"/>
        </a:spcAft>
        <a:buClr>
          <a:srgbClr val="9B7D40"/>
        </a:buClr>
        <a:buSzTx/>
        <a:buFont typeface="Arial" pitchFamily="34" charset="0"/>
        <a:buChar char="•"/>
        <a:tabLst/>
        <a:defRPr sz="1400" b="0" kern="1200">
          <a:solidFill>
            <a:schemeClr val="tx1"/>
          </a:solidFill>
          <a:latin typeface="+mn-lt"/>
          <a:ea typeface="+mn-ea"/>
          <a:cs typeface="+mn-cs"/>
        </a:defRPr>
      </a:lvl5pPr>
      <a:lvl6pPr marL="540000" marR="0" indent="-180000" algn="l" defTabSz="827088" rtl="0" eaLnBrk="1" fontAlgn="auto" latinLnBrk="0" hangingPunct="1">
        <a:lnSpc>
          <a:spcPct val="90000"/>
        </a:lnSpc>
        <a:spcBef>
          <a:spcPts val="300"/>
        </a:spcBef>
        <a:spcAft>
          <a:spcPts val="0"/>
        </a:spcAft>
        <a:buClr>
          <a:srgbClr val="696969"/>
        </a:buClr>
        <a:buSzTx/>
        <a:buFont typeface="Arial" pitchFamily="34" charset="0"/>
        <a:buChar char="•"/>
        <a:tabLst/>
        <a:defRPr sz="1300" kern="1200">
          <a:solidFill>
            <a:schemeClr val="tx1"/>
          </a:solidFill>
          <a:latin typeface="+mn-lt"/>
          <a:ea typeface="+mn-ea"/>
          <a:cs typeface="+mn-cs"/>
        </a:defRPr>
      </a:lvl6pPr>
      <a:lvl7pPr marL="720000" indent="-180000" algn="l" defTabSz="827088" rtl="0" eaLnBrk="1" latinLnBrk="0" hangingPunct="1">
        <a:lnSpc>
          <a:spcPct val="90000"/>
        </a:lnSpc>
        <a:spcBef>
          <a:spcPts val="300"/>
        </a:spcBef>
        <a:spcAft>
          <a:spcPts val="0"/>
        </a:spcAft>
        <a:buFont typeface="Arial" pitchFamily="34" charset="0"/>
        <a:buChar char="•"/>
        <a:defRPr sz="125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s://www.google.pt/url?q=http://www.institutophd.com.br/blog/por-que-as-pesquisas-de-satisfacao-sao-essenciais-para-o-seu-produto/&amp;sa=U&amp;ei=vXh0U6PaGaa50QXy-4Ag&amp;ved=0CC8Q9QEwAQ&amp;sig2=BmM3eXeVz0h-iKR1emRZ3g&amp;usg=AFQjCNHWFytpZkbbYoE3dhD09jmcXumy6Q"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pt/url?q=https://wpxtre.me/product/users-manager/&amp;sa=U&amp;ei=D49WU4uWOMfMhAf_qIHYBA&amp;ved=0CDMQ9QEwAzgU&amp;sig2=elBAGEAsIG6Ys7CJ7WkUlg&amp;usg=AFQjCNFw9S1uzJnvQSUCUqq7AN5iM6j-AQ"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png"/><Relationship Id="rId1" Type="http://schemas.openxmlformats.org/officeDocument/2006/relationships/slideLayout" Target="../slideLayouts/slideLayout3.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gi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03848" y="648000"/>
            <a:ext cx="5544616" cy="1350000"/>
          </a:xfrm>
        </p:spPr>
        <p:txBody>
          <a:bodyPr>
            <a:normAutofit/>
          </a:bodyPr>
          <a:lstStyle/>
          <a:p>
            <a:r>
              <a:rPr lang="en-US" smtClean="0"/>
              <a:t>Quality indicators and quality measurement to foster and enhance cooperation between users and producers</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7944" y="396000"/>
            <a:ext cx="4392056" cy="414000"/>
          </a:xfrm>
        </p:spPr>
        <p:txBody>
          <a:bodyPr>
            <a:normAutofit/>
          </a:bodyPr>
          <a:lstStyle/>
          <a:p>
            <a:r>
              <a:rPr lang="en-GB" smtClean="0">
                <a:solidFill>
                  <a:srgbClr val="832326"/>
                </a:solidFill>
              </a:rPr>
              <a:t>2. Quality manuals</a:t>
            </a:r>
            <a:endParaRPr lang="en-GB"/>
          </a:p>
        </p:txBody>
      </p:sp>
      <p:sp>
        <p:nvSpPr>
          <p:cNvPr id="4" name="Footer Placeholder 3"/>
          <p:cNvSpPr>
            <a:spLocks noGrp="1"/>
          </p:cNvSpPr>
          <p:nvPr>
            <p:ph type="ftr" sz="quarter" idx="3"/>
          </p:nvPr>
        </p:nvSpPr>
        <p:spPr/>
        <p:txBody>
          <a:bodyPr/>
          <a:lstStyle/>
          <a:p>
            <a:r>
              <a:rPr lang="en-GB" dirty="0" smtClean="0"/>
              <a:t>Q2014</a:t>
            </a:r>
            <a:endParaRPr lang="en-GB" dirty="0"/>
          </a:p>
        </p:txBody>
      </p:sp>
      <p:sp>
        <p:nvSpPr>
          <p:cNvPr id="5" name="Date Placeholder 4"/>
          <p:cNvSpPr>
            <a:spLocks noGrp="1"/>
          </p:cNvSpPr>
          <p:nvPr>
            <p:ph type="dt" sz="half" idx="2"/>
          </p:nvPr>
        </p:nvSpPr>
        <p:spPr/>
        <p:txBody>
          <a:bodyPr/>
          <a:lstStyle/>
          <a:p>
            <a:r>
              <a:rPr lang="en-GB" dirty="0" smtClean="0"/>
              <a:t>4th June 2014</a:t>
            </a:r>
            <a:endParaRPr lang="pt-PT" dirty="0"/>
          </a:p>
        </p:txBody>
      </p:sp>
      <p:sp>
        <p:nvSpPr>
          <p:cNvPr id="20" name="Rectangle 19"/>
          <p:cNvSpPr/>
          <p:nvPr/>
        </p:nvSpPr>
        <p:spPr>
          <a:xfrm>
            <a:off x="1115616" y="1628800"/>
            <a:ext cx="1512168" cy="482453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P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fontAlgn="base">
              <a:lnSpc>
                <a:spcPct val="150000"/>
              </a:lnSpc>
              <a:tabLst>
                <a:tab pos="288925" algn="l"/>
              </a:tabLst>
            </a:pPr>
            <a:r>
              <a:rPr lang="en-US" sz="1400" b="1" i="1" dirty="0" smtClean="0">
                <a:solidFill>
                  <a:srgbClr val="943634"/>
                </a:solidFill>
                <a:latin typeface="Times New Roman"/>
                <a:ea typeface="Calibri"/>
                <a:cs typeface="Times New Roman"/>
              </a:rPr>
              <a:t>Quality control procedures </a:t>
            </a:r>
            <a:endParaRPr lang="pt-PT" sz="1400" dirty="0"/>
          </a:p>
        </p:txBody>
      </p:sp>
      <p:sp>
        <p:nvSpPr>
          <p:cNvPr id="21" name="Rectangle 20"/>
          <p:cNvSpPr/>
          <p:nvPr/>
        </p:nvSpPr>
        <p:spPr>
          <a:xfrm>
            <a:off x="2699792" y="1628800"/>
            <a:ext cx="6048672" cy="482453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P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50000"/>
              </a:lnSpc>
            </a:pPr>
            <a:r>
              <a:rPr lang="en-US" sz="1400" b="1" dirty="0" smtClean="0">
                <a:solidFill>
                  <a:srgbClr val="9B7D40"/>
                </a:solidFill>
              </a:rPr>
              <a:t>The processes used for the collection, processing and dissemination of statistics and the quality control procedures in place.  The statistical quality control in the Statistics Department has two levels:</a:t>
            </a:r>
          </a:p>
          <a:p>
            <a:pPr lvl="0" algn="just" fontAlgn="base">
              <a:lnSpc>
                <a:spcPct val="150000"/>
              </a:lnSpc>
              <a:spcBef>
                <a:spcPct val="0"/>
              </a:spcBef>
              <a:spcAft>
                <a:spcPct val="0"/>
              </a:spcAft>
              <a:tabLst>
                <a:tab pos="288925" algn="l"/>
              </a:tabLst>
            </a:pPr>
            <a:r>
              <a:rPr lang="en-US" sz="1400" b="1" i="1" dirty="0" smtClean="0">
                <a:solidFill>
                  <a:srgbClr val="9B7D40"/>
                </a:solidFill>
              </a:rPr>
              <a:t>(</a:t>
            </a:r>
            <a:r>
              <a:rPr lang="en-US" sz="1400" b="1" i="1" dirty="0" err="1" smtClean="0">
                <a:solidFill>
                  <a:srgbClr val="9B7D40"/>
                </a:solidFill>
              </a:rPr>
              <a:t>i</a:t>
            </a:r>
            <a:r>
              <a:rPr lang="en-US" sz="1400" b="1" i="1" dirty="0" smtClean="0">
                <a:solidFill>
                  <a:srgbClr val="9B7D40"/>
                </a:solidFill>
              </a:rPr>
              <a:t>) procedures outside the production cycle</a:t>
            </a:r>
            <a:endParaRPr lang="pt-PT" sz="1400" b="1" i="1" dirty="0" smtClean="0">
              <a:solidFill>
                <a:srgbClr val="9B7D40"/>
              </a:solidFill>
            </a:endParaRPr>
          </a:p>
          <a:p>
            <a:pPr lvl="0" algn="just" eaLnBrk="0" fontAlgn="base" hangingPunct="0">
              <a:lnSpc>
                <a:spcPct val="150000"/>
              </a:lnSpc>
              <a:spcBef>
                <a:spcPct val="0"/>
              </a:spcBef>
              <a:spcAft>
                <a:spcPct val="0"/>
              </a:spcAft>
              <a:buClr>
                <a:srgbClr val="832326"/>
              </a:buClr>
              <a:buFont typeface="Wingdings" pitchFamily="2" charset="2"/>
              <a:buChar char="ü"/>
              <a:tabLst>
                <a:tab pos="288925" algn="l"/>
              </a:tabLst>
            </a:pPr>
            <a:r>
              <a:rPr lang="en-GB" sz="1400" dirty="0" smtClean="0">
                <a:solidFill>
                  <a:srgbClr val="9B7D40"/>
                </a:solidFill>
              </a:rPr>
              <a:t> Appointment of contact persons in the reporting institutions and in the Bank</a:t>
            </a:r>
            <a:endParaRPr lang="pt-PT" sz="1400" dirty="0" smtClean="0">
              <a:solidFill>
                <a:srgbClr val="9B7D40"/>
              </a:solidFill>
            </a:endParaRPr>
          </a:p>
          <a:p>
            <a:pPr lvl="0" algn="just" eaLnBrk="0" fontAlgn="base" hangingPunct="0">
              <a:lnSpc>
                <a:spcPct val="150000"/>
              </a:lnSpc>
              <a:spcBef>
                <a:spcPct val="0"/>
              </a:spcBef>
              <a:spcAft>
                <a:spcPct val="0"/>
              </a:spcAft>
              <a:buClr>
                <a:srgbClr val="832326"/>
              </a:buClr>
              <a:buFont typeface="Wingdings" pitchFamily="2" charset="2"/>
              <a:buChar char="ü"/>
              <a:tabLst>
                <a:tab pos="288925" algn="l"/>
              </a:tabLst>
            </a:pPr>
            <a:r>
              <a:rPr lang="en-GB" sz="1400" dirty="0" smtClean="0">
                <a:solidFill>
                  <a:srgbClr val="9B7D40"/>
                </a:solidFill>
              </a:rPr>
              <a:t> detailed reporting instructions and handbooks are delivered to the reporting institutions</a:t>
            </a:r>
            <a:endParaRPr lang="pt-PT" sz="1400" dirty="0" smtClean="0">
              <a:solidFill>
                <a:srgbClr val="9B7D40"/>
              </a:solidFill>
            </a:endParaRPr>
          </a:p>
          <a:p>
            <a:pPr lvl="0" algn="just" eaLnBrk="0" fontAlgn="base" hangingPunct="0">
              <a:lnSpc>
                <a:spcPct val="150000"/>
              </a:lnSpc>
              <a:spcBef>
                <a:spcPct val="0"/>
              </a:spcBef>
              <a:spcAft>
                <a:spcPct val="0"/>
              </a:spcAft>
              <a:buClr>
                <a:srgbClr val="832326"/>
              </a:buClr>
              <a:buFont typeface="Wingdings" pitchFamily="2" charset="2"/>
              <a:buChar char="ü"/>
              <a:tabLst>
                <a:tab pos="288925" algn="l"/>
              </a:tabLst>
            </a:pPr>
            <a:r>
              <a:rPr lang="en-GB" sz="1400" dirty="0" smtClean="0">
                <a:solidFill>
                  <a:srgbClr val="9B7D40"/>
                </a:solidFill>
              </a:rPr>
              <a:t> regular meetings and training sessions with the reporting institutions</a:t>
            </a:r>
            <a:endParaRPr lang="pt-PT" sz="1400" dirty="0" smtClean="0">
              <a:solidFill>
                <a:srgbClr val="9B7D40"/>
              </a:solidFill>
            </a:endParaRPr>
          </a:p>
          <a:p>
            <a:pPr lvl="0" algn="just" eaLnBrk="0" fontAlgn="base" hangingPunct="0">
              <a:lnSpc>
                <a:spcPct val="150000"/>
              </a:lnSpc>
              <a:spcBef>
                <a:spcPct val="0"/>
              </a:spcBef>
              <a:spcAft>
                <a:spcPct val="0"/>
              </a:spcAft>
              <a:buClr>
                <a:srgbClr val="832326"/>
              </a:buClr>
              <a:buFont typeface="Wingdings" pitchFamily="2" charset="2"/>
              <a:buChar char="ü"/>
              <a:tabLst>
                <a:tab pos="288925" algn="l"/>
              </a:tabLst>
            </a:pPr>
            <a:r>
              <a:rPr lang="en-GB" sz="1400" dirty="0" smtClean="0">
                <a:solidFill>
                  <a:srgbClr val="9B7D40"/>
                </a:solidFill>
              </a:rPr>
              <a:t> Quality Assessment Reports</a:t>
            </a:r>
            <a:endParaRPr lang="pt-PT" sz="1400" dirty="0" smtClean="0">
              <a:solidFill>
                <a:srgbClr val="9B7D40"/>
              </a:solidFill>
            </a:endParaRPr>
          </a:p>
          <a:p>
            <a:pPr lvl="0" algn="just" eaLnBrk="0" fontAlgn="base" hangingPunct="0">
              <a:lnSpc>
                <a:spcPct val="150000"/>
              </a:lnSpc>
              <a:spcBef>
                <a:spcPct val="0"/>
              </a:spcBef>
              <a:spcAft>
                <a:spcPct val="0"/>
              </a:spcAft>
              <a:buClr>
                <a:srgbClr val="832326"/>
              </a:buClr>
              <a:buFont typeface="Wingdings" pitchFamily="2" charset="2"/>
              <a:buChar char="ü"/>
              <a:tabLst>
                <a:tab pos="288925" algn="l"/>
              </a:tabLst>
            </a:pPr>
            <a:r>
              <a:rPr lang="en-GB" sz="1400" dirty="0" smtClean="0">
                <a:solidFill>
                  <a:srgbClr val="9B7D40"/>
                </a:solidFill>
              </a:rPr>
              <a:t> internal working groups to deal with transversal issues</a:t>
            </a:r>
            <a:endParaRPr lang="pt-PT" sz="1400" dirty="0" smtClean="0">
              <a:solidFill>
                <a:srgbClr val="9B7D40"/>
              </a:solidFill>
            </a:endParaRPr>
          </a:p>
          <a:p>
            <a:pPr algn="just" eaLnBrk="0" fontAlgn="base" hangingPunct="0">
              <a:lnSpc>
                <a:spcPct val="150000"/>
              </a:lnSpc>
              <a:spcBef>
                <a:spcPct val="0"/>
              </a:spcBef>
              <a:spcAft>
                <a:spcPct val="0"/>
              </a:spcAft>
              <a:buClr>
                <a:srgbClr val="832326"/>
              </a:buClr>
              <a:buFont typeface="Wingdings" pitchFamily="2" charset="2"/>
              <a:buChar char="ü"/>
              <a:tabLst>
                <a:tab pos="288925" algn="l"/>
              </a:tabLst>
            </a:pPr>
            <a:r>
              <a:rPr lang="en-US" sz="1400" dirty="0" smtClean="0">
                <a:solidFill>
                  <a:srgbClr val="9B7D40"/>
                </a:solidFill>
              </a:rPr>
              <a:t> </a:t>
            </a:r>
            <a:r>
              <a:rPr lang="en-GB" sz="1400" dirty="0" smtClean="0">
                <a:solidFill>
                  <a:srgbClr val="9B7D40"/>
                </a:solidFill>
              </a:rPr>
              <a:t>periodic audit operations to the statistical systems conducted by the Bank’s Audit Department or by the Statistical Department (audit operations focused on the analysis of the statistical characteristics of the compilation systems) </a:t>
            </a:r>
            <a:endParaRPr lang="pt-PT" sz="1400" dirty="0" smtClean="0">
              <a:solidFill>
                <a:srgbClr val="9B7D40"/>
              </a:solidFill>
            </a:endParaRPr>
          </a:p>
          <a:p>
            <a:pPr lvl="0" algn="just" eaLnBrk="0" fontAlgn="base" hangingPunct="0">
              <a:lnSpc>
                <a:spcPct val="150000"/>
              </a:lnSpc>
              <a:spcBef>
                <a:spcPct val="0"/>
              </a:spcBef>
              <a:spcAft>
                <a:spcPct val="0"/>
              </a:spcAft>
              <a:buClr>
                <a:srgbClr val="832326"/>
              </a:buClr>
              <a:buFont typeface="Wingdings" pitchFamily="2" charset="2"/>
              <a:buChar char="ü"/>
              <a:tabLst>
                <a:tab pos="288925" algn="l"/>
              </a:tabLst>
            </a:pPr>
            <a:endParaRPr lang="pt-PT" sz="1400" dirty="0" smtClean="0">
              <a:solidFill>
                <a:srgbClr val="9B7D40"/>
              </a:solidFill>
            </a:endParaRPr>
          </a:p>
        </p:txBody>
      </p:sp>
      <p:sp>
        <p:nvSpPr>
          <p:cNvPr id="8" name="Rectangle 7"/>
          <p:cNvSpPr/>
          <p:nvPr/>
        </p:nvSpPr>
        <p:spPr>
          <a:xfrm>
            <a:off x="971600" y="1124744"/>
            <a:ext cx="5040560" cy="507831"/>
          </a:xfrm>
          <a:prstGeom prst="rect">
            <a:avLst/>
          </a:prstGeom>
        </p:spPr>
        <p:txBody>
          <a:bodyPr wrap="square">
            <a:spAutoFit/>
          </a:bodyPr>
          <a:lstStyle/>
          <a:p>
            <a:pPr>
              <a:lnSpc>
                <a:spcPct val="150000"/>
              </a:lnSpc>
            </a:pPr>
            <a:r>
              <a:rPr lang="en-US" b="1" dirty="0" smtClean="0">
                <a:solidFill>
                  <a:srgbClr val="9B7D40"/>
                </a:solidFill>
              </a:rPr>
              <a:t>Main issues of the quality manuals: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7944" y="396000"/>
            <a:ext cx="4392056" cy="414000"/>
          </a:xfrm>
        </p:spPr>
        <p:txBody>
          <a:bodyPr>
            <a:normAutofit/>
          </a:bodyPr>
          <a:lstStyle/>
          <a:p>
            <a:r>
              <a:rPr lang="en-GB" dirty="0" smtClean="0">
                <a:solidFill>
                  <a:srgbClr val="832326"/>
                </a:solidFill>
              </a:rPr>
              <a:t>2. Quality manuals</a:t>
            </a:r>
            <a:endParaRPr lang="en-GB" dirty="0"/>
          </a:p>
        </p:txBody>
      </p:sp>
      <p:sp>
        <p:nvSpPr>
          <p:cNvPr id="4" name="Footer Placeholder 3"/>
          <p:cNvSpPr>
            <a:spLocks noGrp="1"/>
          </p:cNvSpPr>
          <p:nvPr>
            <p:ph type="ftr" sz="quarter" idx="3"/>
          </p:nvPr>
        </p:nvSpPr>
        <p:spPr/>
        <p:txBody>
          <a:bodyPr/>
          <a:lstStyle/>
          <a:p>
            <a:r>
              <a:rPr lang="en-GB" dirty="0" smtClean="0"/>
              <a:t>Q2014</a:t>
            </a:r>
          </a:p>
          <a:p>
            <a:endParaRPr lang="pt-PT" dirty="0"/>
          </a:p>
        </p:txBody>
      </p:sp>
      <p:sp>
        <p:nvSpPr>
          <p:cNvPr id="5" name="Date Placeholder 4"/>
          <p:cNvSpPr>
            <a:spLocks noGrp="1"/>
          </p:cNvSpPr>
          <p:nvPr>
            <p:ph type="dt" sz="half" idx="2"/>
          </p:nvPr>
        </p:nvSpPr>
        <p:spPr/>
        <p:txBody>
          <a:bodyPr/>
          <a:lstStyle/>
          <a:p>
            <a:r>
              <a:rPr lang="en-GB" dirty="0" smtClean="0"/>
              <a:t>4th June 2014</a:t>
            </a:r>
            <a:endParaRPr lang="pt-PT" dirty="0"/>
          </a:p>
        </p:txBody>
      </p:sp>
      <p:sp>
        <p:nvSpPr>
          <p:cNvPr id="20" name="Rectangle 19"/>
          <p:cNvSpPr/>
          <p:nvPr/>
        </p:nvSpPr>
        <p:spPr>
          <a:xfrm>
            <a:off x="1115616" y="1628800"/>
            <a:ext cx="1512168" cy="482453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P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fontAlgn="base">
              <a:lnSpc>
                <a:spcPct val="150000"/>
              </a:lnSpc>
              <a:tabLst>
                <a:tab pos="288925" algn="l"/>
              </a:tabLst>
            </a:pPr>
            <a:r>
              <a:rPr lang="en-US" sz="1400" b="1" i="1" dirty="0" smtClean="0">
                <a:solidFill>
                  <a:srgbClr val="943634"/>
                </a:solidFill>
                <a:latin typeface="Times New Roman"/>
                <a:ea typeface="Calibri"/>
                <a:cs typeface="Times New Roman"/>
              </a:rPr>
              <a:t>Quality control procedures </a:t>
            </a:r>
            <a:endParaRPr lang="pt-PT" sz="1400" dirty="0"/>
          </a:p>
        </p:txBody>
      </p:sp>
      <p:sp>
        <p:nvSpPr>
          <p:cNvPr id="21" name="Rectangle 20"/>
          <p:cNvSpPr/>
          <p:nvPr/>
        </p:nvSpPr>
        <p:spPr>
          <a:xfrm>
            <a:off x="2699792" y="1628800"/>
            <a:ext cx="6048672" cy="482453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P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just" eaLnBrk="0" fontAlgn="base" hangingPunct="0">
              <a:lnSpc>
                <a:spcPct val="150000"/>
              </a:lnSpc>
              <a:spcBef>
                <a:spcPct val="0"/>
              </a:spcBef>
              <a:spcAft>
                <a:spcPct val="0"/>
              </a:spcAft>
              <a:tabLst>
                <a:tab pos="288925" algn="l"/>
              </a:tabLst>
            </a:pPr>
            <a:r>
              <a:rPr lang="en-US" sz="1400" b="1" i="1" dirty="0" smtClean="0">
                <a:solidFill>
                  <a:srgbClr val="9B7D40"/>
                </a:solidFill>
              </a:rPr>
              <a:t>(ii) procedures during the production cycle </a:t>
            </a:r>
            <a:endParaRPr lang="pt-PT" sz="1400" b="1" i="1" dirty="0" smtClean="0">
              <a:solidFill>
                <a:srgbClr val="9B7D40"/>
              </a:solidFill>
            </a:endParaRPr>
          </a:p>
          <a:p>
            <a:pPr lvl="0" algn="just" eaLnBrk="0" fontAlgn="base" hangingPunct="0">
              <a:lnSpc>
                <a:spcPct val="150000"/>
              </a:lnSpc>
              <a:spcBef>
                <a:spcPct val="0"/>
              </a:spcBef>
              <a:spcAft>
                <a:spcPct val="0"/>
              </a:spcAft>
              <a:buClr>
                <a:srgbClr val="832326"/>
              </a:buClr>
              <a:buFont typeface="Wingdings" pitchFamily="2" charset="2"/>
              <a:buChar char="ü"/>
              <a:tabLst>
                <a:tab pos="288925" algn="l"/>
              </a:tabLst>
            </a:pPr>
            <a:r>
              <a:rPr lang="en-GB" sz="1400" dirty="0" err="1" smtClean="0">
                <a:solidFill>
                  <a:srgbClr val="9B7D40"/>
                </a:solidFill>
              </a:rPr>
              <a:t>BPnet</a:t>
            </a:r>
            <a:r>
              <a:rPr lang="en-GB" sz="1400" dirty="0" smtClean="0">
                <a:solidFill>
                  <a:srgbClr val="9B7D40"/>
                </a:solidFill>
              </a:rPr>
              <a:t> - a secure electronic communication system between </a:t>
            </a:r>
            <a:r>
              <a:rPr lang="en-GB" sz="1400" dirty="0" err="1" smtClean="0">
                <a:solidFill>
                  <a:srgbClr val="9B7D40"/>
                </a:solidFill>
              </a:rPr>
              <a:t>Banco</a:t>
            </a:r>
            <a:r>
              <a:rPr lang="en-GB" sz="1400" dirty="0" smtClean="0">
                <a:solidFill>
                  <a:srgbClr val="9B7D40"/>
                </a:solidFill>
              </a:rPr>
              <a:t> de Portugal and financial institutions</a:t>
            </a:r>
            <a:endParaRPr lang="pt-PT" sz="1400" dirty="0" smtClean="0">
              <a:solidFill>
                <a:srgbClr val="9B7D40"/>
              </a:solidFill>
            </a:endParaRPr>
          </a:p>
          <a:p>
            <a:pPr algn="just" eaLnBrk="0" fontAlgn="base" hangingPunct="0">
              <a:lnSpc>
                <a:spcPct val="150000"/>
              </a:lnSpc>
              <a:spcBef>
                <a:spcPct val="0"/>
              </a:spcBef>
              <a:spcAft>
                <a:spcPct val="0"/>
              </a:spcAft>
              <a:buClr>
                <a:srgbClr val="832326"/>
              </a:buClr>
              <a:buFont typeface="Wingdings" pitchFamily="2" charset="2"/>
              <a:buChar char="ü"/>
              <a:tabLst>
                <a:tab pos="288925" algn="l"/>
              </a:tabLst>
            </a:pPr>
            <a:r>
              <a:rPr lang="en-US" sz="1400" dirty="0" smtClean="0">
                <a:solidFill>
                  <a:srgbClr val="9B7D40"/>
                </a:solidFill>
              </a:rPr>
              <a:t>Corporate Area - a BP website solution of direct communication between companies and </a:t>
            </a:r>
            <a:r>
              <a:rPr lang="en-US" sz="1400" dirty="0" err="1" smtClean="0">
                <a:solidFill>
                  <a:srgbClr val="9B7D40"/>
                </a:solidFill>
              </a:rPr>
              <a:t>Banco</a:t>
            </a:r>
            <a:r>
              <a:rPr lang="en-US" sz="1400" dirty="0" smtClean="0">
                <a:solidFill>
                  <a:srgbClr val="9B7D40"/>
                </a:solidFill>
              </a:rPr>
              <a:t> de Portugal</a:t>
            </a:r>
            <a:endParaRPr lang="pt-PT" sz="1400" dirty="0" smtClean="0">
              <a:solidFill>
                <a:srgbClr val="9B7D40"/>
              </a:solidFill>
            </a:endParaRPr>
          </a:p>
          <a:p>
            <a:pPr algn="just" eaLnBrk="0" fontAlgn="base" hangingPunct="0">
              <a:lnSpc>
                <a:spcPct val="150000"/>
              </a:lnSpc>
              <a:spcBef>
                <a:spcPct val="0"/>
              </a:spcBef>
              <a:spcAft>
                <a:spcPct val="0"/>
              </a:spcAft>
              <a:buClr>
                <a:srgbClr val="832326"/>
              </a:buClr>
              <a:buFont typeface="Wingdings" pitchFamily="2" charset="2"/>
              <a:buChar char="ü"/>
              <a:tabLst>
                <a:tab pos="288925" algn="l"/>
              </a:tabLst>
            </a:pPr>
            <a:r>
              <a:rPr lang="en-GB" sz="1400" dirty="0" smtClean="0">
                <a:solidFill>
                  <a:srgbClr val="9B7D40"/>
                </a:solidFill>
              </a:rPr>
              <a:t>specific designed software to facilitate data submission to the </a:t>
            </a:r>
            <a:r>
              <a:rPr lang="en-GB" sz="1400" dirty="0" err="1" smtClean="0">
                <a:solidFill>
                  <a:srgbClr val="9B7D40"/>
                </a:solidFill>
              </a:rPr>
              <a:t>Banco</a:t>
            </a:r>
            <a:r>
              <a:rPr lang="en-GB" sz="1400" dirty="0" smtClean="0">
                <a:solidFill>
                  <a:srgbClr val="9B7D40"/>
                </a:solidFill>
              </a:rPr>
              <a:t> de Portugal and allowing the automatic validation of the files received</a:t>
            </a:r>
            <a:endParaRPr lang="pt-PT" sz="1400" dirty="0" smtClean="0">
              <a:solidFill>
                <a:srgbClr val="9B7D40"/>
              </a:solidFill>
            </a:endParaRPr>
          </a:p>
          <a:p>
            <a:pPr algn="just" eaLnBrk="0" fontAlgn="base" hangingPunct="0">
              <a:lnSpc>
                <a:spcPct val="150000"/>
              </a:lnSpc>
              <a:spcBef>
                <a:spcPct val="0"/>
              </a:spcBef>
              <a:spcAft>
                <a:spcPct val="0"/>
              </a:spcAft>
              <a:buClr>
                <a:srgbClr val="832326"/>
              </a:buClr>
              <a:buFont typeface="Wingdings" pitchFamily="2" charset="2"/>
              <a:buChar char="ü"/>
              <a:tabLst>
                <a:tab pos="288925" algn="l"/>
              </a:tabLst>
            </a:pPr>
            <a:r>
              <a:rPr lang="en-GB" sz="1400" dirty="0" smtClean="0">
                <a:solidFill>
                  <a:srgbClr val="9B7D40"/>
                </a:solidFill>
              </a:rPr>
              <a:t>validation tests are performed on individual and/or aggregated data in the different phases of data processing, and follows mainly three approaches: </a:t>
            </a:r>
            <a:r>
              <a:rPr lang="en-GB" sz="1400" u="sng" dirty="0" smtClean="0">
                <a:solidFill>
                  <a:srgbClr val="9B7D40"/>
                </a:solidFill>
              </a:rPr>
              <a:t>temporal consistency </a:t>
            </a:r>
            <a:r>
              <a:rPr lang="en-GB" sz="1400" dirty="0" smtClean="0">
                <a:solidFill>
                  <a:srgbClr val="9B7D40"/>
                </a:solidFill>
              </a:rPr>
              <a:t>(analysis of the temporal evolution – month-on-month and year-on-year rates of variation and outliers control), </a:t>
            </a:r>
            <a:r>
              <a:rPr lang="en-GB" sz="1400" u="sng" dirty="0" smtClean="0">
                <a:solidFill>
                  <a:srgbClr val="9B7D40"/>
                </a:solidFill>
              </a:rPr>
              <a:t>internal consistency </a:t>
            </a:r>
            <a:r>
              <a:rPr lang="en-GB" sz="1400" dirty="0" smtClean="0">
                <a:solidFill>
                  <a:srgbClr val="9B7D40"/>
                </a:solidFill>
              </a:rPr>
              <a:t>(coherence within a set of source data) and </a:t>
            </a:r>
            <a:r>
              <a:rPr lang="en-GB" sz="1400" u="sng" dirty="0" smtClean="0">
                <a:solidFill>
                  <a:srgbClr val="9B7D40"/>
                </a:solidFill>
              </a:rPr>
              <a:t>external consistency </a:t>
            </a:r>
            <a:r>
              <a:rPr lang="en-GB" sz="1400" dirty="0" smtClean="0">
                <a:solidFill>
                  <a:srgbClr val="9B7D40"/>
                </a:solidFill>
              </a:rPr>
              <a:t>(cross-checking with source data from other sources)</a:t>
            </a:r>
            <a:endParaRPr lang="pt-PT" sz="1400" dirty="0" smtClean="0">
              <a:solidFill>
                <a:srgbClr val="9B7D40"/>
              </a:solidFill>
            </a:endParaRPr>
          </a:p>
          <a:p>
            <a:pPr algn="just" eaLnBrk="0" fontAlgn="base" hangingPunct="0">
              <a:lnSpc>
                <a:spcPct val="150000"/>
              </a:lnSpc>
              <a:spcBef>
                <a:spcPct val="0"/>
              </a:spcBef>
              <a:spcAft>
                <a:spcPct val="0"/>
              </a:spcAft>
              <a:buClr>
                <a:srgbClr val="832326"/>
              </a:buClr>
              <a:buFont typeface="Wingdings" pitchFamily="2" charset="2"/>
              <a:buChar char="ü"/>
              <a:tabLst>
                <a:tab pos="288925" algn="l"/>
              </a:tabLst>
            </a:pPr>
            <a:r>
              <a:rPr lang="en-GB" sz="1400" dirty="0" smtClean="0">
                <a:solidFill>
                  <a:srgbClr val="9B7D40"/>
                </a:solidFill>
              </a:rPr>
              <a:t>regular statistical production meetings in order to facilitate data sharing discussion and coordination among all staff</a:t>
            </a:r>
            <a:endParaRPr lang="pt-PT" sz="1400" b="1" dirty="0" smtClean="0">
              <a:solidFill>
                <a:srgbClr val="9B7D40"/>
              </a:solidFill>
            </a:endParaRPr>
          </a:p>
        </p:txBody>
      </p:sp>
      <p:sp>
        <p:nvSpPr>
          <p:cNvPr id="8" name="Rectangle 7"/>
          <p:cNvSpPr/>
          <p:nvPr/>
        </p:nvSpPr>
        <p:spPr>
          <a:xfrm>
            <a:off x="971600" y="1124744"/>
            <a:ext cx="5040560" cy="507831"/>
          </a:xfrm>
          <a:prstGeom prst="rect">
            <a:avLst/>
          </a:prstGeom>
        </p:spPr>
        <p:txBody>
          <a:bodyPr wrap="square">
            <a:spAutoFit/>
          </a:bodyPr>
          <a:lstStyle/>
          <a:p>
            <a:pPr>
              <a:lnSpc>
                <a:spcPct val="150000"/>
              </a:lnSpc>
            </a:pPr>
            <a:r>
              <a:rPr lang="en-US" b="1" dirty="0" smtClean="0">
                <a:solidFill>
                  <a:srgbClr val="9B7D40"/>
                </a:solidFill>
              </a:rPr>
              <a:t>Main issues of the quality manuals: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r>
              <a:rPr lang="en-GB" dirty="0" smtClean="0"/>
              <a:t>Q2014</a:t>
            </a:r>
            <a:endParaRPr lang="en-GB" dirty="0"/>
          </a:p>
        </p:txBody>
      </p:sp>
      <p:sp>
        <p:nvSpPr>
          <p:cNvPr id="5" name="Date Placeholder 4"/>
          <p:cNvSpPr>
            <a:spLocks noGrp="1"/>
          </p:cNvSpPr>
          <p:nvPr>
            <p:ph type="dt" sz="half" idx="2"/>
          </p:nvPr>
        </p:nvSpPr>
        <p:spPr/>
        <p:txBody>
          <a:bodyPr/>
          <a:lstStyle/>
          <a:p>
            <a:r>
              <a:rPr lang="en-GB" dirty="0" smtClean="0"/>
              <a:t>4th June 2014</a:t>
            </a:r>
            <a:endParaRPr lang="pt-PT" dirty="0"/>
          </a:p>
        </p:txBody>
      </p:sp>
      <p:sp>
        <p:nvSpPr>
          <p:cNvPr id="20" name="Rectangle 19"/>
          <p:cNvSpPr/>
          <p:nvPr/>
        </p:nvSpPr>
        <p:spPr>
          <a:xfrm>
            <a:off x="1115616" y="1628800"/>
            <a:ext cx="1512168" cy="482453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P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fontAlgn="base">
              <a:lnSpc>
                <a:spcPct val="150000"/>
              </a:lnSpc>
              <a:tabLst>
                <a:tab pos="288925" algn="l"/>
              </a:tabLst>
            </a:pPr>
            <a:r>
              <a:rPr lang="en-GB" sz="1400" b="1" i="1" dirty="0" smtClean="0">
                <a:solidFill>
                  <a:srgbClr val="943634"/>
                </a:solidFill>
                <a:latin typeface="Times New Roman"/>
                <a:ea typeface="Calibri"/>
                <a:cs typeface="Times New Roman"/>
              </a:rPr>
              <a:t>Quality indicators to assess the statistical compilation </a:t>
            </a:r>
            <a:endParaRPr lang="pt-PT" sz="1400" b="1" i="1" dirty="0" smtClean="0">
              <a:solidFill>
                <a:srgbClr val="943634"/>
              </a:solidFill>
              <a:latin typeface="Times New Roman"/>
              <a:ea typeface="Calibri"/>
              <a:cs typeface="Times New Roman"/>
            </a:endParaRPr>
          </a:p>
        </p:txBody>
      </p:sp>
      <p:sp>
        <p:nvSpPr>
          <p:cNvPr id="21" name="Rectangle 20"/>
          <p:cNvSpPr/>
          <p:nvPr/>
        </p:nvSpPr>
        <p:spPr>
          <a:xfrm>
            <a:off x="2699792" y="1628800"/>
            <a:ext cx="6048672" cy="482453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P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50000"/>
              </a:lnSpc>
            </a:pPr>
            <a:r>
              <a:rPr lang="en-GB" sz="1400" dirty="0" smtClean="0">
                <a:solidFill>
                  <a:srgbClr val="9B7D40"/>
                </a:solidFill>
              </a:rPr>
              <a:t>This assessment focuses on statistical results, basing the analysis on a series of quality indicators, taking into account their specific nature and critical points in their compilation process.  To this end, the Data Quality Assessment Framework’s basic structure (the IMF’s benchmark to assess statistical quality) is used</a:t>
            </a:r>
          </a:p>
          <a:p>
            <a:pPr>
              <a:lnSpc>
                <a:spcPct val="150000"/>
              </a:lnSpc>
            </a:pPr>
            <a:endParaRPr lang="pt-PT" sz="1400" dirty="0" smtClean="0">
              <a:solidFill>
                <a:srgbClr val="9B7D40"/>
              </a:solidFill>
            </a:endParaRPr>
          </a:p>
          <a:p>
            <a:pPr>
              <a:lnSpc>
                <a:spcPct val="150000"/>
              </a:lnSpc>
            </a:pPr>
            <a:r>
              <a:rPr lang="en-US" sz="1400" dirty="0" smtClean="0">
                <a:solidFill>
                  <a:srgbClr val="9B7D40"/>
                </a:solidFill>
              </a:rPr>
              <a:t>The results obtained might help compilers to improve the quality of statistics and may help users to understand better the quality of data to anticipate the possible size and direction of forthcoming revisions and to evaluate the impact of using different datasets in their analysis</a:t>
            </a:r>
          </a:p>
          <a:p>
            <a:pPr>
              <a:lnSpc>
                <a:spcPct val="150000"/>
              </a:lnSpc>
            </a:pPr>
            <a:endParaRPr lang="en-US" sz="1400" dirty="0" smtClean="0">
              <a:solidFill>
                <a:srgbClr val="9B7D40"/>
              </a:solidFill>
            </a:endParaRPr>
          </a:p>
          <a:p>
            <a:pPr>
              <a:lnSpc>
                <a:spcPct val="150000"/>
              </a:lnSpc>
            </a:pPr>
            <a:r>
              <a:rPr lang="en-US" sz="1400" dirty="0" smtClean="0">
                <a:solidFill>
                  <a:srgbClr val="9B7D40"/>
                </a:solidFill>
              </a:rPr>
              <a:t>The assessment analysis is broken down into five levels: </a:t>
            </a:r>
            <a:r>
              <a:rPr lang="en-US" sz="1400" b="1" dirty="0" smtClean="0">
                <a:solidFill>
                  <a:srgbClr val="9B7D40"/>
                </a:solidFill>
              </a:rPr>
              <a:t>statistical analysis measures, revision analysis, internal consistency, external consistency and consistency over time</a:t>
            </a:r>
            <a:endParaRPr lang="pt-PT" sz="1400" b="1" dirty="0" smtClean="0">
              <a:solidFill>
                <a:srgbClr val="9B7D40"/>
              </a:solidFill>
            </a:endParaRPr>
          </a:p>
        </p:txBody>
      </p:sp>
      <p:sp>
        <p:nvSpPr>
          <p:cNvPr id="8" name="Rectangle 7"/>
          <p:cNvSpPr/>
          <p:nvPr/>
        </p:nvSpPr>
        <p:spPr>
          <a:xfrm>
            <a:off x="971600" y="1124744"/>
            <a:ext cx="5040560" cy="507831"/>
          </a:xfrm>
          <a:prstGeom prst="rect">
            <a:avLst/>
          </a:prstGeom>
        </p:spPr>
        <p:txBody>
          <a:bodyPr wrap="square">
            <a:spAutoFit/>
          </a:bodyPr>
          <a:lstStyle/>
          <a:p>
            <a:pPr>
              <a:lnSpc>
                <a:spcPct val="150000"/>
              </a:lnSpc>
            </a:pPr>
            <a:r>
              <a:rPr lang="en-US" b="1" dirty="0" smtClean="0">
                <a:solidFill>
                  <a:srgbClr val="9B7D40"/>
                </a:solidFill>
              </a:rPr>
              <a:t>Main issues of the quality manuals:</a:t>
            </a:r>
          </a:p>
        </p:txBody>
      </p:sp>
      <p:sp>
        <p:nvSpPr>
          <p:cNvPr id="11" name="Title 1"/>
          <p:cNvSpPr>
            <a:spLocks noGrp="1"/>
          </p:cNvSpPr>
          <p:nvPr>
            <p:ph type="title"/>
          </p:nvPr>
        </p:nvSpPr>
        <p:spPr>
          <a:xfrm>
            <a:off x="4067944" y="396000"/>
            <a:ext cx="4392056" cy="414000"/>
          </a:xfrm>
        </p:spPr>
        <p:txBody>
          <a:bodyPr>
            <a:normAutofit/>
          </a:bodyPr>
          <a:lstStyle/>
          <a:p>
            <a:r>
              <a:rPr lang="en-GB" dirty="0" smtClean="0">
                <a:solidFill>
                  <a:srgbClr val="832326"/>
                </a:solidFill>
              </a:rPr>
              <a:t>2. Quality manuals</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7944" y="396000"/>
            <a:ext cx="4392056" cy="414000"/>
          </a:xfrm>
        </p:spPr>
        <p:txBody>
          <a:bodyPr>
            <a:normAutofit/>
          </a:bodyPr>
          <a:lstStyle/>
          <a:p>
            <a:r>
              <a:rPr lang="en-GB" smtClean="0">
                <a:solidFill>
                  <a:srgbClr val="832326"/>
                </a:solidFill>
              </a:rPr>
              <a:t>2. Quality manuals</a:t>
            </a:r>
            <a:endParaRPr lang="en-GB"/>
          </a:p>
        </p:txBody>
      </p:sp>
      <p:sp>
        <p:nvSpPr>
          <p:cNvPr id="4" name="Footer Placeholder 3"/>
          <p:cNvSpPr>
            <a:spLocks noGrp="1"/>
          </p:cNvSpPr>
          <p:nvPr>
            <p:ph type="ftr" sz="quarter" idx="3"/>
          </p:nvPr>
        </p:nvSpPr>
        <p:spPr/>
        <p:txBody>
          <a:bodyPr/>
          <a:lstStyle/>
          <a:p>
            <a:r>
              <a:rPr lang="en-GB" dirty="0" smtClean="0"/>
              <a:t>Q2014</a:t>
            </a:r>
            <a:endParaRPr lang="en-GB" dirty="0"/>
          </a:p>
        </p:txBody>
      </p:sp>
      <p:sp>
        <p:nvSpPr>
          <p:cNvPr id="5" name="Date Placeholder 4"/>
          <p:cNvSpPr>
            <a:spLocks noGrp="1"/>
          </p:cNvSpPr>
          <p:nvPr>
            <p:ph type="dt" sz="half" idx="2"/>
          </p:nvPr>
        </p:nvSpPr>
        <p:spPr/>
        <p:txBody>
          <a:bodyPr/>
          <a:lstStyle/>
          <a:p>
            <a:r>
              <a:rPr lang="en-GB" dirty="0" smtClean="0"/>
              <a:t>4th June 2014</a:t>
            </a:r>
            <a:endParaRPr lang="pt-PT" dirty="0"/>
          </a:p>
        </p:txBody>
      </p:sp>
      <p:sp>
        <p:nvSpPr>
          <p:cNvPr id="20" name="Rectangle 19"/>
          <p:cNvSpPr/>
          <p:nvPr/>
        </p:nvSpPr>
        <p:spPr>
          <a:xfrm>
            <a:off x="1115616" y="1744796"/>
            <a:ext cx="1512168" cy="46085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P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fontAlgn="base">
              <a:lnSpc>
                <a:spcPct val="150000"/>
              </a:lnSpc>
              <a:tabLst>
                <a:tab pos="288925" algn="l"/>
              </a:tabLst>
            </a:pPr>
            <a:r>
              <a:rPr lang="en-GB" sz="1400" b="1" i="1" dirty="0" smtClean="0">
                <a:solidFill>
                  <a:srgbClr val="943634"/>
                </a:solidFill>
                <a:latin typeface="Times New Roman"/>
                <a:ea typeface="Calibri"/>
                <a:cs typeface="Times New Roman"/>
              </a:rPr>
              <a:t>Quality indicators to assess the statistical compilation </a:t>
            </a:r>
            <a:endParaRPr lang="pt-PT" sz="1400" b="1" i="1" dirty="0" smtClean="0">
              <a:solidFill>
                <a:srgbClr val="943634"/>
              </a:solidFill>
              <a:latin typeface="Times New Roman"/>
              <a:ea typeface="Calibri"/>
              <a:cs typeface="Times New Roman"/>
            </a:endParaRPr>
          </a:p>
        </p:txBody>
      </p:sp>
      <p:sp>
        <p:nvSpPr>
          <p:cNvPr id="21" name="Rectangle 20"/>
          <p:cNvSpPr/>
          <p:nvPr/>
        </p:nvSpPr>
        <p:spPr>
          <a:xfrm>
            <a:off x="2699792" y="1772816"/>
            <a:ext cx="6048672" cy="460851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P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50000"/>
              </a:lnSpc>
            </a:pPr>
            <a:endParaRPr lang="pt-PT" sz="1400" b="1" dirty="0" smtClean="0">
              <a:solidFill>
                <a:srgbClr val="9B7D40"/>
              </a:solidFill>
            </a:endParaRPr>
          </a:p>
        </p:txBody>
      </p:sp>
      <p:sp>
        <p:nvSpPr>
          <p:cNvPr id="21505" name="Rectangle 1"/>
          <p:cNvSpPr>
            <a:spLocks noChangeArrowheads="1"/>
          </p:cNvSpPr>
          <p:nvPr/>
        </p:nvSpPr>
        <p:spPr bwMode="auto">
          <a:xfrm>
            <a:off x="2699792" y="1764680"/>
            <a:ext cx="6048672"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tabLst>
                <a:tab pos="288925" algn="l"/>
              </a:tabLst>
            </a:pPr>
            <a:r>
              <a:rPr lang="en-GB" sz="1400" b="1" dirty="0" smtClean="0">
                <a:solidFill>
                  <a:srgbClr val="832326"/>
                </a:solidFill>
              </a:rPr>
              <a:t>Statistical analysis measures</a:t>
            </a:r>
            <a:endParaRPr lang="pt-PT" sz="1400" b="1" dirty="0" smtClean="0">
              <a:solidFill>
                <a:srgbClr val="832326"/>
              </a:solidFill>
            </a:endParaRPr>
          </a:p>
          <a:p>
            <a:pPr marL="0" marR="0" lvl="0" indent="0" algn="just" defTabSz="914400" rtl="0" eaLnBrk="0" fontAlgn="base" latinLnBrk="0" hangingPunct="0">
              <a:lnSpc>
                <a:spcPct val="150000"/>
              </a:lnSpc>
              <a:spcBef>
                <a:spcPct val="0"/>
              </a:spcBef>
              <a:spcAft>
                <a:spcPct val="0"/>
              </a:spcAft>
              <a:buClrTx/>
              <a:buSzTx/>
              <a:buFontTx/>
              <a:buNone/>
              <a:tabLst>
                <a:tab pos="288925" algn="l"/>
              </a:tabLst>
            </a:pPr>
            <a:r>
              <a:rPr lang="en-US" sz="1400" dirty="0" smtClean="0">
                <a:solidFill>
                  <a:srgbClr val="9B7D40"/>
                </a:solidFill>
              </a:rPr>
              <a:t>To assess whether results for statistics adequately reflect the economic reality, using for that purpose statistical description and analysis measures to assess the quality of statistical calculations</a:t>
            </a:r>
          </a:p>
          <a:p>
            <a:pPr marL="0" marR="0" lvl="0" indent="0" algn="just" defTabSz="914400" rtl="0" eaLnBrk="0" fontAlgn="base" latinLnBrk="0" hangingPunct="0">
              <a:lnSpc>
                <a:spcPct val="150000"/>
              </a:lnSpc>
              <a:spcBef>
                <a:spcPct val="0"/>
              </a:spcBef>
              <a:spcAft>
                <a:spcPct val="0"/>
              </a:spcAft>
              <a:buClrTx/>
              <a:buSzTx/>
              <a:buFontTx/>
              <a:buNone/>
              <a:tabLst>
                <a:tab pos="288925" algn="l"/>
              </a:tabLst>
            </a:pPr>
            <a:r>
              <a:rPr lang="en-US" sz="1400" dirty="0" smtClean="0">
                <a:solidFill>
                  <a:srgbClr val="9B7D40"/>
                </a:solidFill>
              </a:rPr>
              <a:t>Charts are used to assess the results and to analyze discrepancies and outliers</a:t>
            </a:r>
            <a:endParaRPr lang="pt-PT" sz="1400" dirty="0" smtClean="0">
              <a:solidFill>
                <a:srgbClr val="9B7D40"/>
              </a:solidFill>
            </a:endParaRPr>
          </a:p>
          <a:p>
            <a:pPr marL="0" marR="0" lvl="0" indent="0" algn="just" defTabSz="914400" rtl="0" eaLnBrk="0" fontAlgn="base" latinLnBrk="0" hangingPunct="0">
              <a:lnSpc>
                <a:spcPct val="150000"/>
              </a:lnSpc>
              <a:spcBef>
                <a:spcPct val="0"/>
              </a:spcBef>
              <a:spcAft>
                <a:spcPct val="0"/>
              </a:spcAft>
              <a:buClrTx/>
              <a:buSzTx/>
              <a:tabLst>
                <a:tab pos="288925" algn="l"/>
              </a:tabLst>
            </a:pPr>
            <a:r>
              <a:rPr lang="en-GB" sz="1400" b="1" dirty="0" smtClean="0">
                <a:solidFill>
                  <a:srgbClr val="832326"/>
                </a:solidFill>
              </a:rPr>
              <a:t>Revision analysis</a:t>
            </a:r>
            <a:endParaRPr lang="pt-PT" sz="1400" b="1" dirty="0" smtClean="0">
              <a:solidFill>
                <a:srgbClr val="832326"/>
              </a:solidFill>
            </a:endParaRPr>
          </a:p>
          <a:p>
            <a:pPr marL="0" marR="0" lvl="0" indent="0" algn="just" defTabSz="914400" rtl="0" eaLnBrk="0" fontAlgn="base" latinLnBrk="0" hangingPunct="0">
              <a:lnSpc>
                <a:spcPct val="150000"/>
              </a:lnSpc>
              <a:spcBef>
                <a:spcPct val="0"/>
              </a:spcBef>
              <a:spcAft>
                <a:spcPct val="0"/>
              </a:spcAft>
              <a:buClrTx/>
              <a:buSzTx/>
              <a:buFontTx/>
              <a:buNone/>
              <a:tabLst>
                <a:tab pos="288925" algn="l"/>
              </a:tabLst>
            </a:pPr>
            <a:r>
              <a:rPr lang="en-US" sz="1400" dirty="0" smtClean="0">
                <a:solidFill>
                  <a:srgbClr val="9B7D40"/>
                </a:solidFill>
              </a:rPr>
              <a:t>To measure the impact of revisions and the degree of confidence that users can place in the early publications of statistics. For this assessment, specific quality indicators are used to compare the first and last versions released (to assess the size/magnitude of such revisions)</a:t>
            </a:r>
            <a:endParaRPr lang="pt-PT" sz="1400" dirty="0" smtClean="0">
              <a:solidFill>
                <a:srgbClr val="9B7D40"/>
              </a:solidFill>
            </a:endParaRPr>
          </a:p>
          <a:p>
            <a:pPr marL="0" marR="0" lvl="0" indent="0" algn="just" defTabSz="914400" rtl="0" eaLnBrk="0" fontAlgn="base" latinLnBrk="0" hangingPunct="0">
              <a:lnSpc>
                <a:spcPct val="150000"/>
              </a:lnSpc>
              <a:spcBef>
                <a:spcPct val="0"/>
              </a:spcBef>
              <a:spcAft>
                <a:spcPct val="0"/>
              </a:spcAft>
              <a:buClrTx/>
              <a:buSzTx/>
              <a:tabLst>
                <a:tab pos="288925" algn="l"/>
              </a:tabLst>
            </a:pPr>
            <a:r>
              <a:rPr lang="en-GB" sz="1400" b="1" dirty="0" smtClean="0">
                <a:solidFill>
                  <a:srgbClr val="832326"/>
                </a:solidFill>
              </a:rPr>
              <a:t>Internal consistency</a:t>
            </a:r>
            <a:endParaRPr lang="pt-PT" sz="1400" b="1" dirty="0" smtClean="0">
              <a:solidFill>
                <a:srgbClr val="832326"/>
              </a:solidFill>
            </a:endParaRPr>
          </a:p>
          <a:p>
            <a:pPr marL="0" marR="0" lvl="0" indent="0" algn="just" defTabSz="914400" rtl="0" eaLnBrk="0" fontAlgn="base" latinLnBrk="0" hangingPunct="0">
              <a:lnSpc>
                <a:spcPct val="150000"/>
              </a:lnSpc>
              <a:spcBef>
                <a:spcPct val="0"/>
              </a:spcBef>
              <a:spcAft>
                <a:spcPct val="0"/>
              </a:spcAft>
              <a:buClrTx/>
              <a:buSzTx/>
              <a:buFontTx/>
              <a:buNone/>
              <a:tabLst>
                <a:tab pos="288925" algn="l"/>
              </a:tabLst>
            </a:pPr>
            <a:r>
              <a:rPr lang="en-GB" sz="1400" dirty="0" smtClean="0">
                <a:solidFill>
                  <a:srgbClr val="9B7D40"/>
                </a:solidFill>
              </a:rPr>
              <a:t>To ensure the internal consistency of statistics by monitoring the residual items and </a:t>
            </a:r>
            <a:r>
              <a:rPr lang="en-US" sz="1400" dirty="0" smtClean="0">
                <a:solidFill>
                  <a:srgbClr val="9B7D40"/>
                </a:solidFill>
              </a:rPr>
              <a:t>a comparison of flows with stocks in order to monitor price changes, currency fluctuations and other adjustments</a:t>
            </a:r>
            <a:endParaRPr lang="pt-PT" sz="1400" dirty="0" smtClean="0">
              <a:solidFill>
                <a:srgbClr val="9B7D40"/>
              </a:solidFill>
            </a:endParaRPr>
          </a:p>
        </p:txBody>
      </p:sp>
      <p:sp>
        <p:nvSpPr>
          <p:cNvPr id="10" name="Rectangle 9"/>
          <p:cNvSpPr/>
          <p:nvPr/>
        </p:nvSpPr>
        <p:spPr>
          <a:xfrm>
            <a:off x="971600" y="1124744"/>
            <a:ext cx="5040560" cy="507831"/>
          </a:xfrm>
          <a:prstGeom prst="rect">
            <a:avLst/>
          </a:prstGeom>
        </p:spPr>
        <p:txBody>
          <a:bodyPr wrap="square">
            <a:spAutoFit/>
          </a:bodyPr>
          <a:lstStyle/>
          <a:p>
            <a:pPr>
              <a:lnSpc>
                <a:spcPct val="150000"/>
              </a:lnSpc>
            </a:pPr>
            <a:r>
              <a:rPr lang="en-US" b="1" dirty="0" smtClean="0">
                <a:solidFill>
                  <a:srgbClr val="9B7D40"/>
                </a:solidFill>
              </a:rPr>
              <a:t>Main issues of the quality manuals: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7944" y="396000"/>
            <a:ext cx="4392056" cy="414000"/>
          </a:xfrm>
        </p:spPr>
        <p:txBody>
          <a:bodyPr>
            <a:normAutofit/>
          </a:bodyPr>
          <a:lstStyle/>
          <a:p>
            <a:r>
              <a:rPr lang="en-GB" smtClean="0">
                <a:solidFill>
                  <a:srgbClr val="832326"/>
                </a:solidFill>
              </a:rPr>
              <a:t>2. Quality manuals</a:t>
            </a:r>
            <a:endParaRPr lang="en-GB"/>
          </a:p>
        </p:txBody>
      </p:sp>
      <p:sp>
        <p:nvSpPr>
          <p:cNvPr id="4" name="Footer Placeholder 3"/>
          <p:cNvSpPr>
            <a:spLocks noGrp="1"/>
          </p:cNvSpPr>
          <p:nvPr>
            <p:ph type="ftr" sz="quarter" idx="3"/>
          </p:nvPr>
        </p:nvSpPr>
        <p:spPr/>
        <p:txBody>
          <a:bodyPr/>
          <a:lstStyle/>
          <a:p>
            <a:r>
              <a:rPr lang="en-GB" dirty="0" smtClean="0"/>
              <a:t>Q2014</a:t>
            </a:r>
          </a:p>
          <a:p>
            <a:endParaRPr lang="pt-PT" dirty="0"/>
          </a:p>
        </p:txBody>
      </p:sp>
      <p:sp>
        <p:nvSpPr>
          <p:cNvPr id="5" name="Date Placeholder 4"/>
          <p:cNvSpPr>
            <a:spLocks noGrp="1"/>
          </p:cNvSpPr>
          <p:nvPr>
            <p:ph type="dt" sz="half" idx="2"/>
          </p:nvPr>
        </p:nvSpPr>
        <p:spPr/>
        <p:txBody>
          <a:bodyPr/>
          <a:lstStyle/>
          <a:p>
            <a:r>
              <a:rPr lang="en-GB" dirty="0" smtClean="0"/>
              <a:t>4th June 2014</a:t>
            </a:r>
            <a:endParaRPr lang="pt-PT" dirty="0"/>
          </a:p>
        </p:txBody>
      </p:sp>
      <p:sp>
        <p:nvSpPr>
          <p:cNvPr id="20" name="Rectangle 19"/>
          <p:cNvSpPr/>
          <p:nvPr/>
        </p:nvSpPr>
        <p:spPr>
          <a:xfrm>
            <a:off x="1115616" y="1916832"/>
            <a:ext cx="1512168" cy="352839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P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fontAlgn="base">
              <a:lnSpc>
                <a:spcPct val="150000"/>
              </a:lnSpc>
              <a:tabLst>
                <a:tab pos="288925" algn="l"/>
              </a:tabLst>
            </a:pPr>
            <a:r>
              <a:rPr lang="en-GB" sz="1400" b="1" i="1" dirty="0" smtClean="0">
                <a:solidFill>
                  <a:srgbClr val="943634"/>
                </a:solidFill>
                <a:latin typeface="Times New Roman"/>
                <a:ea typeface="Calibri"/>
                <a:cs typeface="Times New Roman"/>
              </a:rPr>
              <a:t>Quality indicators to assess the statistical compilation </a:t>
            </a:r>
            <a:endParaRPr lang="pt-PT" sz="1400" b="1" i="1" dirty="0" smtClean="0">
              <a:solidFill>
                <a:srgbClr val="943634"/>
              </a:solidFill>
              <a:latin typeface="Times New Roman"/>
              <a:ea typeface="Calibri"/>
              <a:cs typeface="Times New Roman"/>
            </a:endParaRPr>
          </a:p>
        </p:txBody>
      </p:sp>
      <p:sp>
        <p:nvSpPr>
          <p:cNvPr id="21" name="Rectangle 20"/>
          <p:cNvSpPr/>
          <p:nvPr/>
        </p:nvSpPr>
        <p:spPr>
          <a:xfrm>
            <a:off x="2699792" y="1916832"/>
            <a:ext cx="6048672" cy="352839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P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50000"/>
              </a:lnSpc>
            </a:pPr>
            <a:endParaRPr lang="pt-PT" sz="1400" b="1" dirty="0" smtClean="0">
              <a:solidFill>
                <a:srgbClr val="9B7D40"/>
              </a:solidFill>
            </a:endParaRPr>
          </a:p>
        </p:txBody>
      </p:sp>
      <p:sp>
        <p:nvSpPr>
          <p:cNvPr id="10" name="Rectangle 1"/>
          <p:cNvSpPr>
            <a:spLocks noChangeArrowheads="1"/>
          </p:cNvSpPr>
          <p:nvPr/>
        </p:nvSpPr>
        <p:spPr bwMode="auto">
          <a:xfrm>
            <a:off x="2699792" y="2093512"/>
            <a:ext cx="6048672" cy="30008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tabLst>
                <a:tab pos="288925" algn="l"/>
              </a:tabLst>
            </a:pPr>
            <a:r>
              <a:rPr lang="en-GB" sz="1400" b="1" dirty="0" smtClean="0">
                <a:solidFill>
                  <a:srgbClr val="832326"/>
                </a:solidFill>
              </a:rPr>
              <a:t>External consistency</a:t>
            </a:r>
            <a:endParaRPr lang="pt-PT" sz="1400" b="1" dirty="0" smtClean="0">
              <a:solidFill>
                <a:srgbClr val="832326"/>
              </a:solidFill>
            </a:endParaRPr>
          </a:p>
          <a:p>
            <a:pPr lvl="0" algn="just" eaLnBrk="0" fontAlgn="base" hangingPunct="0">
              <a:lnSpc>
                <a:spcPct val="150000"/>
              </a:lnSpc>
              <a:spcBef>
                <a:spcPct val="0"/>
              </a:spcBef>
              <a:spcAft>
                <a:spcPct val="0"/>
              </a:spcAft>
              <a:tabLst>
                <a:tab pos="288925" algn="l"/>
              </a:tabLst>
            </a:pPr>
            <a:r>
              <a:rPr lang="en-GB" sz="1400" dirty="0" smtClean="0">
                <a:solidFill>
                  <a:srgbClr val="9B7D40"/>
                </a:solidFill>
              </a:rPr>
              <a:t>Comparative analysis procedures are performed using BP’s and similar statistics from other sources, when available (</a:t>
            </a:r>
            <a:r>
              <a:rPr lang="en-US" sz="1400" dirty="0" smtClean="0">
                <a:solidFill>
                  <a:srgbClr val="9B7D40"/>
                </a:solidFill>
              </a:rPr>
              <a:t>cross-checking statistics for comparable phenomena)</a:t>
            </a:r>
            <a:r>
              <a:rPr lang="en-GB" sz="1400" dirty="0" smtClean="0">
                <a:solidFill>
                  <a:srgbClr val="9B7D40"/>
                </a:solidFill>
              </a:rPr>
              <a:t> and </a:t>
            </a:r>
            <a:r>
              <a:rPr lang="en-US" sz="1400" dirty="0" smtClean="0">
                <a:solidFill>
                  <a:srgbClr val="9B7D40"/>
                </a:solidFill>
              </a:rPr>
              <a:t>between statistical information and</a:t>
            </a:r>
            <a:r>
              <a:rPr lang="en-GB" sz="1400" dirty="0" smtClean="0">
                <a:solidFill>
                  <a:srgbClr val="9B7D40"/>
                </a:solidFill>
              </a:rPr>
              <a:t> administrative data (</a:t>
            </a:r>
            <a:r>
              <a:rPr lang="en-US" sz="1400" dirty="0" smtClean="0">
                <a:solidFill>
                  <a:srgbClr val="9B7D40"/>
                </a:solidFill>
              </a:rPr>
              <a:t>accounting data received for supervisory purposes), </a:t>
            </a:r>
            <a:r>
              <a:rPr lang="en-GB" sz="1400" dirty="0" err="1" smtClean="0">
                <a:solidFill>
                  <a:srgbClr val="9B7D40"/>
                </a:solidFill>
              </a:rPr>
              <a:t>i</a:t>
            </a:r>
            <a:r>
              <a:rPr lang="en-US" sz="1400" dirty="0" smtClean="0">
                <a:solidFill>
                  <a:srgbClr val="9B7D40"/>
                </a:solidFill>
              </a:rPr>
              <a:t>n order to ensure the overall quality of information disclosed by the </a:t>
            </a:r>
            <a:r>
              <a:rPr lang="en-US" sz="1400" dirty="0" err="1" smtClean="0">
                <a:solidFill>
                  <a:srgbClr val="9B7D40"/>
                </a:solidFill>
              </a:rPr>
              <a:t>Banco</a:t>
            </a:r>
            <a:r>
              <a:rPr lang="en-US" sz="1400" dirty="0" smtClean="0">
                <a:solidFill>
                  <a:srgbClr val="9B7D40"/>
                </a:solidFill>
              </a:rPr>
              <a:t> de Portugal</a:t>
            </a:r>
            <a:endParaRPr lang="pt-PT" sz="1400" dirty="0" smtClean="0">
              <a:solidFill>
                <a:srgbClr val="9B7D40"/>
              </a:solidFill>
            </a:endParaRPr>
          </a:p>
          <a:p>
            <a:pPr marL="0" marR="0" lvl="0" indent="0" algn="just" defTabSz="914400" rtl="0" eaLnBrk="0" fontAlgn="base" latinLnBrk="0" hangingPunct="0">
              <a:lnSpc>
                <a:spcPct val="150000"/>
              </a:lnSpc>
              <a:spcBef>
                <a:spcPct val="0"/>
              </a:spcBef>
              <a:spcAft>
                <a:spcPct val="0"/>
              </a:spcAft>
              <a:buClrTx/>
              <a:buSzTx/>
              <a:tabLst>
                <a:tab pos="288925" algn="l"/>
              </a:tabLst>
            </a:pPr>
            <a:endParaRPr lang="en-GB" sz="1400" dirty="0" smtClean="0">
              <a:solidFill>
                <a:srgbClr val="832326"/>
              </a:solidFill>
            </a:endParaRPr>
          </a:p>
          <a:p>
            <a:pPr marL="0" marR="0" lvl="0" indent="0" algn="just" defTabSz="914400" rtl="0" eaLnBrk="0" fontAlgn="base" latinLnBrk="0" hangingPunct="0">
              <a:lnSpc>
                <a:spcPct val="150000"/>
              </a:lnSpc>
              <a:spcBef>
                <a:spcPct val="0"/>
              </a:spcBef>
              <a:spcAft>
                <a:spcPct val="0"/>
              </a:spcAft>
              <a:buClrTx/>
              <a:buSzTx/>
              <a:tabLst>
                <a:tab pos="288925" algn="l"/>
              </a:tabLst>
            </a:pPr>
            <a:r>
              <a:rPr lang="en-GB" sz="1400" b="1" dirty="0" smtClean="0">
                <a:solidFill>
                  <a:srgbClr val="832326"/>
                </a:solidFill>
              </a:rPr>
              <a:t>Consistency over time</a:t>
            </a:r>
            <a:endParaRPr lang="pt-PT" sz="1400" b="1" dirty="0" smtClean="0">
              <a:solidFill>
                <a:srgbClr val="832326"/>
              </a:solidFill>
            </a:endParaRPr>
          </a:p>
          <a:p>
            <a:pPr marL="0" marR="0" lvl="0" indent="0" defTabSz="5384800" rtl="0" eaLnBrk="0" fontAlgn="base" latinLnBrk="0" hangingPunct="0">
              <a:lnSpc>
                <a:spcPct val="150000"/>
              </a:lnSpc>
              <a:spcBef>
                <a:spcPct val="0"/>
              </a:spcBef>
              <a:spcAft>
                <a:spcPct val="0"/>
              </a:spcAft>
              <a:buClrTx/>
              <a:buSzTx/>
              <a:buFontTx/>
              <a:buNone/>
            </a:pPr>
            <a:r>
              <a:rPr lang="en-US" sz="1400" dirty="0" smtClean="0">
                <a:solidFill>
                  <a:srgbClr val="9B7D40"/>
                </a:solidFill>
              </a:rPr>
              <a:t>To ensure that there are no series breaks in the released data </a:t>
            </a:r>
            <a:endParaRPr lang="en-GB" sz="1400" dirty="0" smtClean="0">
              <a:solidFill>
                <a:srgbClr val="9B7D40"/>
              </a:solidFill>
            </a:endParaRPr>
          </a:p>
        </p:txBody>
      </p:sp>
      <p:sp>
        <p:nvSpPr>
          <p:cNvPr id="11" name="Rectangle 10"/>
          <p:cNvSpPr/>
          <p:nvPr/>
        </p:nvSpPr>
        <p:spPr>
          <a:xfrm>
            <a:off x="971600" y="1124744"/>
            <a:ext cx="5040560" cy="507831"/>
          </a:xfrm>
          <a:prstGeom prst="rect">
            <a:avLst/>
          </a:prstGeom>
        </p:spPr>
        <p:txBody>
          <a:bodyPr wrap="square">
            <a:spAutoFit/>
          </a:bodyPr>
          <a:lstStyle/>
          <a:p>
            <a:pPr>
              <a:lnSpc>
                <a:spcPct val="150000"/>
              </a:lnSpc>
            </a:pPr>
            <a:r>
              <a:rPr lang="en-US" b="1" dirty="0" smtClean="0">
                <a:solidFill>
                  <a:srgbClr val="9B7D40"/>
                </a:solidFill>
              </a:rPr>
              <a:t>Main issues of the quality manuals: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7944" y="396000"/>
            <a:ext cx="4392056" cy="414000"/>
          </a:xfrm>
        </p:spPr>
        <p:txBody>
          <a:bodyPr>
            <a:normAutofit/>
          </a:bodyPr>
          <a:lstStyle/>
          <a:p>
            <a:r>
              <a:rPr lang="en-US" smtClean="0">
                <a:solidFill>
                  <a:srgbClr val="832326"/>
                </a:solidFill>
              </a:rPr>
              <a:t>3. Concluding Remarks</a:t>
            </a:r>
            <a:endParaRPr lang="en-US"/>
          </a:p>
        </p:txBody>
      </p:sp>
      <p:sp>
        <p:nvSpPr>
          <p:cNvPr id="4" name="Footer Placeholder 3"/>
          <p:cNvSpPr>
            <a:spLocks noGrp="1"/>
          </p:cNvSpPr>
          <p:nvPr>
            <p:ph type="ftr" sz="quarter" idx="3"/>
          </p:nvPr>
        </p:nvSpPr>
        <p:spPr/>
        <p:txBody>
          <a:bodyPr/>
          <a:lstStyle/>
          <a:p>
            <a:r>
              <a:rPr lang="en-GB" dirty="0" smtClean="0"/>
              <a:t>Q2014</a:t>
            </a:r>
          </a:p>
          <a:p>
            <a:endParaRPr lang="pt-PT" dirty="0"/>
          </a:p>
        </p:txBody>
      </p:sp>
      <p:sp>
        <p:nvSpPr>
          <p:cNvPr id="5" name="Date Placeholder 4"/>
          <p:cNvSpPr>
            <a:spLocks noGrp="1"/>
          </p:cNvSpPr>
          <p:nvPr>
            <p:ph type="dt" sz="half" idx="2"/>
          </p:nvPr>
        </p:nvSpPr>
        <p:spPr/>
        <p:txBody>
          <a:bodyPr/>
          <a:lstStyle/>
          <a:p>
            <a:r>
              <a:rPr lang="en-GB" dirty="0" smtClean="0"/>
              <a:t>4th June 2014</a:t>
            </a:r>
            <a:endParaRPr lang="pt-PT" dirty="0"/>
          </a:p>
        </p:txBody>
      </p:sp>
      <p:sp>
        <p:nvSpPr>
          <p:cNvPr id="11" name="Rectangle 10"/>
          <p:cNvSpPr/>
          <p:nvPr/>
        </p:nvSpPr>
        <p:spPr>
          <a:xfrm>
            <a:off x="1331640" y="1556792"/>
            <a:ext cx="7200800" cy="1754326"/>
          </a:xfrm>
          <a:prstGeom prst="rect">
            <a:avLst/>
          </a:prstGeom>
        </p:spPr>
        <p:txBody>
          <a:bodyPr wrap="square">
            <a:spAutoFit/>
          </a:bodyPr>
          <a:lstStyle/>
          <a:p>
            <a:pPr>
              <a:lnSpc>
                <a:spcPct val="150000"/>
              </a:lnSpc>
            </a:pPr>
            <a:r>
              <a:rPr lang="en-US" b="1" dirty="0" smtClean="0">
                <a:solidFill>
                  <a:srgbClr val="9B7D40"/>
                </a:solidFill>
              </a:rPr>
              <a:t>A key factor in the future success of an organization is its reputation with regard to the </a:t>
            </a:r>
            <a:r>
              <a:rPr lang="en-US" b="1" dirty="0" smtClean="0">
                <a:solidFill>
                  <a:srgbClr val="832326"/>
                </a:solidFill>
              </a:rPr>
              <a:t>quality of its products</a:t>
            </a:r>
            <a:r>
              <a:rPr lang="en-US" b="1" dirty="0" smtClean="0">
                <a:solidFill>
                  <a:srgbClr val="9B7D40"/>
                </a:solidFill>
              </a:rPr>
              <a:t>. Organizations must be dedicated to achieve ongoing improvements in order to </a:t>
            </a:r>
            <a:r>
              <a:rPr lang="en-US" b="1" dirty="0" smtClean="0">
                <a:solidFill>
                  <a:srgbClr val="832326"/>
                </a:solidFill>
              </a:rPr>
              <a:t>meet customer needs </a:t>
            </a:r>
            <a:r>
              <a:rPr lang="en-US" b="1" dirty="0" smtClean="0">
                <a:solidFill>
                  <a:srgbClr val="9B7D40"/>
                </a:solidFill>
              </a:rPr>
              <a:t>as they evolve </a:t>
            </a:r>
            <a:endParaRPr lang="en-US" b="1" i="1" dirty="0" smtClean="0">
              <a:solidFill>
                <a:srgbClr val="9B7D40"/>
              </a:solidFill>
            </a:endParaRPr>
          </a:p>
        </p:txBody>
      </p:sp>
      <p:pic>
        <p:nvPicPr>
          <p:cNvPr id="2050" name="Picture 2" descr="https://encrypted-tbn0.gstatic.com/images?q=tbn:ANd9GcSGG0ikhmf9-r-UkUPBbqHxF-5PIvHZydhl6q7dIdiww8OCS2grY5lB2w">
            <a:hlinkClick r:id="rId2"/>
          </p:cNvPr>
          <p:cNvPicPr>
            <a:picLocks noChangeAspect="1" noChangeArrowheads="1"/>
          </p:cNvPicPr>
          <p:nvPr/>
        </p:nvPicPr>
        <p:blipFill>
          <a:blip r:embed="rId3" cstate="print"/>
          <a:srcRect/>
          <a:stretch>
            <a:fillRect/>
          </a:stretch>
        </p:blipFill>
        <p:spPr bwMode="auto">
          <a:xfrm>
            <a:off x="1259632" y="4149080"/>
            <a:ext cx="1104900" cy="742951"/>
          </a:xfrm>
          <a:prstGeom prst="rect">
            <a:avLst/>
          </a:prstGeom>
          <a:noFill/>
        </p:spPr>
      </p:pic>
      <p:sp>
        <p:nvSpPr>
          <p:cNvPr id="9" name="Rectangle 8"/>
          <p:cNvSpPr/>
          <p:nvPr/>
        </p:nvSpPr>
        <p:spPr>
          <a:xfrm>
            <a:off x="2483768" y="3284984"/>
            <a:ext cx="6336704" cy="3000821"/>
          </a:xfrm>
          <a:prstGeom prst="rect">
            <a:avLst/>
          </a:prstGeom>
        </p:spPr>
        <p:txBody>
          <a:bodyPr wrap="square">
            <a:spAutoFit/>
          </a:bodyPr>
          <a:lstStyle/>
          <a:p>
            <a:pPr>
              <a:lnSpc>
                <a:spcPct val="150000"/>
              </a:lnSpc>
            </a:pPr>
            <a:r>
              <a:rPr lang="en-US" b="1" dirty="0" smtClean="0">
                <a:solidFill>
                  <a:srgbClr val="9B7D40"/>
                </a:solidFill>
              </a:rPr>
              <a:t>In conclusion, it's not enough to have high quality statistical compilation and dissemination systems. It’s also essential to share with users, the knowledge about the production and quality control processes that </a:t>
            </a:r>
            <a:r>
              <a:rPr lang="en-US" b="1" dirty="0" smtClean="0">
                <a:solidFill>
                  <a:srgbClr val="9B7D40"/>
                </a:solidFill>
              </a:rPr>
              <a:t>ensure </a:t>
            </a:r>
            <a:r>
              <a:rPr lang="en-US" b="1" dirty="0" smtClean="0">
                <a:solidFill>
                  <a:srgbClr val="9B7D40"/>
                </a:solidFill>
              </a:rPr>
              <a:t>the compilation of good statistics</a:t>
            </a:r>
          </a:p>
          <a:p>
            <a:pPr>
              <a:lnSpc>
                <a:spcPct val="150000"/>
              </a:lnSpc>
            </a:pPr>
            <a:r>
              <a:rPr lang="en-US" b="1" dirty="0" smtClean="0">
                <a:solidFill>
                  <a:srgbClr val="832326"/>
                </a:solidFill>
              </a:rPr>
              <a:t>Quality manuals are one way to increase the quality of communication for statistical users</a:t>
            </a:r>
            <a:endParaRPr lang="pt-PT" b="1" dirty="0" smtClean="0">
              <a:solidFill>
                <a:srgbClr val="832326"/>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r>
              <a:rPr lang="en-GB" dirty="0" smtClean="0"/>
              <a:t>Q2014</a:t>
            </a:r>
            <a:endParaRPr lang="en-GB" dirty="0"/>
          </a:p>
        </p:txBody>
      </p:sp>
      <p:sp>
        <p:nvSpPr>
          <p:cNvPr id="5" name="Date Placeholder 4"/>
          <p:cNvSpPr>
            <a:spLocks noGrp="1"/>
          </p:cNvSpPr>
          <p:nvPr>
            <p:ph type="dt" sz="half" idx="2"/>
          </p:nvPr>
        </p:nvSpPr>
        <p:spPr/>
        <p:txBody>
          <a:bodyPr/>
          <a:lstStyle/>
          <a:p>
            <a:r>
              <a:rPr lang="en-GB" dirty="0" smtClean="0"/>
              <a:t>4th June 2014</a:t>
            </a:r>
            <a:endParaRPr lang="pt-PT" dirty="0"/>
          </a:p>
        </p:txBody>
      </p:sp>
      <p:sp>
        <p:nvSpPr>
          <p:cNvPr id="6" name="TextBox 5"/>
          <p:cNvSpPr txBox="1"/>
          <p:nvPr/>
        </p:nvSpPr>
        <p:spPr>
          <a:xfrm>
            <a:off x="1403648" y="2708920"/>
            <a:ext cx="6840760" cy="1569660"/>
          </a:xfrm>
          <a:prstGeom prst="rect">
            <a:avLst/>
          </a:prstGeom>
          <a:noFill/>
        </p:spPr>
        <p:txBody>
          <a:bodyPr wrap="square" rtlCol="0">
            <a:spAutoFit/>
          </a:bodyPr>
          <a:lstStyle/>
          <a:p>
            <a:pPr algn="ctr"/>
            <a:r>
              <a:rPr lang="pt-PT" sz="4800" b="1" dirty="0" smtClean="0">
                <a:solidFill>
                  <a:srgbClr val="696969"/>
                </a:solidFill>
              </a:rPr>
              <a:t>THANK YOU FOR YOUR ATTENTION</a:t>
            </a:r>
            <a:endParaRPr lang="pt-PT" sz="4800" b="1" dirty="0">
              <a:solidFill>
                <a:srgbClr val="696969"/>
              </a:solidFill>
            </a:endParaRPr>
          </a:p>
        </p:txBody>
      </p:sp>
      <p:pic>
        <p:nvPicPr>
          <p:cNvPr id="7" name="Picture 4" descr="http://mapsofworld.himmera.com/flags/Portugal_Flag_big.jpg"/>
          <p:cNvPicPr>
            <a:picLocks noChangeAspect="1" noChangeArrowheads="1"/>
          </p:cNvPicPr>
          <p:nvPr/>
        </p:nvPicPr>
        <p:blipFill>
          <a:blip r:embed="rId2" cstate="print"/>
          <a:srcRect/>
          <a:stretch>
            <a:fillRect/>
          </a:stretch>
        </p:blipFill>
        <p:spPr bwMode="auto">
          <a:xfrm>
            <a:off x="7812360" y="5517232"/>
            <a:ext cx="864000" cy="576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Agenda</a:t>
            </a:r>
            <a:endParaRPr lang="pt-PT" dirty="0"/>
          </a:p>
        </p:txBody>
      </p:sp>
      <p:sp>
        <p:nvSpPr>
          <p:cNvPr id="4" name="Footer Placeholder 3"/>
          <p:cNvSpPr>
            <a:spLocks noGrp="1"/>
          </p:cNvSpPr>
          <p:nvPr>
            <p:ph type="ftr" sz="quarter" idx="3"/>
          </p:nvPr>
        </p:nvSpPr>
        <p:spPr/>
        <p:txBody>
          <a:bodyPr/>
          <a:lstStyle/>
          <a:p>
            <a:r>
              <a:rPr lang="en-GB" dirty="0" smtClean="0"/>
              <a:t>Q2014</a:t>
            </a:r>
          </a:p>
          <a:p>
            <a:endParaRPr lang="pt-PT" dirty="0"/>
          </a:p>
        </p:txBody>
      </p:sp>
      <p:sp>
        <p:nvSpPr>
          <p:cNvPr id="5" name="Date Placeholder 4"/>
          <p:cNvSpPr>
            <a:spLocks noGrp="1"/>
          </p:cNvSpPr>
          <p:nvPr>
            <p:ph type="dt" sz="half" idx="2"/>
          </p:nvPr>
        </p:nvSpPr>
        <p:spPr/>
        <p:txBody>
          <a:bodyPr/>
          <a:lstStyle/>
          <a:p>
            <a:r>
              <a:rPr lang="en-GB" dirty="0" smtClean="0"/>
              <a:t>4th June 2014</a:t>
            </a:r>
            <a:endParaRPr lang="pt-PT" dirty="0"/>
          </a:p>
        </p:txBody>
      </p:sp>
      <p:sp>
        <p:nvSpPr>
          <p:cNvPr id="6" name="Content Placeholder 2"/>
          <p:cNvSpPr txBox="1">
            <a:spLocks noGrp="1"/>
          </p:cNvSpPr>
          <p:nvPr>
            <p:ph idx="1"/>
          </p:nvPr>
        </p:nvSpPr>
        <p:spPr>
          <a:xfrm>
            <a:off x="1350000" y="2052040"/>
            <a:ext cx="5238224" cy="3249168"/>
          </a:xfrm>
          <a:prstGeom prst="rect">
            <a:avLst/>
          </a:prstGeom>
        </p:spPr>
        <p:txBody>
          <a:bodyPr vert="horz" lIns="0" tIns="0" rIns="0" bIns="0" rtlCol="0">
            <a:normAutofit/>
          </a:bodyPr>
          <a:lstStyle/>
          <a:p>
            <a:pPr marL="457200" marR="0" lvl="0" indent="-457200" algn="l" defTabSz="914400" rtl="0" eaLnBrk="1" fontAlgn="auto" latinLnBrk="0" hangingPunct="1">
              <a:lnSpc>
                <a:spcPct val="90000"/>
              </a:lnSpc>
              <a:spcBef>
                <a:spcPts val="300"/>
              </a:spcBef>
              <a:spcAft>
                <a:spcPts val="0"/>
              </a:spcAft>
              <a:buClr>
                <a:schemeClr val="tx1"/>
              </a:buClr>
              <a:buSzTx/>
              <a:buFont typeface="Arial" pitchFamily="34" charset="0"/>
              <a:buNone/>
              <a:tabLst/>
              <a:defRPr/>
            </a:pPr>
            <a:endParaRPr kumimoji="0" lang="pt-PT" sz="1000" b="1" i="0" u="none" strike="noStrike" kern="1200" cap="none" spc="0" normalizeH="0" baseline="0" noProof="0" dirty="0" smtClean="0">
              <a:ln>
                <a:noFill/>
              </a:ln>
              <a:solidFill>
                <a:srgbClr val="9B7D40"/>
              </a:solidFill>
              <a:effectLst/>
              <a:uLnTx/>
              <a:uFillTx/>
              <a:latin typeface="+mn-lt"/>
              <a:ea typeface="+mn-ea"/>
              <a:cs typeface="+mn-cs"/>
            </a:endParaRPr>
          </a:p>
          <a:p>
            <a:pPr marL="457200" marR="0" lvl="0" indent="-457200" algn="l" defTabSz="914400" rtl="0" eaLnBrk="1" fontAlgn="auto" latinLnBrk="0" hangingPunct="1">
              <a:lnSpc>
                <a:spcPct val="150000"/>
              </a:lnSpc>
              <a:spcBef>
                <a:spcPts val="300"/>
              </a:spcBef>
              <a:spcAft>
                <a:spcPts val="0"/>
              </a:spcAft>
              <a:buClr>
                <a:srgbClr val="832326"/>
              </a:buClr>
              <a:buSzTx/>
              <a:buFont typeface="Arial" pitchFamily="34" charset="0"/>
              <a:buAutoNum type="arabicPeriod"/>
              <a:tabLst/>
              <a:defRPr/>
            </a:pPr>
            <a:r>
              <a:rPr kumimoji="0" lang="en-GB" sz="1800" b="1" i="0" u="none" strike="noStrike" kern="1200" cap="none" spc="0" normalizeH="0" baseline="0" noProof="0" dirty="0" smtClean="0">
                <a:ln>
                  <a:noFill/>
                </a:ln>
                <a:solidFill>
                  <a:srgbClr val="832326"/>
                </a:solidFill>
                <a:effectLst/>
                <a:uLnTx/>
                <a:uFillTx/>
                <a:latin typeface="+mn-lt"/>
                <a:ea typeface="+mn-ea"/>
                <a:cs typeface="+mn-cs"/>
              </a:rPr>
              <a:t>Cooperation between users</a:t>
            </a:r>
            <a:r>
              <a:rPr kumimoji="0" lang="en-GB" sz="1800" b="1" i="0" u="none" strike="noStrike" kern="1200" cap="none" spc="0" normalizeH="0" noProof="0" dirty="0" smtClean="0">
                <a:ln>
                  <a:noFill/>
                </a:ln>
                <a:solidFill>
                  <a:srgbClr val="832326"/>
                </a:solidFill>
                <a:effectLst/>
                <a:uLnTx/>
                <a:uFillTx/>
                <a:latin typeface="+mn-lt"/>
                <a:ea typeface="+mn-ea"/>
                <a:cs typeface="+mn-cs"/>
              </a:rPr>
              <a:t> and producers</a:t>
            </a:r>
            <a:endParaRPr kumimoji="0" lang="en-GB" sz="1800" b="1" i="0" u="none" strike="noStrike" kern="1200" cap="none" spc="0" normalizeH="0" baseline="0" noProof="0" dirty="0" smtClean="0">
              <a:ln>
                <a:noFill/>
              </a:ln>
              <a:solidFill>
                <a:srgbClr val="832326"/>
              </a:solidFill>
              <a:effectLst/>
              <a:uLnTx/>
              <a:uFillTx/>
              <a:latin typeface="+mn-lt"/>
              <a:ea typeface="+mn-ea"/>
              <a:cs typeface="+mn-cs"/>
            </a:endParaRPr>
          </a:p>
          <a:p>
            <a:pPr marL="457200" marR="0" lvl="0" indent="-457200" algn="l" defTabSz="914400" rtl="0" eaLnBrk="1" fontAlgn="auto" latinLnBrk="0" hangingPunct="1">
              <a:lnSpc>
                <a:spcPct val="150000"/>
              </a:lnSpc>
              <a:spcBef>
                <a:spcPts val="300"/>
              </a:spcBef>
              <a:spcAft>
                <a:spcPts val="0"/>
              </a:spcAft>
              <a:buClr>
                <a:schemeClr val="tx1"/>
              </a:buClr>
              <a:buSzTx/>
              <a:buFont typeface="Arial" pitchFamily="34" charset="0"/>
              <a:buAutoNum type="arabicPeriod"/>
              <a:tabLst/>
              <a:defRPr/>
            </a:pPr>
            <a:endParaRPr kumimoji="0" lang="en-GB" sz="1000" b="1" i="0" u="none" strike="noStrike" kern="1200" cap="none" spc="0" normalizeH="0" baseline="0" noProof="0" dirty="0" smtClean="0">
              <a:ln>
                <a:noFill/>
              </a:ln>
              <a:solidFill>
                <a:srgbClr val="9B7D40"/>
              </a:solidFill>
              <a:effectLst/>
              <a:uLnTx/>
              <a:uFillTx/>
              <a:latin typeface="+mn-lt"/>
              <a:ea typeface="+mn-ea"/>
              <a:cs typeface="+mn-cs"/>
            </a:endParaRPr>
          </a:p>
          <a:p>
            <a:pPr marL="457200" marR="0" lvl="0" indent="-457200" algn="l" defTabSz="914400" rtl="0" eaLnBrk="1" fontAlgn="auto" latinLnBrk="0" hangingPunct="1">
              <a:lnSpc>
                <a:spcPct val="120000"/>
              </a:lnSpc>
              <a:spcBef>
                <a:spcPts val="300"/>
              </a:spcBef>
              <a:spcAft>
                <a:spcPts val="0"/>
              </a:spcAft>
              <a:buClr>
                <a:srgbClr val="832326"/>
              </a:buClr>
              <a:buSzTx/>
              <a:buFont typeface="Arial" pitchFamily="34" charset="0"/>
              <a:buAutoNum type="arabicPeriod"/>
              <a:tabLst/>
              <a:defRPr/>
            </a:pPr>
            <a:r>
              <a:rPr kumimoji="0" lang="en-GB" sz="1800" b="1" i="0" u="none" strike="noStrike" kern="1200" cap="none" spc="0" normalizeH="0" baseline="0" noProof="0" dirty="0" smtClean="0">
                <a:ln>
                  <a:noFill/>
                </a:ln>
                <a:solidFill>
                  <a:srgbClr val="832326"/>
                </a:solidFill>
                <a:effectLst/>
                <a:uLnTx/>
                <a:uFillTx/>
                <a:latin typeface="+mn-lt"/>
                <a:ea typeface="+mn-ea"/>
                <a:cs typeface="+mn-cs"/>
              </a:rPr>
              <a:t>Quality</a:t>
            </a:r>
            <a:r>
              <a:rPr kumimoji="0" lang="en-GB" sz="1800" b="1" i="0" u="none" strike="noStrike" kern="1200" cap="none" spc="0" normalizeH="0" noProof="0" dirty="0" smtClean="0">
                <a:ln>
                  <a:noFill/>
                </a:ln>
                <a:solidFill>
                  <a:srgbClr val="832326"/>
                </a:solidFill>
                <a:effectLst/>
                <a:uLnTx/>
                <a:uFillTx/>
                <a:latin typeface="+mn-lt"/>
                <a:ea typeface="+mn-ea"/>
                <a:cs typeface="+mn-cs"/>
              </a:rPr>
              <a:t> manuals</a:t>
            </a:r>
            <a:endParaRPr kumimoji="0" lang="en-GB" sz="1800" b="1" i="0" u="none" strike="noStrike" kern="1200" cap="none" spc="0" normalizeH="0" baseline="0" noProof="0" dirty="0" smtClean="0">
              <a:ln>
                <a:noFill/>
              </a:ln>
              <a:solidFill>
                <a:srgbClr val="832326"/>
              </a:solidFill>
              <a:effectLst/>
              <a:uLnTx/>
              <a:uFillTx/>
              <a:latin typeface="+mn-lt"/>
              <a:ea typeface="+mn-ea"/>
              <a:cs typeface="+mn-cs"/>
            </a:endParaRPr>
          </a:p>
          <a:p>
            <a:pPr marL="809625" lvl="1" indent="-361950" algn="ctr">
              <a:lnSpc>
                <a:spcPct val="120000"/>
              </a:lnSpc>
              <a:spcBef>
                <a:spcPts val="2000"/>
              </a:spcBef>
              <a:buClr>
                <a:srgbClr val="9B7D40"/>
              </a:buClr>
              <a:buFont typeface="Arial" pitchFamily="34" charset="0"/>
              <a:buNone/>
            </a:pPr>
            <a:endParaRPr kumimoji="0" lang="en-GB" sz="200" b="1"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457200" marR="0" lvl="0" indent="-457200" algn="l" defTabSz="914400" rtl="0" eaLnBrk="1" fontAlgn="auto" latinLnBrk="0" hangingPunct="1">
              <a:lnSpc>
                <a:spcPct val="150000"/>
              </a:lnSpc>
              <a:spcBef>
                <a:spcPts val="300"/>
              </a:spcBef>
              <a:spcAft>
                <a:spcPts val="0"/>
              </a:spcAft>
              <a:buClr>
                <a:srgbClr val="832326"/>
              </a:buClr>
              <a:buSzTx/>
              <a:buFont typeface="Arial" pitchFamily="34" charset="0"/>
              <a:buAutoNum type="arabicPeriod"/>
              <a:tabLst/>
              <a:defRPr/>
            </a:pPr>
            <a:r>
              <a:rPr kumimoji="0" lang="en-GB" sz="1800" b="1" i="0" u="none" strike="noStrike" kern="1200" cap="none" spc="0" normalizeH="0" baseline="0" noProof="0" dirty="0" smtClean="0">
                <a:ln>
                  <a:noFill/>
                </a:ln>
                <a:solidFill>
                  <a:srgbClr val="832326"/>
                </a:solidFill>
                <a:effectLst/>
                <a:uLnTx/>
                <a:uFillTx/>
                <a:latin typeface="+mn-lt"/>
                <a:ea typeface="+mn-ea"/>
                <a:cs typeface="+mn-cs"/>
              </a:rPr>
              <a:t>Concluding Remarks</a:t>
            </a:r>
            <a:endParaRPr kumimoji="0" lang="en-GB" sz="1800" b="1" i="0" u="none" strike="noStrike" kern="1200" cap="none" spc="0" normalizeH="0" baseline="0" noProof="0" dirty="0">
              <a:ln>
                <a:noFill/>
              </a:ln>
              <a:solidFill>
                <a:srgbClr val="832326"/>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r>
              <a:rPr lang="en-GB" dirty="0" smtClean="0"/>
              <a:t>Q2014</a:t>
            </a:r>
          </a:p>
          <a:p>
            <a:endParaRPr lang="pt-PT" dirty="0"/>
          </a:p>
        </p:txBody>
      </p:sp>
      <p:sp>
        <p:nvSpPr>
          <p:cNvPr id="5" name="Date Placeholder 4"/>
          <p:cNvSpPr>
            <a:spLocks noGrp="1"/>
          </p:cNvSpPr>
          <p:nvPr>
            <p:ph type="dt" sz="half" idx="2"/>
          </p:nvPr>
        </p:nvSpPr>
        <p:spPr/>
        <p:txBody>
          <a:bodyPr/>
          <a:lstStyle/>
          <a:p>
            <a:r>
              <a:rPr lang="en-GB" dirty="0" smtClean="0"/>
              <a:t>4th June 2014</a:t>
            </a:r>
            <a:endParaRPr lang="pt-PT" dirty="0"/>
          </a:p>
        </p:txBody>
      </p:sp>
      <p:sp>
        <p:nvSpPr>
          <p:cNvPr id="6" name="Content Placeholder 2"/>
          <p:cNvSpPr txBox="1">
            <a:spLocks noGrp="1"/>
          </p:cNvSpPr>
          <p:nvPr>
            <p:ph idx="1"/>
          </p:nvPr>
        </p:nvSpPr>
        <p:spPr>
          <a:xfrm>
            <a:off x="1259632" y="1844824"/>
            <a:ext cx="7128792" cy="1872208"/>
          </a:xfrm>
          <a:prstGeom prst="rect">
            <a:avLst/>
          </a:prstGeom>
        </p:spPr>
        <p:txBody>
          <a:bodyPr vert="horz" lIns="0" tIns="0" rIns="0" bIns="0" rtlCol="0">
            <a:normAutofit/>
          </a:bodyPr>
          <a:lstStyle/>
          <a:p>
            <a:pPr marL="0" indent="0">
              <a:lnSpc>
                <a:spcPct val="150000"/>
              </a:lnSpc>
            </a:pPr>
            <a:r>
              <a:rPr lang="en-US" sz="1800" dirty="0" smtClean="0">
                <a:solidFill>
                  <a:srgbClr val="9B7D40"/>
                </a:solidFill>
              </a:rPr>
              <a:t>Statistical compilers are always </a:t>
            </a:r>
            <a:r>
              <a:rPr lang="en-US" sz="1800" dirty="0" smtClean="0">
                <a:solidFill>
                  <a:srgbClr val="9B7D40"/>
                </a:solidFill>
              </a:rPr>
              <a:t>focus </a:t>
            </a:r>
            <a:r>
              <a:rPr lang="en-US" sz="1800" dirty="0" smtClean="0">
                <a:solidFill>
                  <a:srgbClr val="9B7D40"/>
                </a:solidFill>
              </a:rPr>
              <a:t>on the dimensions of data quality. In fact, the quality dimensions cover all aspects of how statistics meet user needs and their expectations concerning the information disclosed</a:t>
            </a:r>
            <a:endParaRPr kumimoji="0" lang="pt-PT" sz="1000" b="1" i="0" u="none" strike="noStrike" kern="1200" cap="none" spc="0" normalizeH="0" baseline="0" noProof="0" dirty="0" smtClean="0">
              <a:ln>
                <a:noFill/>
              </a:ln>
              <a:solidFill>
                <a:srgbClr val="9B7D40"/>
              </a:solidFill>
              <a:effectLst/>
              <a:uLnTx/>
              <a:uFillTx/>
              <a:latin typeface="+mn-lt"/>
              <a:ea typeface="+mn-ea"/>
              <a:cs typeface="+mn-cs"/>
            </a:endParaRPr>
          </a:p>
        </p:txBody>
      </p:sp>
      <p:pic>
        <p:nvPicPr>
          <p:cNvPr id="1026" name="Picture 2" descr="A estatística é uma profissão extremamente interdisciplinar e faz prevenção de vários acontecimentos"/>
          <p:cNvPicPr>
            <a:picLocks noChangeAspect="1" noChangeArrowheads="1"/>
          </p:cNvPicPr>
          <p:nvPr/>
        </p:nvPicPr>
        <p:blipFill>
          <a:blip r:embed="rId2" cstate="print"/>
          <a:srcRect/>
          <a:stretch>
            <a:fillRect/>
          </a:stretch>
        </p:blipFill>
        <p:spPr bwMode="auto">
          <a:xfrm>
            <a:off x="4427984" y="3573016"/>
            <a:ext cx="3096344" cy="2328451"/>
          </a:xfrm>
          <a:prstGeom prst="rect">
            <a:avLst/>
          </a:prstGeom>
          <a:noFill/>
        </p:spPr>
      </p:pic>
      <p:sp>
        <p:nvSpPr>
          <p:cNvPr id="8" name="Title 1"/>
          <p:cNvSpPr>
            <a:spLocks noGrp="1"/>
          </p:cNvSpPr>
          <p:nvPr>
            <p:ph type="title"/>
          </p:nvPr>
        </p:nvSpPr>
        <p:spPr>
          <a:xfrm>
            <a:off x="4067944" y="396000"/>
            <a:ext cx="4392488" cy="414000"/>
          </a:xfrm>
        </p:spPr>
        <p:txBody>
          <a:bodyPr>
            <a:normAutofit/>
          </a:bodyPr>
          <a:lstStyle/>
          <a:p>
            <a:r>
              <a:rPr lang="en-US" smtClean="0">
                <a:solidFill>
                  <a:srgbClr val="832326"/>
                </a:solidFill>
              </a:rPr>
              <a:t>1. Cooperation between users  and producers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7944" y="396000"/>
            <a:ext cx="4392056" cy="414000"/>
          </a:xfrm>
        </p:spPr>
        <p:txBody>
          <a:bodyPr>
            <a:normAutofit/>
          </a:bodyPr>
          <a:lstStyle/>
          <a:p>
            <a:r>
              <a:rPr lang="en-US" dirty="0" smtClean="0">
                <a:solidFill>
                  <a:srgbClr val="832326"/>
                </a:solidFill>
              </a:rPr>
              <a:t>1. Cooperation between users  and producers</a:t>
            </a:r>
            <a:endParaRPr lang="en-US" dirty="0"/>
          </a:p>
        </p:txBody>
      </p:sp>
      <p:sp>
        <p:nvSpPr>
          <p:cNvPr id="4" name="Footer Placeholder 3"/>
          <p:cNvSpPr>
            <a:spLocks noGrp="1"/>
          </p:cNvSpPr>
          <p:nvPr>
            <p:ph type="ftr" sz="quarter" idx="3"/>
          </p:nvPr>
        </p:nvSpPr>
        <p:spPr/>
        <p:txBody>
          <a:bodyPr/>
          <a:lstStyle/>
          <a:p>
            <a:r>
              <a:rPr lang="en-GB" dirty="0" smtClean="0"/>
              <a:t>Q2014</a:t>
            </a:r>
          </a:p>
          <a:p>
            <a:endParaRPr lang="pt-PT" dirty="0"/>
          </a:p>
        </p:txBody>
      </p:sp>
      <p:sp>
        <p:nvSpPr>
          <p:cNvPr id="5" name="Date Placeholder 4"/>
          <p:cNvSpPr>
            <a:spLocks noGrp="1"/>
          </p:cNvSpPr>
          <p:nvPr>
            <p:ph type="dt" sz="half" idx="2"/>
          </p:nvPr>
        </p:nvSpPr>
        <p:spPr/>
        <p:txBody>
          <a:bodyPr/>
          <a:lstStyle/>
          <a:p>
            <a:r>
              <a:rPr lang="en-GB" dirty="0" smtClean="0"/>
              <a:t>4th June 2014</a:t>
            </a:r>
            <a:endParaRPr lang="pt-PT" dirty="0"/>
          </a:p>
        </p:txBody>
      </p:sp>
      <p:sp>
        <p:nvSpPr>
          <p:cNvPr id="7" name="Content Placeholder 6"/>
          <p:cNvSpPr>
            <a:spLocks noGrp="1"/>
          </p:cNvSpPr>
          <p:nvPr>
            <p:ph idx="1"/>
          </p:nvPr>
        </p:nvSpPr>
        <p:spPr>
          <a:xfrm>
            <a:off x="1350000" y="1628800"/>
            <a:ext cx="7110000" cy="2025032"/>
          </a:xfrm>
          <a:ln>
            <a:noFill/>
          </a:ln>
        </p:spPr>
        <p:txBody>
          <a:bodyPr>
            <a:normAutofit fontScale="92500" lnSpcReduction="20000"/>
          </a:bodyPr>
          <a:lstStyle/>
          <a:p>
            <a:pPr marL="0" indent="0">
              <a:lnSpc>
                <a:spcPct val="150000"/>
              </a:lnSpc>
            </a:pPr>
            <a:r>
              <a:rPr lang="en-GB" sz="2100" dirty="0" smtClean="0"/>
              <a:t>Users expect</a:t>
            </a:r>
          </a:p>
          <a:p>
            <a:pPr marL="0" indent="0">
              <a:lnSpc>
                <a:spcPct val="150000"/>
              </a:lnSpc>
              <a:buClr>
                <a:srgbClr val="832326"/>
              </a:buClr>
              <a:buFont typeface="Wingdings" pitchFamily="2" charset="2"/>
              <a:buChar char="ü"/>
            </a:pPr>
            <a:r>
              <a:rPr lang="en-GB" sz="1900" dirty="0" smtClean="0">
                <a:solidFill>
                  <a:srgbClr val="9B7D40"/>
                </a:solidFill>
              </a:rPr>
              <a:t> to obtain reliable data upon which they can base their own decisions </a:t>
            </a:r>
          </a:p>
          <a:p>
            <a:pPr marL="0" indent="0">
              <a:lnSpc>
                <a:spcPct val="150000"/>
              </a:lnSpc>
              <a:buClr>
                <a:srgbClr val="832326"/>
              </a:buClr>
              <a:buFont typeface="Wingdings" pitchFamily="2" charset="2"/>
              <a:buChar char="ü"/>
            </a:pPr>
            <a:r>
              <a:rPr lang="en-GB" sz="1900" dirty="0" smtClean="0">
                <a:solidFill>
                  <a:srgbClr val="9B7D40"/>
                </a:solidFill>
              </a:rPr>
              <a:t> to get timely data, otherwise the data will be useless</a:t>
            </a:r>
          </a:p>
          <a:p>
            <a:pPr marL="0" indent="0">
              <a:lnSpc>
                <a:spcPct val="150000"/>
              </a:lnSpc>
              <a:buClr>
                <a:srgbClr val="832326"/>
              </a:buClr>
              <a:buFont typeface="Wingdings" pitchFamily="2" charset="2"/>
              <a:buChar char="ü"/>
            </a:pPr>
            <a:r>
              <a:rPr lang="en-GB" sz="1900" dirty="0" smtClean="0">
                <a:solidFill>
                  <a:srgbClr val="9B7D40"/>
                </a:solidFill>
              </a:rPr>
              <a:t> to know </a:t>
            </a:r>
            <a:r>
              <a:rPr lang="en-US" sz="1900" dirty="0" smtClean="0">
                <a:solidFill>
                  <a:srgbClr val="9B7D40"/>
                </a:solidFill>
              </a:rPr>
              <a:t>if statistics will be revised to increase the accuracy and what is the revisions policy followed by the </a:t>
            </a:r>
            <a:r>
              <a:rPr lang="en-US" sz="1900" dirty="0" err="1" smtClean="0">
                <a:solidFill>
                  <a:srgbClr val="9B7D40"/>
                </a:solidFill>
              </a:rPr>
              <a:t>Banco</a:t>
            </a:r>
            <a:r>
              <a:rPr lang="en-US" sz="1900" dirty="0" smtClean="0">
                <a:solidFill>
                  <a:srgbClr val="9B7D40"/>
                </a:solidFill>
              </a:rPr>
              <a:t> de Portugal</a:t>
            </a:r>
            <a:endParaRPr lang="pt-PT" sz="1900" dirty="0" smtClean="0">
              <a:solidFill>
                <a:srgbClr val="9B7D40"/>
              </a:solidFill>
            </a:endParaRPr>
          </a:p>
          <a:p>
            <a:endParaRPr lang="pt-PT" dirty="0"/>
          </a:p>
        </p:txBody>
      </p:sp>
      <p:grpSp>
        <p:nvGrpSpPr>
          <p:cNvPr id="15" name="Group 14"/>
          <p:cNvGrpSpPr/>
          <p:nvPr/>
        </p:nvGrpSpPr>
        <p:grpSpPr>
          <a:xfrm>
            <a:off x="2051720" y="3933056"/>
            <a:ext cx="5616624" cy="2232248"/>
            <a:chOff x="1619672" y="1124744"/>
            <a:chExt cx="5616624" cy="2232248"/>
          </a:xfrm>
        </p:grpSpPr>
        <p:pic>
          <p:nvPicPr>
            <p:cNvPr id="16" name="Picture 6" descr="https://encrypted-tbn2.gstatic.com/images?q=tbn:ANd9GcR1iPSH-03m1yWSKBOFFh0ZxJgyBTsc3DC2jC_4CJBiMbs3c6nxVsPGjT-ZAw">
              <a:hlinkClick r:id="rId2"/>
            </p:cNvPr>
            <p:cNvPicPr>
              <a:picLocks noChangeAspect="1" noChangeArrowheads="1"/>
            </p:cNvPicPr>
            <p:nvPr/>
          </p:nvPicPr>
          <p:blipFill>
            <a:blip r:embed="rId3" cstate="print"/>
            <a:srcRect/>
            <a:stretch>
              <a:fillRect/>
            </a:stretch>
          </p:blipFill>
          <p:spPr bwMode="auto">
            <a:xfrm>
              <a:off x="1619672" y="1340768"/>
              <a:ext cx="1512168" cy="1512168"/>
            </a:xfrm>
            <a:prstGeom prst="rect">
              <a:avLst/>
            </a:prstGeom>
            <a:noFill/>
          </p:spPr>
        </p:pic>
        <p:sp>
          <p:nvSpPr>
            <p:cNvPr id="17" name="Right Arrow 16"/>
            <p:cNvSpPr/>
            <p:nvPr/>
          </p:nvSpPr>
          <p:spPr>
            <a:xfrm>
              <a:off x="3275856" y="1988840"/>
              <a:ext cx="648072" cy="360040"/>
            </a:xfrm>
            <a:prstGeom prst="rightArrow">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smtClean="0">
                <a:solidFill>
                  <a:schemeClr val="accent1">
                    <a:lumMod val="20000"/>
                    <a:lumOff val="80000"/>
                  </a:schemeClr>
                </a:solidFill>
              </a:endParaRPr>
            </a:p>
          </p:txBody>
        </p:sp>
        <p:sp>
          <p:nvSpPr>
            <p:cNvPr id="18" name="Rectangle 17"/>
            <p:cNvSpPr/>
            <p:nvPr/>
          </p:nvSpPr>
          <p:spPr>
            <a:xfrm>
              <a:off x="4211960" y="1124744"/>
              <a:ext cx="1512168" cy="3600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smtClean="0">
                  <a:solidFill>
                    <a:srgbClr val="FFFFFF"/>
                  </a:solidFill>
                </a:rPr>
                <a:t>International users</a:t>
              </a:r>
            </a:p>
          </p:txBody>
        </p:sp>
        <p:sp>
          <p:nvSpPr>
            <p:cNvPr id="19" name="Rectangle 18"/>
            <p:cNvSpPr/>
            <p:nvPr/>
          </p:nvSpPr>
          <p:spPr>
            <a:xfrm>
              <a:off x="5796136" y="1124744"/>
              <a:ext cx="1440160" cy="3600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smtClean="0">
                  <a:solidFill>
                    <a:srgbClr val="FFFFFF"/>
                  </a:solidFill>
                </a:rPr>
                <a:t>National users</a:t>
              </a:r>
            </a:p>
          </p:txBody>
        </p:sp>
        <p:sp>
          <p:nvSpPr>
            <p:cNvPr id="20" name="Rectangle 19"/>
            <p:cNvSpPr/>
            <p:nvPr/>
          </p:nvSpPr>
          <p:spPr>
            <a:xfrm>
              <a:off x="4211959" y="1556792"/>
              <a:ext cx="1512169" cy="18002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GB" sz="1100" dirty="0" smtClean="0"/>
                <a:t>International bodies</a:t>
              </a:r>
              <a:endParaRPr lang="en-GB" sz="1100" dirty="0" smtClean="0">
                <a:solidFill>
                  <a:schemeClr val="bg1"/>
                </a:solidFill>
              </a:endParaRPr>
            </a:p>
            <a:p>
              <a:pPr algn="ctr">
                <a:lnSpc>
                  <a:spcPct val="150000"/>
                </a:lnSpc>
              </a:pPr>
              <a:r>
                <a:rPr lang="en-GB" sz="1100" dirty="0" smtClean="0">
                  <a:solidFill>
                    <a:schemeClr val="bg1"/>
                  </a:solidFill>
                </a:rPr>
                <a:t>EU Member Sates</a:t>
              </a:r>
            </a:p>
            <a:p>
              <a:pPr algn="ctr">
                <a:lnSpc>
                  <a:spcPct val="150000"/>
                </a:lnSpc>
              </a:pPr>
              <a:r>
                <a:rPr lang="en-GB" sz="1100" dirty="0" smtClean="0">
                  <a:solidFill>
                    <a:schemeClr val="bg1"/>
                  </a:solidFill>
                </a:rPr>
                <a:t>Market  analysts</a:t>
              </a:r>
            </a:p>
            <a:p>
              <a:pPr algn="ctr">
                <a:lnSpc>
                  <a:spcPct val="150000"/>
                </a:lnSpc>
              </a:pPr>
              <a:endParaRPr lang="en-GB" sz="1100" dirty="0" smtClean="0">
                <a:solidFill>
                  <a:schemeClr val="bg1"/>
                </a:solidFill>
              </a:endParaRPr>
            </a:p>
            <a:p>
              <a:pPr algn="ctr">
                <a:lnSpc>
                  <a:spcPct val="150000"/>
                </a:lnSpc>
              </a:pPr>
              <a:endParaRPr lang="en-GB" sz="1100" dirty="0" smtClean="0">
                <a:solidFill>
                  <a:schemeClr val="bg1"/>
                </a:solidFill>
              </a:endParaRPr>
            </a:p>
          </p:txBody>
        </p:sp>
        <p:sp>
          <p:nvSpPr>
            <p:cNvPr id="21" name="Rectangle 20"/>
            <p:cNvSpPr/>
            <p:nvPr/>
          </p:nvSpPr>
          <p:spPr>
            <a:xfrm>
              <a:off x="5796136" y="1556792"/>
              <a:ext cx="1440160" cy="18002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GB" sz="1100" smtClean="0"/>
                <a:t>Central bank</a:t>
              </a:r>
            </a:p>
            <a:p>
              <a:pPr algn="ctr">
                <a:lnSpc>
                  <a:spcPct val="150000"/>
                </a:lnSpc>
              </a:pPr>
              <a:r>
                <a:rPr lang="en-GB" sz="1100" smtClean="0"/>
                <a:t>General government</a:t>
              </a:r>
            </a:p>
            <a:p>
              <a:pPr algn="ctr">
                <a:lnSpc>
                  <a:spcPct val="150000"/>
                </a:lnSpc>
              </a:pPr>
              <a:r>
                <a:rPr lang="en-GB" sz="1100" smtClean="0"/>
                <a:t>Statistics Portugal</a:t>
              </a:r>
            </a:p>
            <a:p>
              <a:pPr algn="ctr">
                <a:lnSpc>
                  <a:spcPct val="150000"/>
                </a:lnSpc>
              </a:pPr>
              <a:r>
                <a:rPr lang="en-GB" sz="1100" smtClean="0">
                  <a:solidFill>
                    <a:schemeClr val="bg1"/>
                  </a:solidFill>
                </a:rPr>
                <a:t>Comercial Banks</a:t>
              </a:r>
            </a:p>
            <a:p>
              <a:pPr algn="ctr">
                <a:lnSpc>
                  <a:spcPct val="150000"/>
                </a:lnSpc>
              </a:pPr>
              <a:r>
                <a:rPr lang="en-GB" sz="1100" smtClean="0">
                  <a:solidFill>
                    <a:schemeClr val="bg1"/>
                  </a:solidFill>
                </a:rPr>
                <a:t>Academia</a:t>
              </a:r>
            </a:p>
            <a:p>
              <a:pPr algn="ctr">
                <a:lnSpc>
                  <a:spcPct val="150000"/>
                </a:lnSpc>
              </a:pPr>
              <a:r>
                <a:rPr lang="en-GB" sz="1100" smtClean="0">
                  <a:solidFill>
                    <a:schemeClr val="bg1"/>
                  </a:solidFill>
                </a:rPr>
                <a:t>Media</a:t>
              </a:r>
            </a:p>
            <a:p>
              <a:pPr algn="ctr">
                <a:lnSpc>
                  <a:spcPct val="150000"/>
                </a:lnSpc>
              </a:pPr>
              <a:r>
                <a:rPr lang="en-GB" sz="1100" smtClean="0">
                  <a:solidFill>
                    <a:schemeClr val="bg1"/>
                  </a:solidFill>
                </a:rPr>
                <a:t>Public</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7944" y="396000"/>
            <a:ext cx="4392056" cy="414000"/>
          </a:xfrm>
        </p:spPr>
        <p:txBody>
          <a:bodyPr>
            <a:normAutofit/>
          </a:bodyPr>
          <a:lstStyle/>
          <a:p>
            <a:r>
              <a:rPr lang="en-US" smtClean="0">
                <a:solidFill>
                  <a:srgbClr val="832326"/>
                </a:solidFill>
              </a:rPr>
              <a:t>1. Cooperation between users  and producers</a:t>
            </a:r>
            <a:endParaRPr lang="en-US"/>
          </a:p>
        </p:txBody>
      </p:sp>
      <p:sp>
        <p:nvSpPr>
          <p:cNvPr id="4" name="Footer Placeholder 3"/>
          <p:cNvSpPr>
            <a:spLocks noGrp="1"/>
          </p:cNvSpPr>
          <p:nvPr>
            <p:ph type="ftr" sz="quarter" idx="3"/>
          </p:nvPr>
        </p:nvSpPr>
        <p:spPr/>
        <p:txBody>
          <a:bodyPr/>
          <a:lstStyle/>
          <a:p>
            <a:r>
              <a:rPr lang="en-GB" dirty="0" smtClean="0"/>
              <a:t>Q2014</a:t>
            </a:r>
            <a:endParaRPr lang="en-GB" dirty="0"/>
          </a:p>
        </p:txBody>
      </p:sp>
      <p:sp>
        <p:nvSpPr>
          <p:cNvPr id="5" name="Date Placeholder 4"/>
          <p:cNvSpPr>
            <a:spLocks noGrp="1"/>
          </p:cNvSpPr>
          <p:nvPr>
            <p:ph type="dt" sz="half" idx="2"/>
          </p:nvPr>
        </p:nvSpPr>
        <p:spPr/>
        <p:txBody>
          <a:bodyPr/>
          <a:lstStyle/>
          <a:p>
            <a:r>
              <a:rPr lang="en-GB" dirty="0" smtClean="0"/>
              <a:t>4th June 2014</a:t>
            </a:r>
            <a:endParaRPr lang="pt-PT" dirty="0"/>
          </a:p>
        </p:txBody>
      </p:sp>
      <p:sp>
        <p:nvSpPr>
          <p:cNvPr id="7" name="Content Placeholder 6"/>
          <p:cNvSpPr>
            <a:spLocks noGrp="1"/>
          </p:cNvSpPr>
          <p:nvPr>
            <p:ph idx="1"/>
          </p:nvPr>
        </p:nvSpPr>
        <p:spPr>
          <a:xfrm>
            <a:off x="1331640" y="1628800"/>
            <a:ext cx="7110000" cy="1016920"/>
          </a:xfrm>
          <a:ln>
            <a:noFill/>
          </a:ln>
        </p:spPr>
        <p:txBody>
          <a:bodyPr>
            <a:normAutofit/>
          </a:bodyPr>
          <a:lstStyle/>
          <a:p>
            <a:pPr marL="0" indent="0">
              <a:lnSpc>
                <a:spcPct val="150000"/>
              </a:lnSpc>
            </a:pPr>
            <a:r>
              <a:rPr lang="en-GB" sz="1800" dirty="0" smtClean="0">
                <a:solidFill>
                  <a:srgbClr val="9B7D40"/>
                </a:solidFill>
              </a:rPr>
              <a:t>Statisticians are often accused of speaking their own language and not be fully understood by the media or the general public</a:t>
            </a:r>
          </a:p>
          <a:p>
            <a:pPr marL="0" indent="0">
              <a:lnSpc>
                <a:spcPct val="150000"/>
              </a:lnSpc>
            </a:pPr>
            <a:endParaRPr lang="en-GB" sz="1800" dirty="0" smtClean="0">
              <a:solidFill>
                <a:srgbClr val="9B7D40"/>
              </a:solidFill>
            </a:endParaRPr>
          </a:p>
          <a:p>
            <a:endParaRPr lang="pt-PT" dirty="0"/>
          </a:p>
        </p:txBody>
      </p:sp>
      <p:sp>
        <p:nvSpPr>
          <p:cNvPr id="15" name="Content Placeholder 6"/>
          <p:cNvSpPr txBox="1">
            <a:spLocks/>
          </p:cNvSpPr>
          <p:nvPr/>
        </p:nvSpPr>
        <p:spPr>
          <a:xfrm>
            <a:off x="4139952" y="3501008"/>
            <a:ext cx="4536504" cy="1440160"/>
          </a:xfrm>
          <a:prstGeom prst="rect">
            <a:avLst/>
          </a:prstGeom>
          <a:ln>
            <a:noFill/>
          </a:ln>
        </p:spPr>
        <p:txBody>
          <a:bodyPr vert="horz" lIns="0" tIns="0" rIns="0" bIns="0" rtlCol="0">
            <a:normAutofit/>
          </a:bodyPr>
          <a:lstStyle/>
          <a:p>
            <a:pPr lvl="0">
              <a:lnSpc>
                <a:spcPct val="150000"/>
              </a:lnSpc>
              <a:spcBef>
                <a:spcPts val="300"/>
              </a:spcBef>
              <a:buClr>
                <a:schemeClr val="tx1"/>
              </a:buClr>
              <a:defRPr/>
            </a:pPr>
            <a:r>
              <a:rPr kumimoji="0" lang="en-GB" sz="1800" b="1" i="0" u="none" strike="noStrike" kern="1200" cap="none" spc="0" normalizeH="0" baseline="0" noProof="0" dirty="0" smtClean="0">
                <a:ln>
                  <a:noFill/>
                </a:ln>
                <a:solidFill>
                  <a:srgbClr val="9B7D40"/>
                </a:solidFill>
                <a:effectLst/>
                <a:uLnTx/>
                <a:uFillTx/>
                <a:latin typeface="+mn-lt"/>
                <a:ea typeface="+mn-ea"/>
                <a:cs typeface="+mn-cs"/>
              </a:rPr>
              <a:t>So, </a:t>
            </a:r>
            <a:r>
              <a:rPr lang="en-US" b="1" dirty="0" smtClean="0">
                <a:solidFill>
                  <a:srgbClr val="9B7D40"/>
                </a:solidFill>
              </a:rPr>
              <a:t>statisticians need to communicate using </a:t>
            </a:r>
            <a:r>
              <a:rPr lang="en-US" b="1" dirty="0" smtClean="0">
                <a:solidFill>
                  <a:srgbClr val="832326"/>
                </a:solidFill>
              </a:rPr>
              <a:t>accessible language and terminology that are easily recognized</a:t>
            </a:r>
            <a:r>
              <a:rPr lang="en-US" b="1" dirty="0" smtClean="0">
                <a:solidFill>
                  <a:srgbClr val="9B7D40"/>
                </a:solidFill>
              </a:rPr>
              <a:t> by various segments of users</a:t>
            </a:r>
            <a:endParaRPr kumimoji="0" lang="pt-PT" sz="2200" b="1" i="0" u="none" strike="noStrike" kern="1200" cap="none" spc="0" normalizeH="0" baseline="0" noProof="0" dirty="0">
              <a:ln>
                <a:noFill/>
              </a:ln>
              <a:solidFill>
                <a:srgbClr val="832326"/>
              </a:solidFill>
              <a:effectLst/>
              <a:uLnTx/>
              <a:uFillTx/>
              <a:latin typeface="+mn-lt"/>
              <a:ea typeface="+mn-ea"/>
              <a:cs typeface="+mn-cs"/>
            </a:endParaRPr>
          </a:p>
        </p:txBody>
      </p:sp>
      <p:pic>
        <p:nvPicPr>
          <p:cNvPr id="15362" name="Picture 2" descr="http://www.culturamix.com/wp-content/gallery/comunicacao-interpessoal-2/comunicacao-interpessoal-9.jpg"/>
          <p:cNvPicPr>
            <a:picLocks noChangeAspect="1" noChangeArrowheads="1"/>
          </p:cNvPicPr>
          <p:nvPr/>
        </p:nvPicPr>
        <p:blipFill>
          <a:blip r:embed="rId2" cstate="print"/>
          <a:srcRect/>
          <a:stretch>
            <a:fillRect/>
          </a:stretch>
        </p:blipFill>
        <p:spPr bwMode="auto">
          <a:xfrm>
            <a:off x="1403648" y="3088357"/>
            <a:ext cx="2438400" cy="242887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7944" y="396000"/>
            <a:ext cx="4392056" cy="414000"/>
          </a:xfrm>
        </p:spPr>
        <p:txBody>
          <a:bodyPr>
            <a:normAutofit/>
          </a:bodyPr>
          <a:lstStyle/>
          <a:p>
            <a:r>
              <a:rPr lang="en-US" smtClean="0">
                <a:solidFill>
                  <a:srgbClr val="832326"/>
                </a:solidFill>
              </a:rPr>
              <a:t>1. Cooperation between users  and producers</a:t>
            </a:r>
            <a:endParaRPr lang="en-US"/>
          </a:p>
        </p:txBody>
      </p:sp>
      <p:sp>
        <p:nvSpPr>
          <p:cNvPr id="4" name="Footer Placeholder 3"/>
          <p:cNvSpPr>
            <a:spLocks noGrp="1"/>
          </p:cNvSpPr>
          <p:nvPr>
            <p:ph type="ftr" sz="quarter" idx="3"/>
          </p:nvPr>
        </p:nvSpPr>
        <p:spPr/>
        <p:txBody>
          <a:bodyPr/>
          <a:lstStyle/>
          <a:p>
            <a:r>
              <a:rPr lang="en-GB" dirty="0" smtClean="0"/>
              <a:t>Q2014</a:t>
            </a:r>
          </a:p>
          <a:p>
            <a:endParaRPr lang="pt-PT" dirty="0"/>
          </a:p>
        </p:txBody>
      </p:sp>
      <p:sp>
        <p:nvSpPr>
          <p:cNvPr id="5" name="Date Placeholder 4"/>
          <p:cNvSpPr>
            <a:spLocks noGrp="1"/>
          </p:cNvSpPr>
          <p:nvPr>
            <p:ph type="dt" sz="half" idx="2"/>
          </p:nvPr>
        </p:nvSpPr>
        <p:spPr/>
        <p:txBody>
          <a:bodyPr/>
          <a:lstStyle/>
          <a:p>
            <a:r>
              <a:rPr lang="en-GB" dirty="0" smtClean="0"/>
              <a:t>4th June 2014</a:t>
            </a:r>
            <a:endParaRPr lang="pt-PT" dirty="0"/>
          </a:p>
        </p:txBody>
      </p:sp>
      <p:sp>
        <p:nvSpPr>
          <p:cNvPr id="7" name="Content Placeholder 6"/>
          <p:cNvSpPr>
            <a:spLocks noGrp="1"/>
          </p:cNvSpPr>
          <p:nvPr>
            <p:ph idx="1"/>
          </p:nvPr>
        </p:nvSpPr>
        <p:spPr>
          <a:xfrm>
            <a:off x="827584" y="1052736"/>
            <a:ext cx="1800200" cy="504056"/>
          </a:xfrm>
          <a:ln>
            <a:noFill/>
          </a:ln>
        </p:spPr>
        <p:txBody>
          <a:bodyPr>
            <a:normAutofit/>
          </a:bodyPr>
          <a:lstStyle/>
          <a:p>
            <a:pPr marL="0" indent="0">
              <a:lnSpc>
                <a:spcPct val="150000"/>
              </a:lnSpc>
            </a:pPr>
            <a:r>
              <a:rPr lang="en-GB" sz="1800" dirty="0" smtClean="0"/>
              <a:t>Some initiatives</a:t>
            </a:r>
            <a:r>
              <a:rPr lang="en-GB" sz="1800" dirty="0" smtClean="0">
                <a:solidFill>
                  <a:srgbClr val="9B7D40"/>
                </a:solidFill>
              </a:rPr>
              <a:t>:</a:t>
            </a:r>
          </a:p>
          <a:p>
            <a:pPr marL="0" indent="0">
              <a:lnSpc>
                <a:spcPct val="150000"/>
              </a:lnSpc>
            </a:pPr>
            <a:endParaRPr lang="en-GB" sz="1800" dirty="0" smtClean="0">
              <a:solidFill>
                <a:srgbClr val="9B7D40"/>
              </a:solidFill>
            </a:endParaRPr>
          </a:p>
          <a:p>
            <a:endParaRPr lang="pt-PT" dirty="0"/>
          </a:p>
        </p:txBody>
      </p:sp>
      <p:sp>
        <p:nvSpPr>
          <p:cNvPr id="8" name="Rectangle 7"/>
          <p:cNvSpPr/>
          <p:nvPr/>
        </p:nvSpPr>
        <p:spPr>
          <a:xfrm>
            <a:off x="2699792" y="1462701"/>
            <a:ext cx="6444208" cy="2383088"/>
          </a:xfrm>
          <a:prstGeom prst="rect">
            <a:avLst/>
          </a:prstGeom>
        </p:spPr>
        <p:txBody>
          <a:bodyPr wrap="square">
            <a:spAutoFit/>
          </a:bodyPr>
          <a:lstStyle/>
          <a:p>
            <a:pPr marL="0" lvl="8">
              <a:lnSpc>
                <a:spcPct val="140000"/>
              </a:lnSpc>
            </a:pPr>
            <a:r>
              <a:rPr lang="en-GB" b="1" dirty="0" smtClean="0">
                <a:solidFill>
                  <a:srgbClr val="9B7D40"/>
                </a:solidFill>
              </a:rPr>
              <a:t>An </a:t>
            </a:r>
            <a:r>
              <a:rPr lang="en-GB" b="1" dirty="0" smtClean="0">
                <a:solidFill>
                  <a:srgbClr val="832326"/>
                </a:solidFill>
              </a:rPr>
              <a:t>Interactive Statistics Database on the BP website</a:t>
            </a:r>
            <a:r>
              <a:rPr lang="en-GB" b="1" dirty="0" smtClean="0">
                <a:solidFill>
                  <a:srgbClr val="9B7D40"/>
                </a:solidFill>
              </a:rPr>
              <a:t>. This service offers several facilities and options allowing a user-friendly navigation through the statistical information about the Portuguese economy. Users can access a wide range of series comprising these statistics and corresponding metadata and create their own alerts and tables in the Personal Area</a:t>
            </a:r>
          </a:p>
        </p:txBody>
      </p:sp>
      <p:pic>
        <p:nvPicPr>
          <p:cNvPr id="3078" name="Picture 6" descr="Go to Corporate Area"/>
          <p:cNvPicPr>
            <a:picLocks noChangeAspect="1" noChangeArrowheads="1"/>
          </p:cNvPicPr>
          <p:nvPr/>
        </p:nvPicPr>
        <p:blipFill>
          <a:blip r:embed="rId2" cstate="print"/>
          <a:srcRect/>
          <a:stretch>
            <a:fillRect/>
          </a:stretch>
        </p:blipFill>
        <p:spPr bwMode="auto">
          <a:xfrm>
            <a:off x="971600" y="5013176"/>
            <a:ext cx="1440160" cy="648072"/>
          </a:xfrm>
          <a:prstGeom prst="rect">
            <a:avLst/>
          </a:prstGeom>
          <a:noFill/>
        </p:spPr>
      </p:pic>
      <p:pic>
        <p:nvPicPr>
          <p:cNvPr id="3080" name="Picture 8" descr="Go to BPstat - Statistics online"/>
          <p:cNvPicPr>
            <a:picLocks noChangeAspect="1" noChangeArrowheads="1"/>
          </p:cNvPicPr>
          <p:nvPr/>
        </p:nvPicPr>
        <p:blipFill>
          <a:blip r:embed="rId3" cstate="print"/>
          <a:srcRect/>
          <a:stretch>
            <a:fillRect/>
          </a:stretch>
        </p:blipFill>
        <p:spPr bwMode="auto">
          <a:xfrm>
            <a:off x="971600" y="2259590"/>
            <a:ext cx="1512168" cy="665354"/>
          </a:xfrm>
          <a:prstGeom prst="rect">
            <a:avLst/>
          </a:prstGeom>
          <a:noFill/>
        </p:spPr>
      </p:pic>
      <p:sp>
        <p:nvSpPr>
          <p:cNvPr id="14" name="Rectangle 13"/>
          <p:cNvSpPr/>
          <p:nvPr/>
        </p:nvSpPr>
        <p:spPr>
          <a:xfrm>
            <a:off x="2699792" y="4221088"/>
            <a:ext cx="6444208" cy="2031325"/>
          </a:xfrm>
          <a:prstGeom prst="rect">
            <a:avLst/>
          </a:prstGeom>
        </p:spPr>
        <p:txBody>
          <a:bodyPr wrap="square">
            <a:spAutoFit/>
          </a:bodyPr>
          <a:lstStyle/>
          <a:p>
            <a:pPr marL="0" lvl="8">
              <a:lnSpc>
                <a:spcPct val="140000"/>
              </a:lnSpc>
            </a:pPr>
            <a:r>
              <a:rPr lang="en-US" b="1" dirty="0" smtClean="0">
                <a:solidFill>
                  <a:srgbClr val="832326"/>
                </a:solidFill>
              </a:rPr>
              <a:t>System of direct communication </a:t>
            </a:r>
            <a:r>
              <a:rPr lang="en-US" b="1" dirty="0" smtClean="0">
                <a:solidFill>
                  <a:srgbClr val="9B7D40"/>
                </a:solidFill>
              </a:rPr>
              <a:t>between companies and the </a:t>
            </a:r>
            <a:r>
              <a:rPr lang="en-GB" b="1" dirty="0" smtClean="0">
                <a:solidFill>
                  <a:srgbClr val="9B7D40"/>
                </a:solidFill>
              </a:rPr>
              <a:t>BP</a:t>
            </a:r>
            <a:r>
              <a:rPr lang="en-US" b="1" dirty="0" smtClean="0">
                <a:solidFill>
                  <a:srgbClr val="9B7D40"/>
                </a:solidFill>
              </a:rPr>
              <a:t>. This service aims to facilitate regular reporting and enhance the quality of elementary information, promoting, simultaneously, a wider use of statistics in particular through the development of feedback information to reporting entities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7944" y="396000"/>
            <a:ext cx="4392056" cy="414000"/>
          </a:xfrm>
        </p:spPr>
        <p:txBody>
          <a:bodyPr>
            <a:normAutofit/>
          </a:bodyPr>
          <a:lstStyle/>
          <a:p>
            <a:r>
              <a:rPr lang="en-US" smtClean="0">
                <a:solidFill>
                  <a:srgbClr val="832326"/>
                </a:solidFill>
              </a:rPr>
              <a:t>1. Cooperation between users  and producers</a:t>
            </a:r>
            <a:endParaRPr lang="en-US"/>
          </a:p>
        </p:txBody>
      </p:sp>
      <p:sp>
        <p:nvSpPr>
          <p:cNvPr id="4" name="Footer Placeholder 3"/>
          <p:cNvSpPr>
            <a:spLocks noGrp="1"/>
          </p:cNvSpPr>
          <p:nvPr>
            <p:ph type="ftr" sz="quarter" idx="3"/>
          </p:nvPr>
        </p:nvSpPr>
        <p:spPr/>
        <p:txBody>
          <a:bodyPr/>
          <a:lstStyle/>
          <a:p>
            <a:r>
              <a:rPr lang="en-GB" dirty="0" smtClean="0"/>
              <a:t>Q2014</a:t>
            </a:r>
          </a:p>
          <a:p>
            <a:endParaRPr lang="pt-PT" dirty="0"/>
          </a:p>
        </p:txBody>
      </p:sp>
      <p:sp>
        <p:nvSpPr>
          <p:cNvPr id="5" name="Date Placeholder 4"/>
          <p:cNvSpPr>
            <a:spLocks noGrp="1"/>
          </p:cNvSpPr>
          <p:nvPr>
            <p:ph type="dt" sz="half" idx="2"/>
          </p:nvPr>
        </p:nvSpPr>
        <p:spPr/>
        <p:txBody>
          <a:bodyPr/>
          <a:lstStyle/>
          <a:p>
            <a:r>
              <a:rPr lang="en-GB" dirty="0" smtClean="0"/>
              <a:t>4th June 2014</a:t>
            </a:r>
            <a:endParaRPr lang="pt-PT" dirty="0"/>
          </a:p>
        </p:txBody>
      </p:sp>
      <p:sp>
        <p:nvSpPr>
          <p:cNvPr id="8" name="Rectangle 7"/>
          <p:cNvSpPr/>
          <p:nvPr/>
        </p:nvSpPr>
        <p:spPr>
          <a:xfrm>
            <a:off x="2627784" y="1628800"/>
            <a:ext cx="6516216" cy="1643527"/>
          </a:xfrm>
          <a:prstGeom prst="rect">
            <a:avLst/>
          </a:prstGeom>
        </p:spPr>
        <p:txBody>
          <a:bodyPr wrap="square">
            <a:spAutoFit/>
          </a:bodyPr>
          <a:lstStyle/>
          <a:p>
            <a:pPr marL="0" lvl="8">
              <a:lnSpc>
                <a:spcPct val="140000"/>
              </a:lnSpc>
              <a:buClr>
                <a:srgbClr val="832326"/>
              </a:buClr>
            </a:pPr>
            <a:r>
              <a:rPr lang="en-GB" b="1" dirty="0" smtClean="0">
                <a:solidFill>
                  <a:srgbClr val="832326"/>
                </a:solidFill>
              </a:rPr>
              <a:t>Statistical information </a:t>
            </a:r>
            <a:r>
              <a:rPr lang="en-GB" b="1" dirty="0" smtClean="0">
                <a:solidFill>
                  <a:srgbClr val="9B7D40"/>
                </a:solidFill>
              </a:rPr>
              <a:t>is released on a continuous basis on the BP website with the constant concern of statistics disclosing in a clear and comprehensible manner, in tables and graphs to facilitate analysis and enable correct interpretation of results</a:t>
            </a:r>
          </a:p>
        </p:txBody>
      </p:sp>
      <p:pic>
        <p:nvPicPr>
          <p:cNvPr id="9" name="Picture 3" descr="C:\Users\exu05v\Desktop\Apresentação JCM\ipad.png"/>
          <p:cNvPicPr>
            <a:picLocks noChangeAspect="1" noChangeArrowheads="1"/>
          </p:cNvPicPr>
          <p:nvPr/>
        </p:nvPicPr>
        <p:blipFill>
          <a:blip r:embed="rId2" cstate="print"/>
          <a:srcRect/>
          <a:stretch>
            <a:fillRect/>
          </a:stretch>
        </p:blipFill>
        <p:spPr bwMode="auto">
          <a:xfrm>
            <a:off x="1115616" y="1700808"/>
            <a:ext cx="1268449" cy="1832203"/>
          </a:xfrm>
          <a:prstGeom prst="rect">
            <a:avLst/>
          </a:prstGeom>
          <a:noFill/>
        </p:spPr>
      </p:pic>
      <p:sp>
        <p:nvSpPr>
          <p:cNvPr id="11" name="Content Placeholder 6"/>
          <p:cNvSpPr txBox="1">
            <a:spLocks/>
          </p:cNvSpPr>
          <p:nvPr/>
        </p:nvSpPr>
        <p:spPr>
          <a:xfrm>
            <a:off x="827584" y="1052736"/>
            <a:ext cx="1800200" cy="504056"/>
          </a:xfrm>
          <a:prstGeom prst="rect">
            <a:avLst/>
          </a:prstGeom>
          <a:ln>
            <a:noFill/>
          </a:ln>
        </p:spPr>
        <p:txBody>
          <a:bodyPr vert="horz" lIns="0" tIns="0" rIns="0" bIns="0" rtlCol="0">
            <a:normAutofit/>
          </a:bodyPr>
          <a:lstStyle/>
          <a:p>
            <a:pPr marL="0" marR="0" lvl="0" indent="0" algn="l" defTabSz="914400" rtl="0" eaLnBrk="1" fontAlgn="auto" latinLnBrk="0" hangingPunct="1">
              <a:lnSpc>
                <a:spcPct val="150000"/>
              </a:lnSpc>
              <a:spcBef>
                <a:spcPts val="300"/>
              </a:spcBef>
              <a:spcAft>
                <a:spcPts val="0"/>
              </a:spcAft>
              <a:buClr>
                <a:schemeClr val="tx1"/>
              </a:buClr>
              <a:buSzTx/>
              <a:buFont typeface="Arial" pitchFamily="34" charset="0"/>
              <a:buNone/>
              <a:tabLst/>
              <a:defRPr/>
            </a:pPr>
            <a:r>
              <a:rPr kumimoji="0" lang="en-GB" sz="1800" b="1" i="0" u="none" strike="noStrike" kern="1200" cap="none" spc="0" normalizeH="0" baseline="0" noProof="0" smtClean="0">
                <a:ln>
                  <a:noFill/>
                </a:ln>
                <a:solidFill>
                  <a:srgbClr val="832326"/>
                </a:solidFill>
                <a:effectLst/>
                <a:uLnTx/>
                <a:uFillTx/>
                <a:latin typeface="+mn-lt"/>
                <a:ea typeface="+mn-ea"/>
                <a:cs typeface="+mn-cs"/>
              </a:rPr>
              <a:t>Some initiatives</a:t>
            </a:r>
            <a:r>
              <a:rPr kumimoji="0" lang="en-GB" sz="1800" b="1" i="0" u="none" strike="noStrike" kern="1200" cap="none" spc="0" normalizeH="0" baseline="0" noProof="0" smtClean="0">
                <a:ln>
                  <a:noFill/>
                </a:ln>
                <a:solidFill>
                  <a:srgbClr val="9B7D40"/>
                </a:solidFill>
                <a:effectLst/>
                <a:uLnTx/>
                <a:uFillTx/>
                <a:latin typeface="+mn-lt"/>
                <a:ea typeface="+mn-ea"/>
                <a:cs typeface="+mn-cs"/>
              </a:rPr>
              <a:t>:</a:t>
            </a:r>
          </a:p>
          <a:p>
            <a:pPr marL="0" marR="0" lvl="0" indent="0" algn="l" defTabSz="914400" rtl="0" eaLnBrk="1" fontAlgn="auto" latinLnBrk="0" hangingPunct="1">
              <a:lnSpc>
                <a:spcPct val="150000"/>
              </a:lnSpc>
              <a:spcBef>
                <a:spcPts val="300"/>
              </a:spcBef>
              <a:spcAft>
                <a:spcPts val="0"/>
              </a:spcAft>
              <a:buClr>
                <a:schemeClr val="tx1"/>
              </a:buClr>
              <a:buSzTx/>
              <a:buFont typeface="Arial" pitchFamily="34" charset="0"/>
              <a:buNone/>
              <a:tabLst/>
              <a:defRPr/>
            </a:pPr>
            <a:endParaRPr kumimoji="0" lang="en-GB" sz="1800" b="1" i="0" u="none" strike="noStrike" kern="1200" cap="none" spc="0" normalizeH="0" baseline="0" noProof="0" smtClean="0">
              <a:ln>
                <a:noFill/>
              </a:ln>
              <a:solidFill>
                <a:srgbClr val="9B7D40"/>
              </a:solidFill>
              <a:effectLst/>
              <a:uLnTx/>
              <a:uFillTx/>
              <a:latin typeface="+mn-lt"/>
              <a:ea typeface="+mn-ea"/>
              <a:cs typeface="+mn-cs"/>
            </a:endParaRPr>
          </a:p>
          <a:p>
            <a:pPr marL="180000" marR="0" lvl="0" indent="-180000" algn="l" defTabSz="914400" rtl="0" eaLnBrk="1" fontAlgn="auto" latinLnBrk="0" hangingPunct="1">
              <a:lnSpc>
                <a:spcPct val="90000"/>
              </a:lnSpc>
              <a:spcBef>
                <a:spcPts val="300"/>
              </a:spcBef>
              <a:spcAft>
                <a:spcPts val="0"/>
              </a:spcAft>
              <a:buClr>
                <a:schemeClr val="tx1"/>
              </a:buClr>
              <a:buSzTx/>
              <a:buFont typeface="Arial" pitchFamily="34" charset="0"/>
              <a:buNone/>
              <a:tabLst/>
              <a:defRPr/>
            </a:pPr>
            <a:endParaRPr kumimoji="0" lang="pt-PT" sz="2200" b="1" i="0" u="none" strike="noStrike" kern="1200" cap="none" spc="0" normalizeH="0" baseline="0" noProof="0" dirty="0">
              <a:ln>
                <a:noFill/>
              </a:ln>
              <a:solidFill>
                <a:srgbClr val="832326"/>
              </a:solidFill>
              <a:effectLst/>
              <a:uLnTx/>
              <a:uFillTx/>
              <a:latin typeface="+mn-lt"/>
              <a:ea typeface="+mn-ea"/>
              <a:cs typeface="+mn-cs"/>
            </a:endParaRPr>
          </a:p>
        </p:txBody>
      </p:sp>
      <p:sp>
        <p:nvSpPr>
          <p:cNvPr id="12" name="Rectangle 11"/>
          <p:cNvSpPr/>
          <p:nvPr/>
        </p:nvSpPr>
        <p:spPr>
          <a:xfrm>
            <a:off x="2627784" y="3645024"/>
            <a:ext cx="6516216" cy="1255728"/>
          </a:xfrm>
          <a:prstGeom prst="rect">
            <a:avLst/>
          </a:prstGeom>
        </p:spPr>
        <p:txBody>
          <a:bodyPr wrap="square">
            <a:spAutoFit/>
          </a:bodyPr>
          <a:lstStyle/>
          <a:p>
            <a:pPr marL="0" lvl="8">
              <a:lnSpc>
                <a:spcPct val="140000"/>
              </a:lnSpc>
              <a:buClr>
                <a:srgbClr val="832326"/>
              </a:buClr>
            </a:pPr>
            <a:r>
              <a:rPr lang="en-US" b="1" dirty="0" smtClean="0">
                <a:solidFill>
                  <a:srgbClr val="9B7D40"/>
                </a:solidFill>
              </a:rPr>
              <a:t>Several initiatives addressed for the </a:t>
            </a:r>
            <a:r>
              <a:rPr lang="en-US" b="1" dirty="0" smtClean="0">
                <a:solidFill>
                  <a:srgbClr val="832326"/>
                </a:solidFill>
              </a:rPr>
              <a:t>specialized media in the economic area </a:t>
            </a:r>
            <a:r>
              <a:rPr lang="en-US" b="1" dirty="0" smtClean="0">
                <a:solidFill>
                  <a:srgbClr val="9B7D40"/>
                </a:solidFill>
              </a:rPr>
              <a:t>(</a:t>
            </a:r>
            <a:r>
              <a:rPr lang="en-US" b="1" i="1" dirty="0" smtClean="0">
                <a:solidFill>
                  <a:srgbClr val="9B7D40"/>
                </a:solidFill>
              </a:rPr>
              <a:t>workshops</a:t>
            </a:r>
            <a:r>
              <a:rPr lang="en-US" b="1" dirty="0" smtClean="0">
                <a:solidFill>
                  <a:srgbClr val="9B7D40"/>
                </a:solidFill>
              </a:rPr>
              <a:t> with journalists), thematic conferences for companies and universities</a:t>
            </a:r>
          </a:p>
        </p:txBody>
      </p:sp>
      <p:pic>
        <p:nvPicPr>
          <p:cNvPr id="10" name="Picture 5" descr="http://www.bportugal.pt/pt-PT/Estatisticas/PublicacoesEstatisticas/PublishingImages/Img-Capa-Suplemento-BE-pt.gif"/>
          <p:cNvPicPr>
            <a:picLocks noChangeAspect="1" noChangeArrowheads="1"/>
          </p:cNvPicPr>
          <p:nvPr/>
        </p:nvPicPr>
        <p:blipFill>
          <a:blip r:embed="rId3" cstate="print"/>
          <a:srcRect/>
          <a:stretch>
            <a:fillRect/>
          </a:stretch>
        </p:blipFill>
        <p:spPr bwMode="auto">
          <a:xfrm>
            <a:off x="1259632" y="5373216"/>
            <a:ext cx="840592" cy="1016474"/>
          </a:xfrm>
          <a:prstGeom prst="rect">
            <a:avLst/>
          </a:prstGeom>
          <a:noFill/>
        </p:spPr>
      </p:pic>
      <p:sp>
        <p:nvSpPr>
          <p:cNvPr id="14" name="Rectangle 13"/>
          <p:cNvSpPr/>
          <p:nvPr/>
        </p:nvSpPr>
        <p:spPr>
          <a:xfrm>
            <a:off x="2627784" y="5157192"/>
            <a:ext cx="6516216" cy="1338828"/>
          </a:xfrm>
          <a:prstGeom prst="rect">
            <a:avLst/>
          </a:prstGeom>
        </p:spPr>
        <p:txBody>
          <a:bodyPr wrap="square">
            <a:spAutoFit/>
          </a:bodyPr>
          <a:lstStyle/>
          <a:p>
            <a:pPr marL="0" lvl="8">
              <a:lnSpc>
                <a:spcPct val="150000"/>
              </a:lnSpc>
            </a:pPr>
            <a:r>
              <a:rPr lang="en-GB" b="1" dirty="0" smtClean="0">
                <a:solidFill>
                  <a:srgbClr val="9B7D40"/>
                </a:solidFill>
              </a:rPr>
              <a:t>Publication of </a:t>
            </a:r>
            <a:r>
              <a:rPr lang="en-GB" b="1" dirty="0" smtClean="0">
                <a:solidFill>
                  <a:srgbClr val="832326"/>
                </a:solidFill>
              </a:rPr>
              <a:t>quality manuals</a:t>
            </a:r>
            <a:r>
              <a:rPr lang="en-US" b="1" dirty="0" smtClean="0">
                <a:solidFill>
                  <a:srgbClr val="9B7D40"/>
                </a:solidFill>
              </a:rPr>
              <a:t> in line with the principles and indicators of the </a:t>
            </a:r>
            <a:r>
              <a:rPr lang="en-US" b="1" i="1" dirty="0" smtClean="0">
                <a:solidFill>
                  <a:srgbClr val="9B7D40"/>
                </a:solidFill>
              </a:rPr>
              <a:t>Public Commitment on European Statistics </a:t>
            </a:r>
            <a:r>
              <a:rPr lang="en-US" b="1" dirty="0" smtClean="0">
                <a:solidFill>
                  <a:srgbClr val="9B7D40"/>
                </a:solidFill>
              </a:rPr>
              <a:t>by the European System of Central Banks </a:t>
            </a:r>
            <a:endParaRPr lang="pt-PT" b="1" dirty="0" smtClean="0">
              <a:solidFill>
                <a:srgbClr val="9B7D40"/>
              </a:solidFill>
            </a:endParaRPr>
          </a:p>
        </p:txBody>
      </p:sp>
      <p:pic>
        <p:nvPicPr>
          <p:cNvPr id="10246" name="Picture 6" descr="http://www.cgu.edu/Images/SBOS/workshops_arena.jpg"/>
          <p:cNvPicPr>
            <a:picLocks noChangeAspect="1" noChangeArrowheads="1"/>
          </p:cNvPicPr>
          <p:nvPr/>
        </p:nvPicPr>
        <p:blipFill>
          <a:blip r:embed="rId4" cstate="print"/>
          <a:srcRect/>
          <a:stretch>
            <a:fillRect/>
          </a:stretch>
        </p:blipFill>
        <p:spPr bwMode="auto">
          <a:xfrm>
            <a:off x="1115616" y="3861048"/>
            <a:ext cx="1224136" cy="93610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bportugal.pt/pt-PT/Estatisticas/PublicacoesEstatisticas/PublishingImages/Img-Capa-Suplemento-BE-pt.gif"/>
          <p:cNvPicPr>
            <a:picLocks noChangeAspect="1" noChangeArrowheads="1"/>
          </p:cNvPicPr>
          <p:nvPr/>
        </p:nvPicPr>
        <p:blipFill>
          <a:blip r:embed="rId2" cstate="print"/>
          <a:srcRect/>
          <a:stretch>
            <a:fillRect/>
          </a:stretch>
        </p:blipFill>
        <p:spPr bwMode="auto">
          <a:xfrm>
            <a:off x="1115616" y="4149080"/>
            <a:ext cx="1189315" cy="1603318"/>
          </a:xfrm>
          <a:prstGeom prst="rect">
            <a:avLst/>
          </a:prstGeom>
          <a:noFill/>
        </p:spPr>
      </p:pic>
      <p:sp>
        <p:nvSpPr>
          <p:cNvPr id="2" name="Title 1"/>
          <p:cNvSpPr>
            <a:spLocks noGrp="1"/>
          </p:cNvSpPr>
          <p:nvPr>
            <p:ph type="title"/>
          </p:nvPr>
        </p:nvSpPr>
        <p:spPr>
          <a:xfrm>
            <a:off x="4067944" y="396000"/>
            <a:ext cx="4392056" cy="414000"/>
          </a:xfrm>
        </p:spPr>
        <p:txBody>
          <a:bodyPr>
            <a:normAutofit/>
          </a:bodyPr>
          <a:lstStyle/>
          <a:p>
            <a:r>
              <a:rPr lang="en-US" smtClean="0">
                <a:solidFill>
                  <a:srgbClr val="832326"/>
                </a:solidFill>
              </a:rPr>
              <a:t>2. Quality manuals</a:t>
            </a:r>
            <a:endParaRPr lang="en-US"/>
          </a:p>
        </p:txBody>
      </p:sp>
      <p:sp>
        <p:nvSpPr>
          <p:cNvPr id="4" name="Footer Placeholder 3"/>
          <p:cNvSpPr>
            <a:spLocks noGrp="1"/>
          </p:cNvSpPr>
          <p:nvPr>
            <p:ph type="ftr" sz="quarter" idx="3"/>
          </p:nvPr>
        </p:nvSpPr>
        <p:spPr/>
        <p:txBody>
          <a:bodyPr/>
          <a:lstStyle/>
          <a:p>
            <a:r>
              <a:rPr lang="en-GB" dirty="0" smtClean="0"/>
              <a:t>Q2014</a:t>
            </a:r>
          </a:p>
          <a:p>
            <a:endParaRPr lang="pt-PT" dirty="0"/>
          </a:p>
        </p:txBody>
      </p:sp>
      <p:sp>
        <p:nvSpPr>
          <p:cNvPr id="5" name="Date Placeholder 4"/>
          <p:cNvSpPr>
            <a:spLocks noGrp="1"/>
          </p:cNvSpPr>
          <p:nvPr>
            <p:ph type="dt" sz="half" idx="2"/>
          </p:nvPr>
        </p:nvSpPr>
        <p:spPr/>
        <p:txBody>
          <a:bodyPr/>
          <a:lstStyle/>
          <a:p>
            <a:r>
              <a:rPr lang="en-GB" dirty="0" smtClean="0"/>
              <a:t>4th June 2014</a:t>
            </a:r>
            <a:endParaRPr lang="pt-PT" dirty="0"/>
          </a:p>
        </p:txBody>
      </p:sp>
      <p:sp>
        <p:nvSpPr>
          <p:cNvPr id="9" name="Rectangle 8"/>
          <p:cNvSpPr/>
          <p:nvPr/>
        </p:nvSpPr>
        <p:spPr>
          <a:xfrm>
            <a:off x="971600" y="1268760"/>
            <a:ext cx="8172400" cy="2585323"/>
          </a:xfrm>
          <a:prstGeom prst="rect">
            <a:avLst/>
          </a:prstGeom>
        </p:spPr>
        <p:txBody>
          <a:bodyPr wrap="square">
            <a:spAutoFit/>
          </a:bodyPr>
          <a:lstStyle/>
          <a:p>
            <a:pPr>
              <a:lnSpc>
                <a:spcPct val="150000"/>
              </a:lnSpc>
            </a:pPr>
            <a:r>
              <a:rPr lang="en-US" b="1" dirty="0" smtClean="0">
                <a:solidFill>
                  <a:srgbClr val="832326"/>
                </a:solidFill>
              </a:rPr>
              <a:t>Quality manuals </a:t>
            </a:r>
            <a:r>
              <a:rPr lang="en-US" b="1" dirty="0" smtClean="0">
                <a:solidFill>
                  <a:srgbClr val="9B7D40"/>
                </a:solidFill>
              </a:rPr>
              <a:t>(user’s oriented) </a:t>
            </a:r>
          </a:p>
          <a:p>
            <a:pPr>
              <a:lnSpc>
                <a:spcPct val="150000"/>
              </a:lnSpc>
            </a:pPr>
            <a:r>
              <a:rPr lang="en-US" b="1" dirty="0" smtClean="0">
                <a:solidFill>
                  <a:srgbClr val="9B7D40"/>
                </a:solidFill>
              </a:rPr>
              <a:t>Developed to promote a deeper knowledge and an increased transparency of both, the production processes and the quality control procedures in place. Its goal is to </a:t>
            </a:r>
            <a:r>
              <a:rPr lang="en-US" b="1" dirty="0" smtClean="0">
                <a:solidFill>
                  <a:srgbClr val="9B7D40"/>
                </a:solidFill>
              </a:rPr>
              <a:t>raise </a:t>
            </a:r>
            <a:r>
              <a:rPr lang="en-US" b="1" dirty="0" smtClean="0">
                <a:solidFill>
                  <a:srgbClr val="9B7D40"/>
                </a:solidFill>
              </a:rPr>
              <a:t>understanding of the main procedures and best practices used in the compilation of these statistics, reducing the probability of misunderstandings and helping the users’ understanding of and confidence in BP statistics</a:t>
            </a:r>
            <a:endParaRPr lang="pt-PT" b="1" dirty="0" smtClean="0">
              <a:solidFill>
                <a:srgbClr val="9B7D40"/>
              </a:solidFill>
            </a:endParaRPr>
          </a:p>
        </p:txBody>
      </p:sp>
      <p:sp>
        <p:nvSpPr>
          <p:cNvPr id="1025" name="Rectangle 1"/>
          <p:cNvSpPr>
            <a:spLocks noChangeArrowheads="1"/>
          </p:cNvSpPr>
          <p:nvPr/>
        </p:nvSpPr>
        <p:spPr bwMode="auto">
          <a:xfrm>
            <a:off x="3203848" y="4221088"/>
            <a:ext cx="5724128" cy="16158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lang="en-US" b="1" dirty="0" smtClean="0">
                <a:solidFill>
                  <a:srgbClr val="832326"/>
                </a:solidFill>
              </a:rPr>
              <a:t>Up to now:</a:t>
            </a:r>
          </a:p>
          <a:p>
            <a:pPr marL="0" marR="0" lvl="0" indent="0" algn="just" defTabSz="914400" rtl="0" eaLnBrk="1" fontAlgn="base" latinLnBrk="0" hangingPunct="1">
              <a:lnSpc>
                <a:spcPct val="150000"/>
              </a:lnSpc>
              <a:spcBef>
                <a:spcPct val="0"/>
              </a:spcBef>
              <a:spcAft>
                <a:spcPct val="0"/>
              </a:spcAft>
              <a:buClrTx/>
              <a:buSzTx/>
              <a:buFontTx/>
              <a:buNone/>
              <a:tabLst/>
            </a:pPr>
            <a:r>
              <a:rPr lang="en-US" sz="1600" b="1" dirty="0" smtClean="0">
                <a:solidFill>
                  <a:srgbClr val="9B7D40"/>
                </a:solidFill>
              </a:rPr>
              <a:t>Quality management in </a:t>
            </a:r>
            <a:r>
              <a:rPr lang="en-US" sz="1600" b="1" dirty="0" err="1" smtClean="0">
                <a:solidFill>
                  <a:srgbClr val="9B7D40"/>
                </a:solidFill>
              </a:rPr>
              <a:t>Banco</a:t>
            </a:r>
            <a:r>
              <a:rPr lang="en-US" sz="1600" b="1" dirty="0" smtClean="0">
                <a:solidFill>
                  <a:srgbClr val="9B7D40"/>
                </a:solidFill>
              </a:rPr>
              <a:t> de Portugal’s statistics  (2012)</a:t>
            </a:r>
          </a:p>
          <a:p>
            <a:pPr marL="0" marR="0" lvl="0" indent="0" algn="just" defTabSz="914400" rtl="0" eaLnBrk="1" fontAlgn="base" latinLnBrk="0" hangingPunct="1">
              <a:lnSpc>
                <a:spcPct val="150000"/>
              </a:lnSpc>
              <a:spcBef>
                <a:spcPct val="0"/>
              </a:spcBef>
              <a:spcAft>
                <a:spcPct val="0"/>
              </a:spcAft>
              <a:buClrTx/>
              <a:buSzTx/>
              <a:buFontTx/>
              <a:buNone/>
              <a:tabLst/>
            </a:pPr>
            <a:r>
              <a:rPr lang="en-US" sz="1600" b="1" dirty="0" smtClean="0">
                <a:solidFill>
                  <a:srgbClr val="9B7D40"/>
                </a:solidFill>
              </a:rPr>
              <a:t>Quality management in monetary financial institutions’ balance sheet statistics (2013)</a:t>
            </a:r>
          </a:p>
        </p:txBody>
      </p:sp>
      <p:pic>
        <p:nvPicPr>
          <p:cNvPr id="11" name="Picture 10"/>
          <p:cNvPicPr/>
          <p:nvPr/>
        </p:nvPicPr>
        <p:blipFill>
          <a:blip r:embed="rId3" cstate="print"/>
          <a:srcRect l="10274" t="17988" r="6392" b="2241"/>
          <a:stretch>
            <a:fillRect/>
          </a:stretch>
        </p:blipFill>
        <p:spPr bwMode="auto">
          <a:xfrm>
            <a:off x="1800876" y="4653136"/>
            <a:ext cx="1145091" cy="151882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7944" y="396000"/>
            <a:ext cx="4392056" cy="414000"/>
          </a:xfrm>
        </p:spPr>
        <p:txBody>
          <a:bodyPr>
            <a:normAutofit/>
          </a:bodyPr>
          <a:lstStyle/>
          <a:p>
            <a:r>
              <a:rPr lang="en-GB" smtClean="0">
                <a:solidFill>
                  <a:srgbClr val="832326"/>
                </a:solidFill>
              </a:rPr>
              <a:t>2. Quality manuals</a:t>
            </a:r>
            <a:endParaRPr lang="en-GB"/>
          </a:p>
        </p:txBody>
      </p:sp>
      <p:sp>
        <p:nvSpPr>
          <p:cNvPr id="4" name="Footer Placeholder 3"/>
          <p:cNvSpPr>
            <a:spLocks noGrp="1"/>
          </p:cNvSpPr>
          <p:nvPr>
            <p:ph type="ftr" sz="quarter" idx="3"/>
          </p:nvPr>
        </p:nvSpPr>
        <p:spPr/>
        <p:txBody>
          <a:bodyPr/>
          <a:lstStyle/>
          <a:p>
            <a:r>
              <a:rPr lang="en-GB" dirty="0" smtClean="0"/>
              <a:t>Q2014</a:t>
            </a:r>
          </a:p>
          <a:p>
            <a:endParaRPr lang="pt-PT" dirty="0"/>
          </a:p>
        </p:txBody>
      </p:sp>
      <p:sp>
        <p:nvSpPr>
          <p:cNvPr id="5" name="Date Placeholder 4"/>
          <p:cNvSpPr>
            <a:spLocks noGrp="1"/>
          </p:cNvSpPr>
          <p:nvPr>
            <p:ph type="dt" sz="half" idx="2"/>
          </p:nvPr>
        </p:nvSpPr>
        <p:spPr/>
        <p:txBody>
          <a:bodyPr/>
          <a:lstStyle/>
          <a:p>
            <a:r>
              <a:rPr lang="en-GB" dirty="0" smtClean="0"/>
              <a:t>4th June 2014</a:t>
            </a:r>
            <a:endParaRPr lang="pt-PT" dirty="0"/>
          </a:p>
        </p:txBody>
      </p:sp>
      <p:sp>
        <p:nvSpPr>
          <p:cNvPr id="9" name="Rectangle 8"/>
          <p:cNvSpPr/>
          <p:nvPr/>
        </p:nvSpPr>
        <p:spPr>
          <a:xfrm>
            <a:off x="971600" y="1124744"/>
            <a:ext cx="5040560" cy="507831"/>
          </a:xfrm>
          <a:prstGeom prst="rect">
            <a:avLst/>
          </a:prstGeom>
        </p:spPr>
        <p:txBody>
          <a:bodyPr wrap="square">
            <a:spAutoFit/>
          </a:bodyPr>
          <a:lstStyle/>
          <a:p>
            <a:pPr>
              <a:lnSpc>
                <a:spcPct val="150000"/>
              </a:lnSpc>
            </a:pPr>
            <a:r>
              <a:rPr lang="en-US" b="1" dirty="0" smtClean="0">
                <a:solidFill>
                  <a:srgbClr val="9B7D40"/>
                </a:solidFill>
              </a:rPr>
              <a:t>Main issues of the quality manuals:</a:t>
            </a:r>
          </a:p>
        </p:txBody>
      </p:sp>
      <p:sp>
        <p:nvSpPr>
          <p:cNvPr id="14" name="Rectangle 13"/>
          <p:cNvSpPr/>
          <p:nvPr/>
        </p:nvSpPr>
        <p:spPr>
          <a:xfrm>
            <a:off x="1115616" y="1700808"/>
            <a:ext cx="1512168" cy="273630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P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fontAlgn="base">
              <a:lnSpc>
                <a:spcPct val="150000"/>
              </a:lnSpc>
              <a:spcBef>
                <a:spcPct val="0"/>
              </a:spcBef>
              <a:spcAft>
                <a:spcPct val="0"/>
              </a:spcAft>
              <a:tabLst>
                <a:tab pos="288925" algn="l"/>
              </a:tabLst>
            </a:pPr>
            <a:r>
              <a:rPr lang="en-GB" sz="1400" b="1" i="1" dirty="0" smtClean="0">
                <a:solidFill>
                  <a:srgbClr val="832326"/>
                </a:solidFill>
                <a:latin typeface="Times New Roman" pitchFamily="18" charset="0"/>
                <a:ea typeface="Calibri" pitchFamily="34" charset="0"/>
                <a:cs typeface="Times New Roman" pitchFamily="18" charset="0"/>
              </a:rPr>
              <a:t>Legal and institutional environment </a:t>
            </a:r>
            <a:endParaRPr lang="pt-PT" sz="1400" dirty="0" smtClean="0">
              <a:solidFill>
                <a:srgbClr val="832326"/>
              </a:solidFill>
              <a:latin typeface="Arial" pitchFamily="34" charset="0"/>
              <a:cs typeface="Arial" pitchFamily="34" charset="0"/>
            </a:endParaRPr>
          </a:p>
        </p:txBody>
      </p:sp>
      <p:sp>
        <p:nvSpPr>
          <p:cNvPr id="16" name="Rectangle 15"/>
          <p:cNvSpPr/>
          <p:nvPr/>
        </p:nvSpPr>
        <p:spPr>
          <a:xfrm>
            <a:off x="2699792" y="1700808"/>
            <a:ext cx="6048672" cy="273630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P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just" eaLnBrk="0" fontAlgn="base" hangingPunct="0">
              <a:lnSpc>
                <a:spcPct val="150000"/>
              </a:lnSpc>
              <a:spcBef>
                <a:spcPct val="0"/>
              </a:spcBef>
              <a:spcAft>
                <a:spcPct val="0"/>
              </a:spcAft>
              <a:tabLst>
                <a:tab pos="288925" algn="l"/>
              </a:tabLst>
            </a:pPr>
            <a:r>
              <a:rPr lang="en-US" sz="1400" b="1" dirty="0" smtClean="0">
                <a:solidFill>
                  <a:srgbClr val="9B7D40"/>
                </a:solidFill>
              </a:rPr>
              <a:t>The institutional environment affects significantly the integrity and credibility of the statistical production. The legal framework for </a:t>
            </a:r>
            <a:r>
              <a:rPr lang="en-US" sz="1400" b="1" dirty="0" err="1" smtClean="0">
                <a:solidFill>
                  <a:srgbClr val="9B7D40"/>
                </a:solidFill>
              </a:rPr>
              <a:t>Banco</a:t>
            </a:r>
            <a:r>
              <a:rPr lang="en-US" sz="1400" b="1" dirty="0" smtClean="0">
                <a:solidFill>
                  <a:srgbClr val="9B7D40"/>
                </a:solidFill>
              </a:rPr>
              <a:t> de Portugal statistical production is:</a:t>
            </a:r>
          </a:p>
          <a:p>
            <a:pPr lvl="0" algn="just" eaLnBrk="0" fontAlgn="base" hangingPunct="0">
              <a:lnSpc>
                <a:spcPct val="150000"/>
              </a:lnSpc>
              <a:spcBef>
                <a:spcPct val="0"/>
              </a:spcBef>
              <a:spcAft>
                <a:spcPct val="0"/>
              </a:spcAft>
              <a:buClr>
                <a:srgbClr val="832326"/>
              </a:buClr>
              <a:buFont typeface="Wingdings" pitchFamily="2" charset="2"/>
              <a:buChar char="ü"/>
              <a:tabLst>
                <a:tab pos="288925" algn="l"/>
              </a:tabLst>
            </a:pPr>
            <a:r>
              <a:rPr lang="en-US" sz="1400" b="1" dirty="0" smtClean="0">
                <a:solidFill>
                  <a:srgbClr val="9B7D40"/>
                </a:solidFill>
              </a:rPr>
              <a:t> </a:t>
            </a:r>
            <a:r>
              <a:rPr lang="en-US" sz="1400" dirty="0" smtClean="0">
                <a:solidFill>
                  <a:srgbClr val="9B7D40"/>
                </a:solidFill>
              </a:rPr>
              <a:t>the Organic Law of </a:t>
            </a:r>
            <a:r>
              <a:rPr lang="en-US" sz="1400" dirty="0" err="1" smtClean="0">
                <a:solidFill>
                  <a:srgbClr val="9B7D40"/>
                </a:solidFill>
              </a:rPr>
              <a:t>Banco</a:t>
            </a:r>
            <a:r>
              <a:rPr lang="en-US" sz="1400" dirty="0" smtClean="0">
                <a:solidFill>
                  <a:srgbClr val="9B7D40"/>
                </a:solidFill>
              </a:rPr>
              <a:t> de Portugal to collect information</a:t>
            </a:r>
          </a:p>
          <a:p>
            <a:pPr lvl="0" algn="just" eaLnBrk="0" fontAlgn="base" hangingPunct="0">
              <a:lnSpc>
                <a:spcPct val="150000"/>
              </a:lnSpc>
              <a:spcBef>
                <a:spcPct val="0"/>
              </a:spcBef>
              <a:spcAft>
                <a:spcPct val="0"/>
              </a:spcAft>
              <a:buClr>
                <a:srgbClr val="832326"/>
              </a:buClr>
              <a:buFont typeface="Wingdings" pitchFamily="2" charset="2"/>
              <a:buChar char="ü"/>
              <a:tabLst>
                <a:tab pos="288925" algn="l"/>
              </a:tabLst>
            </a:pPr>
            <a:r>
              <a:rPr lang="en-US" sz="1400" dirty="0" smtClean="0">
                <a:solidFill>
                  <a:srgbClr val="9B7D40"/>
                </a:solidFill>
              </a:rPr>
              <a:t> the Law on the National Statistical System</a:t>
            </a:r>
          </a:p>
          <a:p>
            <a:pPr lvl="0" algn="just" eaLnBrk="0" fontAlgn="base" hangingPunct="0">
              <a:lnSpc>
                <a:spcPct val="150000"/>
              </a:lnSpc>
              <a:spcBef>
                <a:spcPct val="0"/>
              </a:spcBef>
              <a:spcAft>
                <a:spcPct val="0"/>
              </a:spcAft>
              <a:buClr>
                <a:srgbClr val="832326"/>
              </a:buClr>
              <a:buFont typeface="Wingdings" pitchFamily="2" charset="2"/>
              <a:buChar char="ü"/>
              <a:tabLst>
                <a:tab pos="288925" algn="l"/>
              </a:tabLst>
            </a:pPr>
            <a:r>
              <a:rPr lang="en-US" sz="1400" dirty="0" smtClean="0">
                <a:solidFill>
                  <a:srgbClr val="9B7D40"/>
                </a:solidFill>
              </a:rPr>
              <a:t> the mandate of the ESCB to collect information for the production and dissemination of European statistics</a:t>
            </a:r>
          </a:p>
          <a:p>
            <a:pPr lvl="0" algn="just" eaLnBrk="0" fontAlgn="base" hangingPunct="0">
              <a:lnSpc>
                <a:spcPct val="150000"/>
              </a:lnSpc>
              <a:spcBef>
                <a:spcPct val="0"/>
              </a:spcBef>
              <a:spcAft>
                <a:spcPct val="0"/>
              </a:spcAft>
              <a:tabLst>
                <a:tab pos="288925" algn="l"/>
              </a:tabLst>
            </a:pPr>
            <a:endParaRPr lang="en-US" sz="1400" dirty="0" smtClean="0">
              <a:solidFill>
                <a:srgbClr val="9B7D40"/>
              </a:solidFill>
            </a:endParaRPr>
          </a:p>
        </p:txBody>
      </p:sp>
      <p:sp>
        <p:nvSpPr>
          <p:cNvPr id="18" name="Rectangle 17"/>
          <p:cNvSpPr/>
          <p:nvPr/>
        </p:nvSpPr>
        <p:spPr>
          <a:xfrm>
            <a:off x="1115616" y="4653136"/>
            <a:ext cx="1512168" cy="158417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P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fontAlgn="base">
              <a:lnSpc>
                <a:spcPct val="150000"/>
              </a:lnSpc>
              <a:tabLst>
                <a:tab pos="288925" algn="l"/>
              </a:tabLst>
            </a:pPr>
            <a:r>
              <a:rPr lang="en-US" sz="1400" b="1" i="1" dirty="0" smtClean="0">
                <a:solidFill>
                  <a:srgbClr val="943634"/>
                </a:solidFill>
                <a:latin typeface="Times New Roman"/>
                <a:ea typeface="Calibri"/>
                <a:cs typeface="Times New Roman"/>
              </a:rPr>
              <a:t>Methodological framework and statistical sources data</a:t>
            </a:r>
            <a:endParaRPr lang="pt-PT" sz="1400" dirty="0"/>
          </a:p>
        </p:txBody>
      </p:sp>
      <p:sp>
        <p:nvSpPr>
          <p:cNvPr id="19" name="Rectangle 18"/>
          <p:cNvSpPr/>
          <p:nvPr/>
        </p:nvSpPr>
        <p:spPr>
          <a:xfrm>
            <a:off x="2699792" y="4653136"/>
            <a:ext cx="6048672" cy="158417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P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50000"/>
              </a:lnSpc>
            </a:pPr>
            <a:r>
              <a:rPr lang="en-US" sz="1400" b="1" dirty="0" smtClean="0">
                <a:solidFill>
                  <a:srgbClr val="9B7D40"/>
                </a:solidFill>
              </a:rPr>
              <a:t>The methodological framework for the statistical process follows the internationally accepted standards, guidelines or good practices </a:t>
            </a:r>
            <a:r>
              <a:rPr lang="en-US" sz="1400" dirty="0" smtClean="0">
                <a:solidFill>
                  <a:srgbClr val="9B7D40"/>
                </a:solidFill>
              </a:rPr>
              <a:t>(the methodological basis of the statistical process, the sources used for the compilation and the collection method are described)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Banco de Portugal Imagem ENG">
  <a:themeElements>
    <a:clrScheme name="Custom 5">
      <a:dk1>
        <a:sysClr val="windowText" lastClr="000000"/>
      </a:dk1>
      <a:lt1>
        <a:sysClr val="window" lastClr="FFFFFF"/>
      </a:lt1>
      <a:dk2>
        <a:srgbClr val="002C44"/>
      </a:dk2>
      <a:lt2>
        <a:srgbClr val="EEECE1"/>
      </a:lt2>
      <a:accent1>
        <a:srgbClr val="9B7D40"/>
      </a:accent1>
      <a:accent2>
        <a:srgbClr val="00354F"/>
      </a:accent2>
      <a:accent3>
        <a:srgbClr val="90282C"/>
      </a:accent3>
      <a:accent4>
        <a:srgbClr val="31563A"/>
      </a:accent4>
      <a:accent5>
        <a:srgbClr val="CA6C18"/>
      </a:accent5>
      <a:accent6>
        <a:srgbClr val="3F3F3F"/>
      </a:accent6>
      <a:hlink>
        <a:srgbClr val="832326"/>
      </a:hlink>
      <a:folHlink>
        <a:srgbClr val="B6611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sz="1350" baseline="0" dirty="0" smtClean="0"/>
        </a:defPPr>
      </a:lstStyle>
    </a:txDef>
  </a:objectDefaults>
  <a:extraClrSchemeLst/>
</a:theme>
</file>

<file path=ppt/theme/theme2.xml><?xml version="1.0" encoding="utf-8"?>
<a:theme xmlns:a="http://schemas.openxmlformats.org/drawingml/2006/main" name="Office Theme">
  <a:themeElements>
    <a:clrScheme name="Custom 11">
      <a:dk1>
        <a:sysClr val="windowText" lastClr="000000"/>
      </a:dk1>
      <a:lt1>
        <a:sysClr val="window" lastClr="FFFFFF"/>
      </a:lt1>
      <a:dk2>
        <a:srgbClr val="002C44"/>
      </a:dk2>
      <a:lt2>
        <a:srgbClr val="EEECE1"/>
      </a:lt2>
      <a:accent1>
        <a:srgbClr val="832326"/>
      </a:accent1>
      <a:accent2>
        <a:srgbClr val="B76266"/>
      </a:accent2>
      <a:accent3>
        <a:srgbClr val="B66113"/>
      </a:accent3>
      <a:accent4>
        <a:srgbClr val="E69955"/>
      </a:accent4>
      <a:accent5>
        <a:srgbClr val="002C44"/>
      </a:accent5>
      <a:accent6>
        <a:srgbClr val="416F84"/>
      </a:accent6>
      <a:hlink>
        <a:srgbClr val="416F84"/>
      </a:hlink>
      <a:folHlink>
        <a:srgbClr val="B6611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Banco de Portugal Imagem ENG</Template>
  <TotalTime>0</TotalTime>
  <Words>1447</Words>
  <Application>Microsoft Office PowerPoint</Application>
  <PresentationFormat>On-screen Show (4:3)</PresentationFormat>
  <Paragraphs>135</Paragraphs>
  <Slides>16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Times New Roman</vt:lpstr>
      <vt:lpstr>Wingdings</vt:lpstr>
      <vt:lpstr>Template Banco de Portugal Imagem ENG</vt:lpstr>
      <vt:lpstr>Office Theme</vt:lpstr>
      <vt:lpstr>Quality indicators and quality measurement to foster and enhance cooperation between users and producers</vt:lpstr>
      <vt:lpstr>Agenda</vt:lpstr>
      <vt:lpstr>1. Cooperation between users  and producers</vt:lpstr>
      <vt:lpstr>1. Cooperation between users  and producers</vt:lpstr>
      <vt:lpstr>1. Cooperation between users  and producers</vt:lpstr>
      <vt:lpstr>1. Cooperation between users  and producers</vt:lpstr>
      <vt:lpstr>1. Cooperation between users  and producers</vt:lpstr>
      <vt:lpstr>2. Quality manuals</vt:lpstr>
      <vt:lpstr>2. Quality manuals</vt:lpstr>
      <vt:lpstr>2. Quality manuals</vt:lpstr>
      <vt:lpstr>2. Quality manuals</vt:lpstr>
      <vt:lpstr>2. Quality manuals</vt:lpstr>
      <vt:lpstr>2. Quality manuals</vt:lpstr>
      <vt:lpstr>2. Quality manuals</vt:lpstr>
      <vt:lpstr>3. Concluding Remarks</vt:lpstr>
      <vt:lpstr>PowerPoint Presentation</vt:lpstr>
    </vt:vector>
  </TitlesOfParts>
  <Company>Banco de Portugal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indicators and quality measurement to foster and enhance cooperation between users and producers</dc:title>
  <dc:creator>Banco de Portugal</dc:creator>
  <cp:lastModifiedBy>XXX</cp:lastModifiedBy>
  <cp:revision>99</cp:revision>
  <dcterms:created xsi:type="dcterms:W3CDTF">2014-05-12T14:24:07Z</dcterms:created>
  <dcterms:modified xsi:type="dcterms:W3CDTF">2014-06-03T23:57:27Z</dcterms:modified>
</cp:coreProperties>
</file>