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6" r:id="rId3"/>
    <p:sldId id="280" r:id="rId4"/>
    <p:sldId id="286" r:id="rId5"/>
    <p:sldId id="273" r:id="rId6"/>
    <p:sldId id="274" r:id="rId7"/>
    <p:sldId id="298" r:id="rId8"/>
    <p:sldId id="300" r:id="rId9"/>
    <p:sldId id="295" r:id="rId10"/>
    <p:sldId id="292" r:id="rId11"/>
    <p:sldId id="293" r:id="rId12"/>
    <p:sldId id="283" r:id="rId13"/>
    <p:sldId id="296" r:id="rId14"/>
    <p:sldId id="299" r:id="rId15"/>
  </p:sldIdLst>
  <p:sldSz cx="9144000" cy="6858000" type="screen4x3"/>
  <p:notesSz cx="6858000" cy="92964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e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5126" autoAdjust="0"/>
  </p:normalViewPr>
  <p:slideViewPr>
    <p:cSldViewPr snapToGrid="0" snapToObjects="1" showGuides="1">
      <p:cViewPr>
        <p:scale>
          <a:sx n="75" d="100"/>
          <a:sy n="75" d="100"/>
        </p:scale>
        <p:origin x="-954" y="-246"/>
      </p:cViewPr>
      <p:guideLst>
        <p:guide orient="horz" pos="1354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050F4-0F0B-478A-866E-C942EB8E6567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5B75-A276-4E13-9263-321B5A1288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219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1CF0B-2BC0-44C5-A480-CFD642C0305E}" type="datetimeFigureOut">
              <a:rPr lang="it-IT" smtClean="0"/>
              <a:t>01/06/2014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637" y="4415530"/>
            <a:ext cx="5486727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2971092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5275" y="8829573"/>
            <a:ext cx="2971092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5ABED-DAEC-4F41-9010-8897B8DD1E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47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35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81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309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309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5ABED-DAEC-4F41-9010-8897B8DD1ED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2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2345" y="1272954"/>
            <a:ext cx="809985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rgbClr val="404040"/>
                </a:solidFill>
              </a:rPr>
              <a:t>The new multiple-source system for Italian Structural </a:t>
            </a:r>
            <a:r>
              <a:rPr lang="en-US" sz="2800" b="1" dirty="0" smtClean="0">
                <a:solidFill>
                  <a:srgbClr val="404040"/>
                </a:solidFill>
              </a:rPr>
              <a:t>Business </a:t>
            </a:r>
            <a:r>
              <a:rPr lang="en-US" sz="2800" b="1" dirty="0">
                <a:solidFill>
                  <a:srgbClr val="404040"/>
                </a:solidFill>
              </a:rPr>
              <a:t>Statistics based on administrative and survey data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endParaRPr lang="en-US" u="sng" dirty="0" smtClean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rgbClr val="404040"/>
                </a:solidFill>
              </a:rPr>
              <a:t>Orietta</a:t>
            </a:r>
            <a:r>
              <a:rPr lang="en-US" sz="2000" dirty="0" smtClean="0">
                <a:solidFill>
                  <a:srgbClr val="404040"/>
                </a:solidFill>
              </a:rPr>
              <a:t> </a:t>
            </a:r>
            <a:r>
              <a:rPr lang="en-US" sz="2000" dirty="0" err="1" smtClean="0">
                <a:solidFill>
                  <a:srgbClr val="404040"/>
                </a:solidFill>
              </a:rPr>
              <a:t>Luzi</a:t>
            </a:r>
            <a:r>
              <a:rPr lang="en-US" sz="2000" dirty="0" smtClean="0">
                <a:solidFill>
                  <a:srgbClr val="404040"/>
                </a:solidFill>
              </a:rPr>
              <a:t>, </a:t>
            </a:r>
            <a:r>
              <a:rPr lang="en-US" sz="2000" dirty="0" err="1" smtClean="0">
                <a:solidFill>
                  <a:srgbClr val="404040"/>
                </a:solidFill>
              </a:rPr>
              <a:t>Ugo</a:t>
            </a:r>
            <a:r>
              <a:rPr lang="en-US" sz="2000" dirty="0" smtClean="0">
                <a:solidFill>
                  <a:srgbClr val="404040"/>
                </a:solidFill>
              </a:rPr>
              <a:t> </a:t>
            </a:r>
            <a:r>
              <a:rPr lang="en-US" sz="2000" dirty="0" err="1" smtClean="0">
                <a:solidFill>
                  <a:srgbClr val="404040"/>
                </a:solidFill>
              </a:rPr>
              <a:t>Guarnera</a:t>
            </a:r>
            <a:r>
              <a:rPr lang="en-US" sz="2000" dirty="0" smtClean="0">
                <a:solidFill>
                  <a:srgbClr val="404040"/>
                </a:solidFill>
              </a:rPr>
              <a:t>, Paolo </a:t>
            </a:r>
            <a:r>
              <a:rPr lang="en-US" sz="2000" dirty="0" err="1" smtClean="0">
                <a:solidFill>
                  <a:srgbClr val="404040"/>
                </a:solidFill>
              </a:rPr>
              <a:t>Righi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rgbClr val="404040"/>
                </a:solidFill>
              </a:rPr>
              <a:t>Italian National </a:t>
            </a:r>
            <a:r>
              <a:rPr lang="en-US" i="1" dirty="0" smtClean="0">
                <a:solidFill>
                  <a:srgbClr val="404040"/>
                </a:solidFill>
              </a:rPr>
              <a:t>Statistical </a:t>
            </a:r>
            <a:r>
              <a:rPr lang="en-US" i="1" dirty="0" smtClean="0">
                <a:solidFill>
                  <a:srgbClr val="404040"/>
                </a:solidFill>
              </a:rPr>
              <a:t>Institute (</a:t>
            </a:r>
            <a:r>
              <a:rPr lang="en-US" i="1" dirty="0" err="1" smtClean="0">
                <a:solidFill>
                  <a:srgbClr val="404040"/>
                </a:solidFill>
              </a:rPr>
              <a:t>Istat</a:t>
            </a:r>
            <a:r>
              <a:rPr lang="en-US" i="1" dirty="0" smtClean="0">
                <a:solidFill>
                  <a:srgbClr val="404040"/>
                </a:solidFill>
              </a:rPr>
              <a:t>)</a:t>
            </a:r>
            <a:endParaRPr lang="en-US" i="1" dirty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404040"/>
                </a:solidFill>
              </a:rPr>
              <a:t> </a:t>
            </a:r>
            <a:endParaRPr lang="en-US" sz="2400" b="1" dirty="0">
              <a:solidFill>
                <a:srgbClr val="40404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Q2014 Conference - Vienna</a:t>
            </a:r>
            <a:r>
              <a:rPr lang="en-US" sz="1400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, 3-5 June, 2014</a:t>
            </a:r>
          </a:p>
        </p:txBody>
      </p:sp>
    </p:spTree>
    <p:extLst>
      <p:ext uri="{BB962C8B-B14F-4D97-AF65-F5344CB8AC3E}">
        <p14:creationId xmlns:p14="http://schemas.microsoft.com/office/powerpoint/2010/main" val="33612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Main </a:t>
            </a:r>
            <a:r>
              <a:rPr lang="en-US" sz="2400" dirty="0">
                <a:solidFill>
                  <a:srgbClr val="505150"/>
                </a:solidFill>
              </a:rPr>
              <a:t>economic </a:t>
            </a:r>
            <a:r>
              <a:rPr lang="en-US" sz="2400" dirty="0" smtClean="0">
                <a:solidFill>
                  <a:srgbClr val="505150"/>
                </a:solidFill>
              </a:rPr>
              <a:t>aggregates</a:t>
            </a:r>
            <a:r>
              <a:rPr lang="en-US" sz="2400" dirty="0" smtClean="0">
                <a:solidFill>
                  <a:srgbClr val="505150"/>
                </a:solidFill>
              </a:rPr>
              <a:t>: Mass </a:t>
            </a:r>
            <a:r>
              <a:rPr lang="en-US" sz="2400" dirty="0">
                <a:solidFill>
                  <a:srgbClr val="505150"/>
                </a:solidFill>
              </a:rPr>
              <a:t>imputation </a:t>
            </a:r>
            <a:endParaRPr lang="en-US" sz="2400" dirty="0">
              <a:solidFill>
                <a:srgbClr val="50515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87976" y="4317798"/>
            <a:ext cx="773372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505150"/>
                </a:solidFill>
              </a:rPr>
              <a:t>Direct</a:t>
            </a:r>
            <a:r>
              <a:rPr lang="en-US" sz="1600" dirty="0" smtClean="0">
                <a:solidFill>
                  <a:srgbClr val="505150"/>
                </a:solidFill>
              </a:rPr>
              <a:t> use of administrative and fiscal data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rgbClr val="505150"/>
                </a:solidFill>
              </a:rPr>
              <a:t>Choice of methods: variables relations and distributions characteristics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400" i="1" dirty="0">
                <a:solidFill>
                  <a:srgbClr val="505150"/>
                </a:solidFill>
              </a:rPr>
              <a:t>Predictive Mean Matching, Nearest Neighbor </a:t>
            </a:r>
            <a:r>
              <a:rPr lang="en-US" sz="1400" i="1" dirty="0" smtClean="0">
                <a:solidFill>
                  <a:srgbClr val="505150"/>
                </a:solidFill>
              </a:rPr>
              <a:t>Donor, </a:t>
            </a:r>
            <a:r>
              <a:rPr lang="en-US" sz="1400" i="1" dirty="0">
                <a:solidFill>
                  <a:srgbClr val="505150"/>
                </a:solidFill>
              </a:rPr>
              <a:t>two-step </a:t>
            </a:r>
            <a:r>
              <a:rPr lang="en-US" sz="1400" i="1" dirty="0" smtClean="0">
                <a:solidFill>
                  <a:srgbClr val="505150"/>
                </a:solidFill>
              </a:rPr>
              <a:t>logistic + regression </a:t>
            </a:r>
            <a:r>
              <a:rPr lang="en-US" sz="1400" i="1" dirty="0">
                <a:solidFill>
                  <a:srgbClr val="505150"/>
                </a:solidFill>
              </a:rPr>
              <a:t>models, deterministic imputation)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505150"/>
                </a:solidFill>
              </a:rPr>
              <a:t>Avoid </a:t>
            </a:r>
            <a:r>
              <a:rPr lang="en-US" sz="1600" b="1" dirty="0">
                <a:solidFill>
                  <a:srgbClr val="505150"/>
                </a:solidFill>
              </a:rPr>
              <a:t>inconsistencies </a:t>
            </a:r>
            <a:r>
              <a:rPr lang="en-US" sz="1600" dirty="0">
                <a:solidFill>
                  <a:srgbClr val="505150"/>
                </a:solidFill>
              </a:rPr>
              <a:t>between estimates at whatever domain </a:t>
            </a:r>
            <a:r>
              <a:rPr lang="en-US" sz="1600" dirty="0" smtClean="0">
                <a:solidFill>
                  <a:srgbClr val="505150"/>
                </a:solidFill>
              </a:rPr>
              <a:t>levels</a:t>
            </a:r>
            <a:endParaRPr lang="en-US" sz="1600" dirty="0">
              <a:solidFill>
                <a:srgbClr val="50515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03" y="1398588"/>
            <a:ext cx="6673197" cy="292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7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2196" y="593325"/>
            <a:ext cx="7538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Components </a:t>
            </a:r>
            <a:r>
              <a:rPr lang="en-US" sz="2400" dirty="0" smtClean="0">
                <a:solidFill>
                  <a:srgbClr val="505150"/>
                </a:solidFill>
              </a:rPr>
              <a:t>of the main </a:t>
            </a:r>
            <a:r>
              <a:rPr lang="en-US" sz="2400" dirty="0">
                <a:solidFill>
                  <a:srgbClr val="505150"/>
                </a:solidFill>
              </a:rPr>
              <a:t>economic </a:t>
            </a:r>
            <a:r>
              <a:rPr lang="en-US" sz="2400" dirty="0" smtClean="0">
                <a:solidFill>
                  <a:srgbClr val="505150"/>
                </a:solidFill>
              </a:rPr>
              <a:t>aggregates: the </a:t>
            </a:r>
            <a:r>
              <a:rPr lang="en-US" sz="2400" i="1" dirty="0" smtClean="0">
                <a:solidFill>
                  <a:srgbClr val="505150"/>
                </a:solidFill>
              </a:rPr>
              <a:t>projection estimator </a:t>
            </a:r>
            <a:r>
              <a:rPr lang="en-US" sz="2400" i="1" baseline="30000" dirty="0" smtClean="0">
                <a:solidFill>
                  <a:srgbClr val="505150"/>
                </a:solidFill>
              </a:rPr>
              <a:t>(*)</a:t>
            </a:r>
            <a:endParaRPr lang="en-US" sz="2400" i="1" baseline="30000" dirty="0">
              <a:solidFill>
                <a:srgbClr val="50515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81415" y="1639670"/>
            <a:ext cx="77275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200"/>
              </a:spcAft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Synthetic imputation» of variable values non observed in the sample based on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weighted regression models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estimated on the SME survey respondents (~40.000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enterprises)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Auxiliary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main economic aggregates, structural information (BR)</a:t>
            </a: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Consistency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Among components and their reference aggregates</a:t>
            </a:r>
          </a:p>
          <a:p>
            <a:pPr marL="742950" lvl="2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Between estimates at the </a:t>
            </a:r>
            <a:r>
              <a:rPr lang="en-US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planned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SBS+SEC estimation levels</a:t>
            </a:r>
          </a:p>
          <a:p>
            <a:pPr marL="285750" lvl="1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Approximately unbiased estimates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the level of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estimation domain 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lvl="1" indent="-28575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Trade-off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between bias (high detail level) and variance (low sample size) of parameters estimates </a:t>
            </a:r>
          </a:p>
          <a:p>
            <a:pPr marL="0" lvl="1">
              <a:defRPr/>
            </a:pP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>
              <a:spcAft>
                <a:spcPts val="1200"/>
              </a:spcAft>
              <a:defRPr/>
            </a:pP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(*) Kim, J. K. K.,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Rao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J. N. K. (2011). Combining data from two independent surveys: a model-assisted approach.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Biometrika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No.8, pp. 1–16.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7381" y="5970329"/>
            <a:ext cx="500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682225"/>
            <a:ext cx="8285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505150"/>
                </a:solidFill>
              </a:rPr>
              <a:t>CVs </a:t>
            </a:r>
            <a:r>
              <a:rPr lang="en-US" sz="2200" dirty="0" smtClean="0">
                <a:solidFill>
                  <a:srgbClr val="505150"/>
                </a:solidFill>
              </a:rPr>
              <a:t>for some </a:t>
            </a:r>
            <a:r>
              <a:rPr lang="en-US" sz="2200" dirty="0" smtClean="0">
                <a:solidFill>
                  <a:srgbClr val="505150"/>
                </a:solidFill>
              </a:rPr>
              <a:t>components of main aggregates (year 2011)</a:t>
            </a:r>
            <a:endParaRPr lang="en-US" sz="2200" dirty="0" smtClean="0">
              <a:solidFill>
                <a:srgbClr val="50515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89000" y="1347788"/>
            <a:ext cx="8307388" cy="5287962"/>
            <a:chOff x="560" y="849"/>
            <a:chExt cx="5233" cy="333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0" y="849"/>
              <a:ext cx="5233" cy="3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568" y="849"/>
              <a:ext cx="4635" cy="1276"/>
              <a:chOff x="568" y="849"/>
              <a:chExt cx="4635" cy="1276"/>
            </a:xfrm>
          </p:grpSpPr>
          <p:sp>
            <p:nvSpPr>
              <p:cNvPr id="2330" name="Rectangle 5"/>
              <p:cNvSpPr>
                <a:spLocks noChangeArrowheads="1"/>
              </p:cNvSpPr>
              <p:nvPr/>
            </p:nvSpPr>
            <p:spPr bwMode="auto">
              <a:xfrm>
                <a:off x="625" y="854"/>
                <a:ext cx="496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Turnover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1" name="Rectangle 6"/>
              <p:cNvSpPr>
                <a:spLocks noChangeArrowheads="1"/>
              </p:cNvSpPr>
              <p:nvPr/>
            </p:nvSpPr>
            <p:spPr bwMode="auto">
              <a:xfrm>
                <a:off x="1048" y="854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2" name="Rectangle 7"/>
              <p:cNvSpPr>
                <a:spLocks noChangeArrowheads="1"/>
              </p:cNvSpPr>
              <p:nvPr/>
            </p:nvSpPr>
            <p:spPr bwMode="auto">
              <a:xfrm>
                <a:off x="1660" y="85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C11101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3" name="Rectangle 8"/>
              <p:cNvSpPr>
                <a:spLocks noChangeArrowheads="1"/>
              </p:cNvSpPr>
              <p:nvPr/>
            </p:nvSpPr>
            <p:spPr bwMode="auto">
              <a:xfrm>
                <a:off x="1953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4" name="Rectangle 9"/>
              <p:cNvSpPr>
                <a:spLocks noChangeArrowheads="1"/>
              </p:cNvSpPr>
              <p:nvPr/>
            </p:nvSpPr>
            <p:spPr bwMode="auto">
              <a:xfrm>
                <a:off x="2110" y="85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C11102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5" name="Rectangle 10"/>
              <p:cNvSpPr>
                <a:spLocks noChangeArrowheads="1"/>
              </p:cNvSpPr>
              <p:nvPr/>
            </p:nvSpPr>
            <p:spPr bwMode="auto">
              <a:xfrm>
                <a:off x="2402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6" name="Rectangle 11"/>
              <p:cNvSpPr>
                <a:spLocks noChangeArrowheads="1"/>
              </p:cNvSpPr>
              <p:nvPr/>
            </p:nvSpPr>
            <p:spPr bwMode="auto">
              <a:xfrm>
                <a:off x="2560" y="85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C11103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7" name="Rectangle 12"/>
              <p:cNvSpPr>
                <a:spLocks noChangeArrowheads="1"/>
              </p:cNvSpPr>
              <p:nvPr/>
            </p:nvSpPr>
            <p:spPr bwMode="auto">
              <a:xfrm>
                <a:off x="2852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8" name="Rectangle 13"/>
              <p:cNvSpPr>
                <a:spLocks noChangeArrowheads="1"/>
              </p:cNvSpPr>
              <p:nvPr/>
            </p:nvSpPr>
            <p:spPr bwMode="auto">
              <a:xfrm>
                <a:off x="3010" y="85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C11104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9" name="Rectangle 14"/>
              <p:cNvSpPr>
                <a:spLocks noChangeArrowheads="1"/>
              </p:cNvSpPr>
              <p:nvPr/>
            </p:nvSpPr>
            <p:spPr bwMode="auto">
              <a:xfrm>
                <a:off x="3302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0" name="Rectangle 15"/>
              <p:cNvSpPr>
                <a:spLocks noChangeArrowheads="1"/>
              </p:cNvSpPr>
              <p:nvPr/>
            </p:nvSpPr>
            <p:spPr bwMode="auto">
              <a:xfrm>
                <a:off x="3459" y="85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C11105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1" name="Rectangle 16"/>
              <p:cNvSpPr>
                <a:spLocks noChangeArrowheads="1"/>
              </p:cNvSpPr>
              <p:nvPr/>
            </p:nvSpPr>
            <p:spPr bwMode="auto">
              <a:xfrm>
                <a:off x="3752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2" name="Rectangle 17"/>
              <p:cNvSpPr>
                <a:spLocks noChangeArrowheads="1"/>
              </p:cNvSpPr>
              <p:nvPr/>
            </p:nvSpPr>
            <p:spPr bwMode="auto">
              <a:xfrm>
                <a:off x="3909" y="85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C11106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3" name="Rectangle 18"/>
              <p:cNvSpPr>
                <a:spLocks noChangeArrowheads="1"/>
              </p:cNvSpPr>
              <p:nvPr/>
            </p:nvSpPr>
            <p:spPr bwMode="auto">
              <a:xfrm>
                <a:off x="4201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4" name="Rectangle 19"/>
              <p:cNvSpPr>
                <a:spLocks noChangeArrowheads="1"/>
              </p:cNvSpPr>
              <p:nvPr/>
            </p:nvSpPr>
            <p:spPr bwMode="auto">
              <a:xfrm>
                <a:off x="4360" y="855"/>
                <a:ext cx="25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C111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5" name="Rectangle 20"/>
              <p:cNvSpPr>
                <a:spLocks noChangeArrowheads="1"/>
              </p:cNvSpPr>
              <p:nvPr/>
            </p:nvSpPr>
            <p:spPr bwMode="auto">
              <a:xfrm>
                <a:off x="4556" y="855"/>
                <a:ext cx="15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07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6" name="Rectangle 21"/>
              <p:cNvSpPr>
                <a:spLocks noChangeArrowheads="1"/>
              </p:cNvSpPr>
              <p:nvPr/>
            </p:nvSpPr>
            <p:spPr bwMode="auto">
              <a:xfrm>
                <a:off x="4653" y="855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7" name="Rectangle 22"/>
              <p:cNvSpPr>
                <a:spLocks noChangeArrowheads="1"/>
              </p:cNvSpPr>
              <p:nvPr/>
            </p:nvSpPr>
            <p:spPr bwMode="auto">
              <a:xfrm>
                <a:off x="4810" y="85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8" name="Rectangle 23"/>
              <p:cNvSpPr>
                <a:spLocks noChangeArrowheads="1"/>
              </p:cNvSpPr>
              <p:nvPr/>
            </p:nvSpPr>
            <p:spPr bwMode="auto">
              <a:xfrm>
                <a:off x="568" y="849"/>
                <a:ext cx="103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49" name="Line 24"/>
              <p:cNvSpPr>
                <a:spLocks noChangeShapeType="1"/>
              </p:cNvSpPr>
              <p:nvPr/>
            </p:nvSpPr>
            <p:spPr bwMode="auto">
              <a:xfrm>
                <a:off x="568" y="849"/>
                <a:ext cx="10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0" name="Rectangle 25"/>
              <p:cNvSpPr>
                <a:spLocks noChangeArrowheads="1"/>
              </p:cNvSpPr>
              <p:nvPr/>
            </p:nvSpPr>
            <p:spPr bwMode="auto">
              <a:xfrm>
                <a:off x="1603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1" name="Line 26"/>
              <p:cNvSpPr>
                <a:spLocks noChangeShapeType="1"/>
              </p:cNvSpPr>
              <p:nvPr/>
            </p:nvSpPr>
            <p:spPr bwMode="auto">
              <a:xfrm>
                <a:off x="1603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2" name="Line 27"/>
              <p:cNvSpPr>
                <a:spLocks noChangeShapeType="1"/>
              </p:cNvSpPr>
              <p:nvPr/>
            </p:nvSpPr>
            <p:spPr bwMode="auto">
              <a:xfrm>
                <a:off x="1603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3" name="Rectangle 28"/>
              <p:cNvSpPr>
                <a:spLocks noChangeArrowheads="1"/>
              </p:cNvSpPr>
              <p:nvPr/>
            </p:nvSpPr>
            <p:spPr bwMode="auto">
              <a:xfrm>
                <a:off x="1608" y="849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4" name="Line 29"/>
              <p:cNvSpPr>
                <a:spLocks noChangeShapeType="1"/>
              </p:cNvSpPr>
              <p:nvPr/>
            </p:nvSpPr>
            <p:spPr bwMode="auto">
              <a:xfrm>
                <a:off x="1608" y="849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5" name="Rectangle 30"/>
              <p:cNvSpPr>
                <a:spLocks noChangeArrowheads="1"/>
              </p:cNvSpPr>
              <p:nvPr/>
            </p:nvSpPr>
            <p:spPr bwMode="auto">
              <a:xfrm>
                <a:off x="2052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6" name="Line 31"/>
              <p:cNvSpPr>
                <a:spLocks noChangeShapeType="1"/>
              </p:cNvSpPr>
              <p:nvPr/>
            </p:nvSpPr>
            <p:spPr bwMode="auto">
              <a:xfrm>
                <a:off x="2052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7" name="Line 32"/>
              <p:cNvSpPr>
                <a:spLocks noChangeShapeType="1"/>
              </p:cNvSpPr>
              <p:nvPr/>
            </p:nvSpPr>
            <p:spPr bwMode="auto">
              <a:xfrm>
                <a:off x="2052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8" name="Rectangle 33"/>
              <p:cNvSpPr>
                <a:spLocks noChangeArrowheads="1"/>
              </p:cNvSpPr>
              <p:nvPr/>
            </p:nvSpPr>
            <p:spPr bwMode="auto">
              <a:xfrm>
                <a:off x="2057" y="849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59" name="Line 34"/>
              <p:cNvSpPr>
                <a:spLocks noChangeShapeType="1"/>
              </p:cNvSpPr>
              <p:nvPr/>
            </p:nvSpPr>
            <p:spPr bwMode="auto">
              <a:xfrm>
                <a:off x="2057" y="849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0" name="Rectangle 35"/>
              <p:cNvSpPr>
                <a:spLocks noChangeArrowheads="1"/>
              </p:cNvSpPr>
              <p:nvPr/>
            </p:nvSpPr>
            <p:spPr bwMode="auto">
              <a:xfrm>
                <a:off x="2501" y="849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" name="Line 36"/>
              <p:cNvSpPr>
                <a:spLocks noChangeShapeType="1"/>
              </p:cNvSpPr>
              <p:nvPr/>
            </p:nvSpPr>
            <p:spPr bwMode="auto">
              <a:xfrm>
                <a:off x="2501" y="84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2" name="Line 37"/>
              <p:cNvSpPr>
                <a:spLocks noChangeShapeType="1"/>
              </p:cNvSpPr>
              <p:nvPr/>
            </p:nvSpPr>
            <p:spPr bwMode="auto">
              <a:xfrm>
                <a:off x="2501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3" name="Rectangle 38"/>
              <p:cNvSpPr>
                <a:spLocks noChangeArrowheads="1"/>
              </p:cNvSpPr>
              <p:nvPr/>
            </p:nvSpPr>
            <p:spPr bwMode="auto">
              <a:xfrm>
                <a:off x="2507" y="849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4" name="Line 39"/>
              <p:cNvSpPr>
                <a:spLocks noChangeShapeType="1"/>
              </p:cNvSpPr>
              <p:nvPr/>
            </p:nvSpPr>
            <p:spPr bwMode="auto">
              <a:xfrm>
                <a:off x="2507" y="849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5" name="Rectangle 40"/>
              <p:cNvSpPr>
                <a:spLocks noChangeArrowheads="1"/>
              </p:cNvSpPr>
              <p:nvPr/>
            </p:nvSpPr>
            <p:spPr bwMode="auto">
              <a:xfrm>
                <a:off x="2951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6" name="Line 41"/>
              <p:cNvSpPr>
                <a:spLocks noChangeShapeType="1"/>
              </p:cNvSpPr>
              <p:nvPr/>
            </p:nvSpPr>
            <p:spPr bwMode="auto">
              <a:xfrm>
                <a:off x="2951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7" name="Line 42"/>
              <p:cNvSpPr>
                <a:spLocks noChangeShapeType="1"/>
              </p:cNvSpPr>
              <p:nvPr/>
            </p:nvSpPr>
            <p:spPr bwMode="auto">
              <a:xfrm>
                <a:off x="2951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8" name="Rectangle 43"/>
              <p:cNvSpPr>
                <a:spLocks noChangeArrowheads="1"/>
              </p:cNvSpPr>
              <p:nvPr/>
            </p:nvSpPr>
            <p:spPr bwMode="auto">
              <a:xfrm>
                <a:off x="2956" y="849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9" name="Line 44"/>
              <p:cNvSpPr>
                <a:spLocks noChangeShapeType="1"/>
              </p:cNvSpPr>
              <p:nvPr/>
            </p:nvSpPr>
            <p:spPr bwMode="auto">
              <a:xfrm>
                <a:off x="2956" y="849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0" name="Rectangle 45"/>
              <p:cNvSpPr>
                <a:spLocks noChangeArrowheads="1"/>
              </p:cNvSpPr>
              <p:nvPr/>
            </p:nvSpPr>
            <p:spPr bwMode="auto">
              <a:xfrm>
                <a:off x="3401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1" name="Line 46"/>
              <p:cNvSpPr>
                <a:spLocks noChangeShapeType="1"/>
              </p:cNvSpPr>
              <p:nvPr/>
            </p:nvSpPr>
            <p:spPr bwMode="auto">
              <a:xfrm>
                <a:off x="3401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2" name="Line 47"/>
              <p:cNvSpPr>
                <a:spLocks noChangeShapeType="1"/>
              </p:cNvSpPr>
              <p:nvPr/>
            </p:nvSpPr>
            <p:spPr bwMode="auto">
              <a:xfrm>
                <a:off x="3401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3" name="Rectangle 48"/>
              <p:cNvSpPr>
                <a:spLocks noChangeArrowheads="1"/>
              </p:cNvSpPr>
              <p:nvPr/>
            </p:nvSpPr>
            <p:spPr bwMode="auto">
              <a:xfrm>
                <a:off x="3406" y="849"/>
                <a:ext cx="44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4" name="Line 49"/>
              <p:cNvSpPr>
                <a:spLocks noChangeShapeType="1"/>
              </p:cNvSpPr>
              <p:nvPr/>
            </p:nvSpPr>
            <p:spPr bwMode="auto">
              <a:xfrm>
                <a:off x="3406" y="849"/>
                <a:ext cx="4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5" name="Rectangle 50"/>
              <p:cNvSpPr>
                <a:spLocks noChangeArrowheads="1"/>
              </p:cNvSpPr>
              <p:nvPr/>
            </p:nvSpPr>
            <p:spPr bwMode="auto">
              <a:xfrm>
                <a:off x="3852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6" name="Line 51"/>
              <p:cNvSpPr>
                <a:spLocks noChangeShapeType="1"/>
              </p:cNvSpPr>
              <p:nvPr/>
            </p:nvSpPr>
            <p:spPr bwMode="auto">
              <a:xfrm>
                <a:off x="3852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7" name="Line 52"/>
              <p:cNvSpPr>
                <a:spLocks noChangeShapeType="1"/>
              </p:cNvSpPr>
              <p:nvPr/>
            </p:nvSpPr>
            <p:spPr bwMode="auto">
              <a:xfrm>
                <a:off x="3852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8" name="Rectangle 53"/>
              <p:cNvSpPr>
                <a:spLocks noChangeArrowheads="1"/>
              </p:cNvSpPr>
              <p:nvPr/>
            </p:nvSpPr>
            <p:spPr bwMode="auto">
              <a:xfrm>
                <a:off x="3857" y="849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79" name="Line 54"/>
              <p:cNvSpPr>
                <a:spLocks noChangeShapeType="1"/>
              </p:cNvSpPr>
              <p:nvPr/>
            </p:nvSpPr>
            <p:spPr bwMode="auto">
              <a:xfrm>
                <a:off x="3857" y="849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0" name="Rectangle 55"/>
              <p:cNvSpPr>
                <a:spLocks noChangeArrowheads="1"/>
              </p:cNvSpPr>
              <p:nvPr/>
            </p:nvSpPr>
            <p:spPr bwMode="auto">
              <a:xfrm>
                <a:off x="4302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1" name="Line 56"/>
              <p:cNvSpPr>
                <a:spLocks noChangeShapeType="1"/>
              </p:cNvSpPr>
              <p:nvPr/>
            </p:nvSpPr>
            <p:spPr bwMode="auto">
              <a:xfrm>
                <a:off x="4302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2" name="Line 57"/>
              <p:cNvSpPr>
                <a:spLocks noChangeShapeType="1"/>
              </p:cNvSpPr>
              <p:nvPr/>
            </p:nvSpPr>
            <p:spPr bwMode="auto">
              <a:xfrm>
                <a:off x="4302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3" name="Rectangle 58"/>
              <p:cNvSpPr>
                <a:spLocks noChangeArrowheads="1"/>
              </p:cNvSpPr>
              <p:nvPr/>
            </p:nvSpPr>
            <p:spPr bwMode="auto">
              <a:xfrm>
                <a:off x="4307" y="849"/>
                <a:ext cx="44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4" name="Line 59"/>
              <p:cNvSpPr>
                <a:spLocks noChangeShapeType="1"/>
              </p:cNvSpPr>
              <p:nvPr/>
            </p:nvSpPr>
            <p:spPr bwMode="auto">
              <a:xfrm>
                <a:off x="4307" y="849"/>
                <a:ext cx="4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5" name="Rectangle 60"/>
              <p:cNvSpPr>
                <a:spLocks noChangeArrowheads="1"/>
              </p:cNvSpPr>
              <p:nvPr/>
            </p:nvSpPr>
            <p:spPr bwMode="auto">
              <a:xfrm>
                <a:off x="4753" y="849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6" name="Line 61"/>
              <p:cNvSpPr>
                <a:spLocks noChangeShapeType="1"/>
              </p:cNvSpPr>
              <p:nvPr/>
            </p:nvSpPr>
            <p:spPr bwMode="auto">
              <a:xfrm>
                <a:off x="4753" y="84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7" name="Line 62"/>
              <p:cNvSpPr>
                <a:spLocks noChangeShapeType="1"/>
              </p:cNvSpPr>
              <p:nvPr/>
            </p:nvSpPr>
            <p:spPr bwMode="auto">
              <a:xfrm>
                <a:off x="4753" y="849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8" name="Rectangle 63"/>
              <p:cNvSpPr>
                <a:spLocks noChangeArrowheads="1"/>
              </p:cNvSpPr>
              <p:nvPr/>
            </p:nvSpPr>
            <p:spPr bwMode="auto">
              <a:xfrm>
                <a:off x="4758" y="849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89" name="Line 64"/>
              <p:cNvSpPr>
                <a:spLocks noChangeShapeType="1"/>
              </p:cNvSpPr>
              <p:nvPr/>
            </p:nvSpPr>
            <p:spPr bwMode="auto">
              <a:xfrm>
                <a:off x="4758" y="849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90" name="Rectangle 65"/>
              <p:cNvSpPr>
                <a:spLocks noChangeArrowheads="1"/>
              </p:cNvSpPr>
              <p:nvPr/>
            </p:nvSpPr>
            <p:spPr bwMode="auto">
              <a:xfrm>
                <a:off x="625" y="1089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1" name="Rectangle 66"/>
              <p:cNvSpPr>
                <a:spLocks noChangeArrowheads="1"/>
              </p:cNvSpPr>
              <p:nvPr/>
            </p:nvSpPr>
            <p:spPr bwMode="auto">
              <a:xfrm>
                <a:off x="1660" y="1090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1.67%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2" name="Rectangle 67"/>
              <p:cNvSpPr>
                <a:spLocks noChangeArrowheads="1"/>
              </p:cNvSpPr>
              <p:nvPr/>
            </p:nvSpPr>
            <p:spPr bwMode="auto">
              <a:xfrm>
                <a:off x="1898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3" name="Rectangle 68"/>
              <p:cNvSpPr>
                <a:spLocks noChangeArrowheads="1"/>
              </p:cNvSpPr>
              <p:nvPr/>
            </p:nvSpPr>
            <p:spPr bwMode="auto">
              <a:xfrm>
                <a:off x="2110" y="1090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1.05%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4" name="Rectangle 69"/>
              <p:cNvSpPr>
                <a:spLocks noChangeArrowheads="1"/>
              </p:cNvSpPr>
              <p:nvPr/>
            </p:nvSpPr>
            <p:spPr bwMode="auto">
              <a:xfrm>
                <a:off x="2348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5" name="Rectangle 70"/>
              <p:cNvSpPr>
                <a:spLocks noChangeArrowheads="1"/>
              </p:cNvSpPr>
              <p:nvPr/>
            </p:nvSpPr>
            <p:spPr bwMode="auto">
              <a:xfrm>
                <a:off x="2560" y="1090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7.22%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6" name="Rectangle 71"/>
              <p:cNvSpPr>
                <a:spLocks noChangeArrowheads="1"/>
              </p:cNvSpPr>
              <p:nvPr/>
            </p:nvSpPr>
            <p:spPr bwMode="auto">
              <a:xfrm>
                <a:off x="2798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7" name="Rectangle 72"/>
              <p:cNvSpPr>
                <a:spLocks noChangeArrowheads="1"/>
              </p:cNvSpPr>
              <p:nvPr/>
            </p:nvSpPr>
            <p:spPr bwMode="auto">
              <a:xfrm>
                <a:off x="3010" y="1090"/>
                <a:ext cx="291" cy="1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9.81%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8" name="Rectangle 73"/>
              <p:cNvSpPr>
                <a:spLocks noChangeArrowheads="1"/>
              </p:cNvSpPr>
              <p:nvPr/>
            </p:nvSpPr>
            <p:spPr bwMode="auto">
              <a:xfrm>
                <a:off x="3247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9" name="Rectangle 74"/>
              <p:cNvSpPr>
                <a:spLocks noChangeArrowheads="1"/>
              </p:cNvSpPr>
              <p:nvPr/>
            </p:nvSpPr>
            <p:spPr bwMode="auto">
              <a:xfrm>
                <a:off x="3459" y="1090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6.75%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0" name="Rectangle 75"/>
              <p:cNvSpPr>
                <a:spLocks noChangeArrowheads="1"/>
              </p:cNvSpPr>
              <p:nvPr/>
            </p:nvSpPr>
            <p:spPr bwMode="auto">
              <a:xfrm>
                <a:off x="3697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1" name="Rectangle 76"/>
              <p:cNvSpPr>
                <a:spLocks noChangeArrowheads="1"/>
              </p:cNvSpPr>
              <p:nvPr/>
            </p:nvSpPr>
            <p:spPr bwMode="auto">
              <a:xfrm>
                <a:off x="3909" y="1090"/>
                <a:ext cx="339" cy="1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13.62%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2" name="Rectangle 77"/>
              <p:cNvSpPr>
                <a:spLocks noChangeArrowheads="1"/>
              </p:cNvSpPr>
              <p:nvPr/>
            </p:nvSpPr>
            <p:spPr bwMode="auto">
              <a:xfrm>
                <a:off x="4195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3" name="Rectangle 78"/>
              <p:cNvSpPr>
                <a:spLocks noChangeArrowheads="1"/>
              </p:cNvSpPr>
              <p:nvPr/>
            </p:nvSpPr>
            <p:spPr bwMode="auto">
              <a:xfrm>
                <a:off x="4360" y="1090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1.69%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4" name="Rectangle 79"/>
              <p:cNvSpPr>
                <a:spLocks noChangeArrowheads="1"/>
              </p:cNvSpPr>
              <p:nvPr/>
            </p:nvSpPr>
            <p:spPr bwMode="auto">
              <a:xfrm>
                <a:off x="4598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5" name="Rectangle 80"/>
              <p:cNvSpPr>
                <a:spLocks noChangeArrowheads="1"/>
              </p:cNvSpPr>
              <p:nvPr/>
            </p:nvSpPr>
            <p:spPr bwMode="auto">
              <a:xfrm>
                <a:off x="4810" y="1090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6" name="Rectangle 81"/>
              <p:cNvSpPr>
                <a:spLocks noChangeArrowheads="1"/>
              </p:cNvSpPr>
              <p:nvPr/>
            </p:nvSpPr>
            <p:spPr bwMode="auto">
              <a:xfrm>
                <a:off x="625" y="1330"/>
                <a:ext cx="864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Purchases goods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7" name="Rectangle 82"/>
              <p:cNvSpPr>
                <a:spLocks noChangeArrowheads="1"/>
              </p:cNvSpPr>
              <p:nvPr/>
            </p:nvSpPr>
            <p:spPr bwMode="auto">
              <a:xfrm>
                <a:off x="1410" y="1330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8" name="Rectangle 83"/>
              <p:cNvSpPr>
                <a:spLocks noChangeArrowheads="1"/>
              </p:cNvSpPr>
              <p:nvPr/>
            </p:nvSpPr>
            <p:spPr bwMode="auto">
              <a:xfrm>
                <a:off x="1660" y="1331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C12101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9" name="Rectangle 84"/>
              <p:cNvSpPr>
                <a:spLocks noChangeArrowheads="1"/>
              </p:cNvSpPr>
              <p:nvPr/>
            </p:nvSpPr>
            <p:spPr bwMode="auto">
              <a:xfrm>
                <a:off x="1953" y="1331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0" name="Rectangle 85"/>
              <p:cNvSpPr>
                <a:spLocks noChangeArrowheads="1"/>
              </p:cNvSpPr>
              <p:nvPr/>
            </p:nvSpPr>
            <p:spPr bwMode="auto">
              <a:xfrm>
                <a:off x="2110" y="1331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C12102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1" name="Rectangle 86"/>
              <p:cNvSpPr>
                <a:spLocks noChangeArrowheads="1"/>
              </p:cNvSpPr>
              <p:nvPr/>
            </p:nvSpPr>
            <p:spPr bwMode="auto">
              <a:xfrm>
                <a:off x="2402" y="1331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2" name="Rectangle 87"/>
              <p:cNvSpPr>
                <a:spLocks noChangeArrowheads="1"/>
              </p:cNvSpPr>
              <p:nvPr/>
            </p:nvSpPr>
            <p:spPr bwMode="auto">
              <a:xfrm>
                <a:off x="2560" y="1331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C12103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3" name="Rectangle 88"/>
              <p:cNvSpPr>
                <a:spLocks noChangeArrowheads="1"/>
              </p:cNvSpPr>
              <p:nvPr/>
            </p:nvSpPr>
            <p:spPr bwMode="auto">
              <a:xfrm>
                <a:off x="2852" y="1331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4" name="Rectangle 89"/>
              <p:cNvSpPr>
                <a:spLocks noChangeArrowheads="1"/>
              </p:cNvSpPr>
              <p:nvPr/>
            </p:nvSpPr>
            <p:spPr bwMode="auto">
              <a:xfrm>
                <a:off x="3010" y="133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5" name="Rectangle 90"/>
              <p:cNvSpPr>
                <a:spLocks noChangeArrowheads="1"/>
              </p:cNvSpPr>
              <p:nvPr/>
            </p:nvSpPr>
            <p:spPr bwMode="auto">
              <a:xfrm>
                <a:off x="3459" y="133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6" name="Rectangle 91"/>
              <p:cNvSpPr>
                <a:spLocks noChangeArrowheads="1"/>
              </p:cNvSpPr>
              <p:nvPr/>
            </p:nvSpPr>
            <p:spPr bwMode="auto">
              <a:xfrm>
                <a:off x="3909" y="133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7" name="Rectangle 92"/>
              <p:cNvSpPr>
                <a:spLocks noChangeArrowheads="1"/>
              </p:cNvSpPr>
              <p:nvPr/>
            </p:nvSpPr>
            <p:spPr bwMode="auto">
              <a:xfrm>
                <a:off x="4360" y="133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8" name="Rectangle 93"/>
              <p:cNvSpPr>
                <a:spLocks noChangeArrowheads="1"/>
              </p:cNvSpPr>
              <p:nvPr/>
            </p:nvSpPr>
            <p:spPr bwMode="auto">
              <a:xfrm>
                <a:off x="4810" y="133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9" name="Rectangle 94"/>
              <p:cNvSpPr>
                <a:spLocks noChangeArrowheads="1"/>
              </p:cNvSpPr>
              <p:nvPr/>
            </p:nvSpPr>
            <p:spPr bwMode="auto">
              <a:xfrm>
                <a:off x="568" y="1325"/>
                <a:ext cx="103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0" name="Line 95"/>
              <p:cNvSpPr>
                <a:spLocks noChangeShapeType="1"/>
              </p:cNvSpPr>
              <p:nvPr/>
            </p:nvSpPr>
            <p:spPr bwMode="auto">
              <a:xfrm>
                <a:off x="568" y="1325"/>
                <a:ext cx="10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1" name="Rectangle 96"/>
              <p:cNvSpPr>
                <a:spLocks noChangeArrowheads="1"/>
              </p:cNvSpPr>
              <p:nvPr/>
            </p:nvSpPr>
            <p:spPr bwMode="auto">
              <a:xfrm>
                <a:off x="1603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2" name="Line 97"/>
              <p:cNvSpPr>
                <a:spLocks noChangeShapeType="1"/>
              </p:cNvSpPr>
              <p:nvPr/>
            </p:nvSpPr>
            <p:spPr bwMode="auto">
              <a:xfrm>
                <a:off x="1603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3" name="Line 98"/>
              <p:cNvSpPr>
                <a:spLocks noChangeShapeType="1"/>
              </p:cNvSpPr>
              <p:nvPr/>
            </p:nvSpPr>
            <p:spPr bwMode="auto">
              <a:xfrm>
                <a:off x="1603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4" name="Rectangle 99"/>
              <p:cNvSpPr>
                <a:spLocks noChangeArrowheads="1"/>
              </p:cNvSpPr>
              <p:nvPr/>
            </p:nvSpPr>
            <p:spPr bwMode="auto">
              <a:xfrm>
                <a:off x="1608" y="1325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5" name="Line 100"/>
              <p:cNvSpPr>
                <a:spLocks noChangeShapeType="1"/>
              </p:cNvSpPr>
              <p:nvPr/>
            </p:nvSpPr>
            <p:spPr bwMode="auto">
              <a:xfrm>
                <a:off x="1608" y="1325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6" name="Rectangle 101"/>
              <p:cNvSpPr>
                <a:spLocks noChangeArrowheads="1"/>
              </p:cNvSpPr>
              <p:nvPr/>
            </p:nvSpPr>
            <p:spPr bwMode="auto">
              <a:xfrm>
                <a:off x="2052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7" name="Line 102"/>
              <p:cNvSpPr>
                <a:spLocks noChangeShapeType="1"/>
              </p:cNvSpPr>
              <p:nvPr/>
            </p:nvSpPr>
            <p:spPr bwMode="auto">
              <a:xfrm>
                <a:off x="2052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8" name="Line 103"/>
              <p:cNvSpPr>
                <a:spLocks noChangeShapeType="1"/>
              </p:cNvSpPr>
              <p:nvPr/>
            </p:nvSpPr>
            <p:spPr bwMode="auto">
              <a:xfrm>
                <a:off x="2052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29" name="Rectangle 104"/>
              <p:cNvSpPr>
                <a:spLocks noChangeArrowheads="1"/>
              </p:cNvSpPr>
              <p:nvPr/>
            </p:nvSpPr>
            <p:spPr bwMode="auto">
              <a:xfrm>
                <a:off x="2057" y="1325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0" name="Line 105"/>
              <p:cNvSpPr>
                <a:spLocks noChangeShapeType="1"/>
              </p:cNvSpPr>
              <p:nvPr/>
            </p:nvSpPr>
            <p:spPr bwMode="auto">
              <a:xfrm>
                <a:off x="2057" y="1325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1" name="Rectangle 106"/>
              <p:cNvSpPr>
                <a:spLocks noChangeArrowheads="1"/>
              </p:cNvSpPr>
              <p:nvPr/>
            </p:nvSpPr>
            <p:spPr bwMode="auto">
              <a:xfrm>
                <a:off x="2501" y="1325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2" name="Line 107"/>
              <p:cNvSpPr>
                <a:spLocks noChangeShapeType="1"/>
              </p:cNvSpPr>
              <p:nvPr/>
            </p:nvSpPr>
            <p:spPr bwMode="auto">
              <a:xfrm>
                <a:off x="2501" y="1325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3" name="Line 108"/>
              <p:cNvSpPr>
                <a:spLocks noChangeShapeType="1"/>
              </p:cNvSpPr>
              <p:nvPr/>
            </p:nvSpPr>
            <p:spPr bwMode="auto">
              <a:xfrm>
                <a:off x="2501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4" name="Rectangle 109"/>
              <p:cNvSpPr>
                <a:spLocks noChangeArrowheads="1"/>
              </p:cNvSpPr>
              <p:nvPr/>
            </p:nvSpPr>
            <p:spPr bwMode="auto">
              <a:xfrm>
                <a:off x="2507" y="1325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5" name="Line 110"/>
              <p:cNvSpPr>
                <a:spLocks noChangeShapeType="1"/>
              </p:cNvSpPr>
              <p:nvPr/>
            </p:nvSpPr>
            <p:spPr bwMode="auto">
              <a:xfrm>
                <a:off x="2507" y="1325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6" name="Rectangle 111"/>
              <p:cNvSpPr>
                <a:spLocks noChangeArrowheads="1"/>
              </p:cNvSpPr>
              <p:nvPr/>
            </p:nvSpPr>
            <p:spPr bwMode="auto">
              <a:xfrm>
                <a:off x="2951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7" name="Line 112"/>
              <p:cNvSpPr>
                <a:spLocks noChangeShapeType="1"/>
              </p:cNvSpPr>
              <p:nvPr/>
            </p:nvSpPr>
            <p:spPr bwMode="auto">
              <a:xfrm>
                <a:off x="2951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8" name="Line 113"/>
              <p:cNvSpPr>
                <a:spLocks noChangeShapeType="1"/>
              </p:cNvSpPr>
              <p:nvPr/>
            </p:nvSpPr>
            <p:spPr bwMode="auto">
              <a:xfrm>
                <a:off x="2951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39" name="Rectangle 114"/>
              <p:cNvSpPr>
                <a:spLocks noChangeArrowheads="1"/>
              </p:cNvSpPr>
              <p:nvPr/>
            </p:nvSpPr>
            <p:spPr bwMode="auto">
              <a:xfrm>
                <a:off x="2956" y="1325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0" name="Line 115"/>
              <p:cNvSpPr>
                <a:spLocks noChangeShapeType="1"/>
              </p:cNvSpPr>
              <p:nvPr/>
            </p:nvSpPr>
            <p:spPr bwMode="auto">
              <a:xfrm>
                <a:off x="2956" y="1325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1" name="Rectangle 116"/>
              <p:cNvSpPr>
                <a:spLocks noChangeArrowheads="1"/>
              </p:cNvSpPr>
              <p:nvPr/>
            </p:nvSpPr>
            <p:spPr bwMode="auto">
              <a:xfrm>
                <a:off x="3401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2" name="Line 117"/>
              <p:cNvSpPr>
                <a:spLocks noChangeShapeType="1"/>
              </p:cNvSpPr>
              <p:nvPr/>
            </p:nvSpPr>
            <p:spPr bwMode="auto">
              <a:xfrm>
                <a:off x="3401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3" name="Line 118"/>
              <p:cNvSpPr>
                <a:spLocks noChangeShapeType="1"/>
              </p:cNvSpPr>
              <p:nvPr/>
            </p:nvSpPr>
            <p:spPr bwMode="auto">
              <a:xfrm>
                <a:off x="3401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4" name="Rectangle 119"/>
              <p:cNvSpPr>
                <a:spLocks noChangeArrowheads="1"/>
              </p:cNvSpPr>
              <p:nvPr/>
            </p:nvSpPr>
            <p:spPr bwMode="auto">
              <a:xfrm>
                <a:off x="3406" y="1325"/>
                <a:ext cx="44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5" name="Line 120"/>
              <p:cNvSpPr>
                <a:spLocks noChangeShapeType="1"/>
              </p:cNvSpPr>
              <p:nvPr/>
            </p:nvSpPr>
            <p:spPr bwMode="auto">
              <a:xfrm>
                <a:off x="3406" y="1325"/>
                <a:ext cx="4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6" name="Rectangle 121"/>
              <p:cNvSpPr>
                <a:spLocks noChangeArrowheads="1"/>
              </p:cNvSpPr>
              <p:nvPr/>
            </p:nvSpPr>
            <p:spPr bwMode="auto">
              <a:xfrm>
                <a:off x="3852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7" name="Line 122"/>
              <p:cNvSpPr>
                <a:spLocks noChangeShapeType="1"/>
              </p:cNvSpPr>
              <p:nvPr/>
            </p:nvSpPr>
            <p:spPr bwMode="auto">
              <a:xfrm>
                <a:off x="3852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8" name="Line 123"/>
              <p:cNvSpPr>
                <a:spLocks noChangeShapeType="1"/>
              </p:cNvSpPr>
              <p:nvPr/>
            </p:nvSpPr>
            <p:spPr bwMode="auto">
              <a:xfrm>
                <a:off x="3852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49" name="Rectangle 124"/>
              <p:cNvSpPr>
                <a:spLocks noChangeArrowheads="1"/>
              </p:cNvSpPr>
              <p:nvPr/>
            </p:nvSpPr>
            <p:spPr bwMode="auto">
              <a:xfrm>
                <a:off x="3857" y="1325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0" name="Line 125"/>
              <p:cNvSpPr>
                <a:spLocks noChangeShapeType="1"/>
              </p:cNvSpPr>
              <p:nvPr/>
            </p:nvSpPr>
            <p:spPr bwMode="auto">
              <a:xfrm>
                <a:off x="3857" y="1325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1" name="Rectangle 126"/>
              <p:cNvSpPr>
                <a:spLocks noChangeArrowheads="1"/>
              </p:cNvSpPr>
              <p:nvPr/>
            </p:nvSpPr>
            <p:spPr bwMode="auto">
              <a:xfrm>
                <a:off x="4302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2" name="Line 127"/>
              <p:cNvSpPr>
                <a:spLocks noChangeShapeType="1"/>
              </p:cNvSpPr>
              <p:nvPr/>
            </p:nvSpPr>
            <p:spPr bwMode="auto">
              <a:xfrm>
                <a:off x="4302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3" name="Line 128"/>
              <p:cNvSpPr>
                <a:spLocks noChangeShapeType="1"/>
              </p:cNvSpPr>
              <p:nvPr/>
            </p:nvSpPr>
            <p:spPr bwMode="auto">
              <a:xfrm>
                <a:off x="4302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4" name="Rectangle 129"/>
              <p:cNvSpPr>
                <a:spLocks noChangeArrowheads="1"/>
              </p:cNvSpPr>
              <p:nvPr/>
            </p:nvSpPr>
            <p:spPr bwMode="auto">
              <a:xfrm>
                <a:off x="4307" y="1325"/>
                <a:ext cx="44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5" name="Line 130"/>
              <p:cNvSpPr>
                <a:spLocks noChangeShapeType="1"/>
              </p:cNvSpPr>
              <p:nvPr/>
            </p:nvSpPr>
            <p:spPr bwMode="auto">
              <a:xfrm>
                <a:off x="4307" y="1325"/>
                <a:ext cx="4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6" name="Rectangle 131"/>
              <p:cNvSpPr>
                <a:spLocks noChangeArrowheads="1"/>
              </p:cNvSpPr>
              <p:nvPr/>
            </p:nvSpPr>
            <p:spPr bwMode="auto">
              <a:xfrm>
                <a:off x="4753" y="132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7" name="Line 132"/>
              <p:cNvSpPr>
                <a:spLocks noChangeShapeType="1"/>
              </p:cNvSpPr>
              <p:nvPr/>
            </p:nvSpPr>
            <p:spPr bwMode="auto">
              <a:xfrm>
                <a:off x="4753" y="1325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8" name="Line 133"/>
              <p:cNvSpPr>
                <a:spLocks noChangeShapeType="1"/>
              </p:cNvSpPr>
              <p:nvPr/>
            </p:nvSpPr>
            <p:spPr bwMode="auto">
              <a:xfrm>
                <a:off x="4753" y="132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59" name="Rectangle 134"/>
              <p:cNvSpPr>
                <a:spLocks noChangeArrowheads="1"/>
              </p:cNvSpPr>
              <p:nvPr/>
            </p:nvSpPr>
            <p:spPr bwMode="auto">
              <a:xfrm>
                <a:off x="4758" y="1325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0" name="Line 135"/>
              <p:cNvSpPr>
                <a:spLocks noChangeShapeType="1"/>
              </p:cNvSpPr>
              <p:nvPr/>
            </p:nvSpPr>
            <p:spPr bwMode="auto">
              <a:xfrm>
                <a:off x="4758" y="1325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1" name="Rectangle 136"/>
              <p:cNvSpPr>
                <a:spLocks noChangeArrowheads="1"/>
              </p:cNvSpPr>
              <p:nvPr/>
            </p:nvSpPr>
            <p:spPr bwMode="auto">
              <a:xfrm>
                <a:off x="625" y="1565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2" name="Rectangle 137"/>
              <p:cNvSpPr>
                <a:spLocks noChangeArrowheads="1"/>
              </p:cNvSpPr>
              <p:nvPr/>
            </p:nvSpPr>
            <p:spPr bwMode="auto">
              <a:xfrm>
                <a:off x="1660" y="1566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1.81%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3" name="Rectangle 138"/>
              <p:cNvSpPr>
                <a:spLocks noChangeArrowheads="1"/>
              </p:cNvSpPr>
              <p:nvPr/>
            </p:nvSpPr>
            <p:spPr bwMode="auto">
              <a:xfrm>
                <a:off x="1898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4" name="Rectangle 139"/>
              <p:cNvSpPr>
                <a:spLocks noChangeArrowheads="1"/>
              </p:cNvSpPr>
              <p:nvPr/>
            </p:nvSpPr>
            <p:spPr bwMode="auto">
              <a:xfrm>
                <a:off x="2110" y="1566"/>
                <a:ext cx="291" cy="1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9.36%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5" name="Rectangle 140"/>
              <p:cNvSpPr>
                <a:spLocks noChangeArrowheads="1"/>
              </p:cNvSpPr>
              <p:nvPr/>
            </p:nvSpPr>
            <p:spPr bwMode="auto">
              <a:xfrm>
                <a:off x="2348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6" name="Rectangle 141"/>
              <p:cNvSpPr>
                <a:spLocks noChangeArrowheads="1"/>
              </p:cNvSpPr>
              <p:nvPr/>
            </p:nvSpPr>
            <p:spPr bwMode="auto">
              <a:xfrm>
                <a:off x="2560" y="1566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1.10%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7" name="Rectangle 142"/>
              <p:cNvSpPr>
                <a:spLocks noChangeArrowheads="1"/>
              </p:cNvSpPr>
              <p:nvPr/>
            </p:nvSpPr>
            <p:spPr bwMode="auto">
              <a:xfrm>
                <a:off x="2798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8" name="Rectangle 143"/>
              <p:cNvSpPr>
                <a:spLocks noChangeArrowheads="1"/>
              </p:cNvSpPr>
              <p:nvPr/>
            </p:nvSpPr>
            <p:spPr bwMode="auto">
              <a:xfrm>
                <a:off x="3010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9" name="Rectangle 144"/>
              <p:cNvSpPr>
                <a:spLocks noChangeArrowheads="1"/>
              </p:cNvSpPr>
              <p:nvPr/>
            </p:nvSpPr>
            <p:spPr bwMode="auto">
              <a:xfrm>
                <a:off x="3459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0" name="Rectangle 145"/>
              <p:cNvSpPr>
                <a:spLocks noChangeArrowheads="1"/>
              </p:cNvSpPr>
              <p:nvPr/>
            </p:nvSpPr>
            <p:spPr bwMode="auto">
              <a:xfrm>
                <a:off x="3909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1" name="Rectangle 146"/>
              <p:cNvSpPr>
                <a:spLocks noChangeArrowheads="1"/>
              </p:cNvSpPr>
              <p:nvPr/>
            </p:nvSpPr>
            <p:spPr bwMode="auto">
              <a:xfrm>
                <a:off x="4360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2" name="Rectangle 147"/>
              <p:cNvSpPr>
                <a:spLocks noChangeArrowheads="1"/>
              </p:cNvSpPr>
              <p:nvPr/>
            </p:nvSpPr>
            <p:spPr bwMode="auto">
              <a:xfrm>
                <a:off x="4810" y="1566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3" name="Rectangle 148"/>
              <p:cNvSpPr>
                <a:spLocks noChangeArrowheads="1"/>
              </p:cNvSpPr>
              <p:nvPr/>
            </p:nvSpPr>
            <p:spPr bwMode="auto">
              <a:xfrm>
                <a:off x="625" y="1806"/>
                <a:ext cx="574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Purchases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4" name="Rectangle 149"/>
              <p:cNvSpPr>
                <a:spLocks noChangeArrowheads="1"/>
              </p:cNvSpPr>
              <p:nvPr/>
            </p:nvSpPr>
            <p:spPr bwMode="auto">
              <a:xfrm>
                <a:off x="1125" y="1806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5" name="Rectangle 150"/>
              <p:cNvSpPr>
                <a:spLocks noChangeArrowheads="1"/>
              </p:cNvSpPr>
              <p:nvPr/>
            </p:nvSpPr>
            <p:spPr bwMode="auto">
              <a:xfrm>
                <a:off x="625" y="1947"/>
                <a:ext cx="44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services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6" name="Rectangle 151"/>
              <p:cNvSpPr>
                <a:spLocks noChangeArrowheads="1"/>
              </p:cNvSpPr>
              <p:nvPr/>
            </p:nvSpPr>
            <p:spPr bwMode="auto">
              <a:xfrm>
                <a:off x="995" y="1947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7" name="Rectangle 152"/>
              <p:cNvSpPr>
                <a:spLocks noChangeArrowheads="1"/>
              </p:cNvSpPr>
              <p:nvPr/>
            </p:nvSpPr>
            <p:spPr bwMode="auto">
              <a:xfrm>
                <a:off x="1021" y="1947"/>
                <a:ext cx="196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(1)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8" name="Rectangle 153"/>
              <p:cNvSpPr>
                <a:spLocks noChangeArrowheads="1"/>
              </p:cNvSpPr>
              <p:nvPr/>
            </p:nvSpPr>
            <p:spPr bwMode="auto">
              <a:xfrm>
                <a:off x="1151" y="1947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9" name="Rectangle 154"/>
              <p:cNvSpPr>
                <a:spLocks noChangeArrowheads="1"/>
              </p:cNvSpPr>
              <p:nvPr/>
            </p:nvSpPr>
            <p:spPr bwMode="auto">
              <a:xfrm>
                <a:off x="1176" y="1947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0" name="Rectangle 155"/>
              <p:cNvSpPr>
                <a:spLocks noChangeArrowheads="1"/>
              </p:cNvSpPr>
              <p:nvPr/>
            </p:nvSpPr>
            <p:spPr bwMode="auto">
              <a:xfrm>
                <a:off x="1601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1" name="Rectangle 156"/>
              <p:cNvSpPr>
                <a:spLocks noChangeArrowheads="1"/>
              </p:cNvSpPr>
              <p:nvPr/>
            </p:nvSpPr>
            <p:spPr bwMode="auto">
              <a:xfrm>
                <a:off x="1893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2" name="Rectangle 157"/>
              <p:cNvSpPr>
                <a:spLocks noChangeArrowheads="1"/>
              </p:cNvSpPr>
              <p:nvPr/>
            </p:nvSpPr>
            <p:spPr bwMode="auto">
              <a:xfrm>
                <a:off x="2052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C12202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3" name="Rectangle 158"/>
              <p:cNvSpPr>
                <a:spLocks noChangeArrowheads="1"/>
              </p:cNvSpPr>
              <p:nvPr/>
            </p:nvSpPr>
            <p:spPr bwMode="auto">
              <a:xfrm>
                <a:off x="2344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4" name="Rectangle 159"/>
              <p:cNvSpPr>
                <a:spLocks noChangeArrowheads="1"/>
              </p:cNvSpPr>
              <p:nvPr/>
            </p:nvSpPr>
            <p:spPr bwMode="auto">
              <a:xfrm>
                <a:off x="2503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C12203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5" name="Rectangle 160"/>
              <p:cNvSpPr>
                <a:spLocks noChangeArrowheads="1"/>
              </p:cNvSpPr>
              <p:nvPr/>
            </p:nvSpPr>
            <p:spPr bwMode="auto">
              <a:xfrm>
                <a:off x="2795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6" name="Rectangle 161"/>
              <p:cNvSpPr>
                <a:spLocks noChangeArrowheads="1"/>
              </p:cNvSpPr>
              <p:nvPr/>
            </p:nvSpPr>
            <p:spPr bwMode="auto">
              <a:xfrm>
                <a:off x="2953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C12205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7" name="Rectangle 162"/>
              <p:cNvSpPr>
                <a:spLocks noChangeArrowheads="1"/>
              </p:cNvSpPr>
              <p:nvPr/>
            </p:nvSpPr>
            <p:spPr bwMode="auto">
              <a:xfrm>
                <a:off x="3245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8" name="Rectangle 163"/>
              <p:cNvSpPr>
                <a:spLocks noChangeArrowheads="1"/>
              </p:cNvSpPr>
              <p:nvPr/>
            </p:nvSpPr>
            <p:spPr bwMode="auto">
              <a:xfrm>
                <a:off x="3402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C12206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9" name="Rectangle 164"/>
              <p:cNvSpPr>
                <a:spLocks noChangeArrowheads="1"/>
              </p:cNvSpPr>
              <p:nvPr/>
            </p:nvSpPr>
            <p:spPr bwMode="auto">
              <a:xfrm>
                <a:off x="3695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0" name="Rectangle 165"/>
              <p:cNvSpPr>
                <a:spLocks noChangeArrowheads="1"/>
              </p:cNvSpPr>
              <p:nvPr/>
            </p:nvSpPr>
            <p:spPr bwMode="auto">
              <a:xfrm>
                <a:off x="3852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C12207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1" name="Rectangle 166"/>
              <p:cNvSpPr>
                <a:spLocks noChangeArrowheads="1"/>
              </p:cNvSpPr>
              <p:nvPr/>
            </p:nvSpPr>
            <p:spPr bwMode="auto">
              <a:xfrm>
                <a:off x="4144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2" name="Rectangle 167"/>
              <p:cNvSpPr>
                <a:spLocks noChangeArrowheads="1"/>
              </p:cNvSpPr>
              <p:nvPr/>
            </p:nvSpPr>
            <p:spPr bwMode="auto">
              <a:xfrm>
                <a:off x="4303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C12208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3" name="Rectangle 168"/>
              <p:cNvSpPr>
                <a:spLocks noChangeArrowheads="1"/>
              </p:cNvSpPr>
              <p:nvPr/>
            </p:nvSpPr>
            <p:spPr bwMode="auto">
              <a:xfrm>
                <a:off x="4595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4" name="Rectangle 169"/>
              <p:cNvSpPr>
                <a:spLocks noChangeArrowheads="1"/>
              </p:cNvSpPr>
              <p:nvPr/>
            </p:nvSpPr>
            <p:spPr bwMode="auto">
              <a:xfrm>
                <a:off x="4753" y="180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C12209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5" name="Rectangle 170"/>
              <p:cNvSpPr>
                <a:spLocks noChangeArrowheads="1"/>
              </p:cNvSpPr>
              <p:nvPr/>
            </p:nvSpPr>
            <p:spPr bwMode="auto">
              <a:xfrm>
                <a:off x="5045" y="180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6" name="Rectangle 171"/>
              <p:cNvSpPr>
                <a:spLocks noChangeArrowheads="1"/>
              </p:cNvSpPr>
              <p:nvPr/>
            </p:nvSpPr>
            <p:spPr bwMode="auto">
              <a:xfrm>
                <a:off x="568" y="1802"/>
                <a:ext cx="103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7" name="Line 172"/>
              <p:cNvSpPr>
                <a:spLocks noChangeShapeType="1"/>
              </p:cNvSpPr>
              <p:nvPr/>
            </p:nvSpPr>
            <p:spPr bwMode="auto">
              <a:xfrm>
                <a:off x="568" y="1802"/>
                <a:ext cx="103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8" name="Rectangle 173"/>
              <p:cNvSpPr>
                <a:spLocks noChangeArrowheads="1"/>
              </p:cNvSpPr>
              <p:nvPr/>
            </p:nvSpPr>
            <p:spPr bwMode="auto">
              <a:xfrm>
                <a:off x="1603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9" name="Line 174"/>
              <p:cNvSpPr>
                <a:spLocks noChangeShapeType="1"/>
              </p:cNvSpPr>
              <p:nvPr/>
            </p:nvSpPr>
            <p:spPr bwMode="auto">
              <a:xfrm>
                <a:off x="1603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0" name="Line 175"/>
              <p:cNvSpPr>
                <a:spLocks noChangeShapeType="1"/>
              </p:cNvSpPr>
              <p:nvPr/>
            </p:nvSpPr>
            <p:spPr bwMode="auto">
              <a:xfrm>
                <a:off x="1603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1" name="Rectangle 176"/>
              <p:cNvSpPr>
                <a:spLocks noChangeArrowheads="1"/>
              </p:cNvSpPr>
              <p:nvPr/>
            </p:nvSpPr>
            <p:spPr bwMode="auto">
              <a:xfrm>
                <a:off x="1608" y="1802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2" name="Line 177"/>
              <p:cNvSpPr>
                <a:spLocks noChangeShapeType="1"/>
              </p:cNvSpPr>
              <p:nvPr/>
            </p:nvSpPr>
            <p:spPr bwMode="auto">
              <a:xfrm>
                <a:off x="1608" y="1802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3" name="Rectangle 178"/>
              <p:cNvSpPr>
                <a:spLocks noChangeArrowheads="1"/>
              </p:cNvSpPr>
              <p:nvPr/>
            </p:nvSpPr>
            <p:spPr bwMode="auto">
              <a:xfrm>
                <a:off x="2052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4" name="Line 179"/>
              <p:cNvSpPr>
                <a:spLocks noChangeShapeType="1"/>
              </p:cNvSpPr>
              <p:nvPr/>
            </p:nvSpPr>
            <p:spPr bwMode="auto">
              <a:xfrm>
                <a:off x="2052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5" name="Line 180"/>
              <p:cNvSpPr>
                <a:spLocks noChangeShapeType="1"/>
              </p:cNvSpPr>
              <p:nvPr/>
            </p:nvSpPr>
            <p:spPr bwMode="auto">
              <a:xfrm>
                <a:off x="2052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6" name="Rectangle 181"/>
              <p:cNvSpPr>
                <a:spLocks noChangeArrowheads="1"/>
              </p:cNvSpPr>
              <p:nvPr/>
            </p:nvSpPr>
            <p:spPr bwMode="auto">
              <a:xfrm>
                <a:off x="2057" y="1802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7" name="Line 182"/>
              <p:cNvSpPr>
                <a:spLocks noChangeShapeType="1"/>
              </p:cNvSpPr>
              <p:nvPr/>
            </p:nvSpPr>
            <p:spPr bwMode="auto">
              <a:xfrm>
                <a:off x="2057" y="1802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8" name="Rectangle 183"/>
              <p:cNvSpPr>
                <a:spLocks noChangeArrowheads="1"/>
              </p:cNvSpPr>
              <p:nvPr/>
            </p:nvSpPr>
            <p:spPr bwMode="auto">
              <a:xfrm>
                <a:off x="2501" y="1802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09" name="Line 184"/>
              <p:cNvSpPr>
                <a:spLocks noChangeShapeType="1"/>
              </p:cNvSpPr>
              <p:nvPr/>
            </p:nvSpPr>
            <p:spPr bwMode="auto">
              <a:xfrm>
                <a:off x="2501" y="1802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0" name="Line 185"/>
              <p:cNvSpPr>
                <a:spLocks noChangeShapeType="1"/>
              </p:cNvSpPr>
              <p:nvPr/>
            </p:nvSpPr>
            <p:spPr bwMode="auto">
              <a:xfrm>
                <a:off x="2501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1" name="Rectangle 186"/>
              <p:cNvSpPr>
                <a:spLocks noChangeArrowheads="1"/>
              </p:cNvSpPr>
              <p:nvPr/>
            </p:nvSpPr>
            <p:spPr bwMode="auto">
              <a:xfrm>
                <a:off x="2507" y="1802"/>
                <a:ext cx="44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2" name="Line 187"/>
              <p:cNvSpPr>
                <a:spLocks noChangeShapeType="1"/>
              </p:cNvSpPr>
              <p:nvPr/>
            </p:nvSpPr>
            <p:spPr bwMode="auto">
              <a:xfrm>
                <a:off x="2507" y="1802"/>
                <a:ext cx="44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3" name="Rectangle 188"/>
              <p:cNvSpPr>
                <a:spLocks noChangeArrowheads="1"/>
              </p:cNvSpPr>
              <p:nvPr/>
            </p:nvSpPr>
            <p:spPr bwMode="auto">
              <a:xfrm>
                <a:off x="2951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4" name="Line 189"/>
              <p:cNvSpPr>
                <a:spLocks noChangeShapeType="1"/>
              </p:cNvSpPr>
              <p:nvPr/>
            </p:nvSpPr>
            <p:spPr bwMode="auto">
              <a:xfrm>
                <a:off x="2951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5" name="Line 190"/>
              <p:cNvSpPr>
                <a:spLocks noChangeShapeType="1"/>
              </p:cNvSpPr>
              <p:nvPr/>
            </p:nvSpPr>
            <p:spPr bwMode="auto">
              <a:xfrm>
                <a:off x="2951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6" name="Rectangle 191"/>
              <p:cNvSpPr>
                <a:spLocks noChangeArrowheads="1"/>
              </p:cNvSpPr>
              <p:nvPr/>
            </p:nvSpPr>
            <p:spPr bwMode="auto">
              <a:xfrm>
                <a:off x="2956" y="1802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7" name="Line 192"/>
              <p:cNvSpPr>
                <a:spLocks noChangeShapeType="1"/>
              </p:cNvSpPr>
              <p:nvPr/>
            </p:nvSpPr>
            <p:spPr bwMode="auto">
              <a:xfrm>
                <a:off x="2956" y="1802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8" name="Rectangle 193"/>
              <p:cNvSpPr>
                <a:spLocks noChangeArrowheads="1"/>
              </p:cNvSpPr>
              <p:nvPr/>
            </p:nvSpPr>
            <p:spPr bwMode="auto">
              <a:xfrm>
                <a:off x="3401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19" name="Line 194"/>
              <p:cNvSpPr>
                <a:spLocks noChangeShapeType="1"/>
              </p:cNvSpPr>
              <p:nvPr/>
            </p:nvSpPr>
            <p:spPr bwMode="auto">
              <a:xfrm>
                <a:off x="3401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0" name="Line 195"/>
              <p:cNvSpPr>
                <a:spLocks noChangeShapeType="1"/>
              </p:cNvSpPr>
              <p:nvPr/>
            </p:nvSpPr>
            <p:spPr bwMode="auto">
              <a:xfrm>
                <a:off x="3401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1" name="Rectangle 196"/>
              <p:cNvSpPr>
                <a:spLocks noChangeArrowheads="1"/>
              </p:cNvSpPr>
              <p:nvPr/>
            </p:nvSpPr>
            <p:spPr bwMode="auto">
              <a:xfrm>
                <a:off x="3406" y="1802"/>
                <a:ext cx="44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2" name="Line 197"/>
              <p:cNvSpPr>
                <a:spLocks noChangeShapeType="1"/>
              </p:cNvSpPr>
              <p:nvPr/>
            </p:nvSpPr>
            <p:spPr bwMode="auto">
              <a:xfrm>
                <a:off x="3406" y="1802"/>
                <a:ext cx="4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3" name="Rectangle 198"/>
              <p:cNvSpPr>
                <a:spLocks noChangeArrowheads="1"/>
              </p:cNvSpPr>
              <p:nvPr/>
            </p:nvSpPr>
            <p:spPr bwMode="auto">
              <a:xfrm>
                <a:off x="3852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4" name="Line 199"/>
              <p:cNvSpPr>
                <a:spLocks noChangeShapeType="1"/>
              </p:cNvSpPr>
              <p:nvPr/>
            </p:nvSpPr>
            <p:spPr bwMode="auto">
              <a:xfrm>
                <a:off x="3852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5" name="Line 200"/>
              <p:cNvSpPr>
                <a:spLocks noChangeShapeType="1"/>
              </p:cNvSpPr>
              <p:nvPr/>
            </p:nvSpPr>
            <p:spPr bwMode="auto">
              <a:xfrm>
                <a:off x="3852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6" name="Rectangle 201"/>
              <p:cNvSpPr>
                <a:spLocks noChangeArrowheads="1"/>
              </p:cNvSpPr>
              <p:nvPr/>
            </p:nvSpPr>
            <p:spPr bwMode="auto">
              <a:xfrm>
                <a:off x="3857" y="1802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7" name="Line 202"/>
              <p:cNvSpPr>
                <a:spLocks noChangeShapeType="1"/>
              </p:cNvSpPr>
              <p:nvPr/>
            </p:nvSpPr>
            <p:spPr bwMode="auto">
              <a:xfrm>
                <a:off x="3857" y="1802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8" name="Rectangle 203"/>
              <p:cNvSpPr>
                <a:spLocks noChangeArrowheads="1"/>
              </p:cNvSpPr>
              <p:nvPr/>
            </p:nvSpPr>
            <p:spPr bwMode="auto">
              <a:xfrm>
                <a:off x="4302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29" name="Line 204"/>
              <p:cNvSpPr>
                <a:spLocks noChangeShapeType="1"/>
              </p:cNvSpPr>
              <p:nvPr/>
            </p:nvSpPr>
            <p:spPr bwMode="auto">
              <a:xfrm>
                <a:off x="4302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7" name="Group 406"/>
            <p:cNvGrpSpPr>
              <a:grpSpLocks/>
            </p:cNvGrpSpPr>
            <p:nvPr/>
          </p:nvGrpSpPr>
          <p:grpSpPr bwMode="auto">
            <a:xfrm>
              <a:off x="568" y="1802"/>
              <a:ext cx="4635" cy="1902"/>
              <a:chOff x="568" y="1802"/>
              <a:chExt cx="4635" cy="1902"/>
            </a:xfrm>
          </p:grpSpPr>
          <p:sp>
            <p:nvSpPr>
              <p:cNvPr id="2130" name="Line 206"/>
              <p:cNvSpPr>
                <a:spLocks noChangeShapeType="1"/>
              </p:cNvSpPr>
              <p:nvPr/>
            </p:nvSpPr>
            <p:spPr bwMode="auto">
              <a:xfrm>
                <a:off x="4302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1" name="Rectangle 207"/>
              <p:cNvSpPr>
                <a:spLocks noChangeArrowheads="1"/>
              </p:cNvSpPr>
              <p:nvPr/>
            </p:nvSpPr>
            <p:spPr bwMode="auto">
              <a:xfrm>
                <a:off x="4307" y="1802"/>
                <a:ext cx="44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2" name="Line 208"/>
              <p:cNvSpPr>
                <a:spLocks noChangeShapeType="1"/>
              </p:cNvSpPr>
              <p:nvPr/>
            </p:nvSpPr>
            <p:spPr bwMode="auto">
              <a:xfrm>
                <a:off x="4307" y="1802"/>
                <a:ext cx="44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3" name="Rectangle 209"/>
              <p:cNvSpPr>
                <a:spLocks noChangeArrowheads="1"/>
              </p:cNvSpPr>
              <p:nvPr/>
            </p:nvSpPr>
            <p:spPr bwMode="auto">
              <a:xfrm>
                <a:off x="4753" y="180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4" name="Line 210"/>
              <p:cNvSpPr>
                <a:spLocks noChangeShapeType="1"/>
              </p:cNvSpPr>
              <p:nvPr/>
            </p:nvSpPr>
            <p:spPr bwMode="auto">
              <a:xfrm>
                <a:off x="4753" y="180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5" name="Line 211"/>
              <p:cNvSpPr>
                <a:spLocks noChangeShapeType="1"/>
              </p:cNvSpPr>
              <p:nvPr/>
            </p:nvSpPr>
            <p:spPr bwMode="auto">
              <a:xfrm>
                <a:off x="4753" y="180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6" name="Rectangle 212"/>
              <p:cNvSpPr>
                <a:spLocks noChangeArrowheads="1"/>
              </p:cNvSpPr>
              <p:nvPr/>
            </p:nvSpPr>
            <p:spPr bwMode="auto">
              <a:xfrm>
                <a:off x="4758" y="1802"/>
                <a:ext cx="44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7" name="Line 213"/>
              <p:cNvSpPr>
                <a:spLocks noChangeShapeType="1"/>
              </p:cNvSpPr>
              <p:nvPr/>
            </p:nvSpPr>
            <p:spPr bwMode="auto">
              <a:xfrm>
                <a:off x="4758" y="1802"/>
                <a:ext cx="4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38" name="Rectangle 214"/>
              <p:cNvSpPr>
                <a:spLocks noChangeArrowheads="1"/>
              </p:cNvSpPr>
              <p:nvPr/>
            </p:nvSpPr>
            <p:spPr bwMode="auto">
              <a:xfrm>
                <a:off x="625" y="2090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9" name="Rectangle 215"/>
              <p:cNvSpPr>
                <a:spLocks noChangeArrowheads="1"/>
              </p:cNvSpPr>
              <p:nvPr/>
            </p:nvSpPr>
            <p:spPr bwMode="auto">
              <a:xfrm>
                <a:off x="1348" y="2091"/>
                <a:ext cx="20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0" name="Rectangle 216"/>
              <p:cNvSpPr>
                <a:spLocks noChangeArrowheads="1"/>
              </p:cNvSpPr>
              <p:nvPr/>
            </p:nvSpPr>
            <p:spPr bwMode="auto">
              <a:xfrm>
                <a:off x="1499" y="2091"/>
                <a:ext cx="12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3.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1" name="Rectangle 217"/>
              <p:cNvSpPr>
                <a:spLocks noChangeArrowheads="1"/>
              </p:cNvSpPr>
              <p:nvPr/>
            </p:nvSpPr>
            <p:spPr bwMode="auto">
              <a:xfrm>
                <a:off x="1571" y="2091"/>
                <a:ext cx="10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2" name="Rectangle 218"/>
              <p:cNvSpPr>
                <a:spLocks noChangeArrowheads="1"/>
              </p:cNvSpPr>
              <p:nvPr/>
            </p:nvSpPr>
            <p:spPr bwMode="auto">
              <a:xfrm>
                <a:off x="1620" y="2091"/>
                <a:ext cx="11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3" name="Rectangle 219"/>
              <p:cNvSpPr>
                <a:spLocks noChangeArrowheads="1"/>
              </p:cNvSpPr>
              <p:nvPr/>
            </p:nvSpPr>
            <p:spPr bwMode="auto">
              <a:xfrm>
                <a:off x="1687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4" name="Rectangle 220"/>
              <p:cNvSpPr>
                <a:spLocks noChangeArrowheads="1"/>
              </p:cNvSpPr>
              <p:nvPr/>
            </p:nvSpPr>
            <p:spPr bwMode="auto">
              <a:xfrm>
                <a:off x="1820" y="2091"/>
                <a:ext cx="20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5" name="Rectangle 221"/>
              <p:cNvSpPr>
                <a:spLocks noChangeArrowheads="1"/>
              </p:cNvSpPr>
              <p:nvPr/>
            </p:nvSpPr>
            <p:spPr bwMode="auto">
              <a:xfrm>
                <a:off x="1972" y="2091"/>
                <a:ext cx="24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4.7%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6" name="Rectangle 222"/>
              <p:cNvSpPr>
                <a:spLocks noChangeArrowheads="1"/>
              </p:cNvSpPr>
              <p:nvPr/>
            </p:nvSpPr>
            <p:spPr bwMode="auto">
              <a:xfrm>
                <a:off x="2160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7" name="Rectangle 223"/>
              <p:cNvSpPr>
                <a:spLocks noChangeArrowheads="1"/>
              </p:cNvSpPr>
              <p:nvPr/>
            </p:nvSpPr>
            <p:spPr bwMode="auto">
              <a:xfrm>
                <a:off x="2294" y="2091"/>
                <a:ext cx="20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8" name="Rectangle 224"/>
              <p:cNvSpPr>
                <a:spLocks noChangeArrowheads="1"/>
              </p:cNvSpPr>
              <p:nvPr/>
            </p:nvSpPr>
            <p:spPr bwMode="auto">
              <a:xfrm>
                <a:off x="2446" y="2091"/>
                <a:ext cx="24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5.7%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9" name="Rectangle 225"/>
              <p:cNvSpPr>
                <a:spLocks noChangeArrowheads="1"/>
              </p:cNvSpPr>
              <p:nvPr/>
            </p:nvSpPr>
            <p:spPr bwMode="auto">
              <a:xfrm>
                <a:off x="2634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0" name="Rectangle 226"/>
              <p:cNvSpPr>
                <a:spLocks noChangeArrowheads="1"/>
              </p:cNvSpPr>
              <p:nvPr/>
            </p:nvSpPr>
            <p:spPr bwMode="auto">
              <a:xfrm>
                <a:off x="2767" y="2091"/>
                <a:ext cx="20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1" name="Rectangle 227"/>
              <p:cNvSpPr>
                <a:spLocks noChangeArrowheads="1"/>
              </p:cNvSpPr>
              <p:nvPr/>
            </p:nvSpPr>
            <p:spPr bwMode="auto">
              <a:xfrm>
                <a:off x="2918" y="2091"/>
                <a:ext cx="12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5.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2" name="Rectangle 228"/>
              <p:cNvSpPr>
                <a:spLocks noChangeArrowheads="1"/>
              </p:cNvSpPr>
              <p:nvPr/>
            </p:nvSpPr>
            <p:spPr bwMode="auto">
              <a:xfrm>
                <a:off x="2991" y="2091"/>
                <a:ext cx="10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3" name="Rectangle 229"/>
              <p:cNvSpPr>
                <a:spLocks noChangeArrowheads="1"/>
              </p:cNvSpPr>
              <p:nvPr/>
            </p:nvSpPr>
            <p:spPr bwMode="auto">
              <a:xfrm>
                <a:off x="3039" y="2091"/>
                <a:ext cx="11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4" name="Rectangle 230"/>
              <p:cNvSpPr>
                <a:spLocks noChangeArrowheads="1"/>
              </p:cNvSpPr>
              <p:nvPr/>
            </p:nvSpPr>
            <p:spPr bwMode="auto">
              <a:xfrm>
                <a:off x="3106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5" name="Rectangle 231"/>
              <p:cNvSpPr>
                <a:spLocks noChangeArrowheads="1"/>
              </p:cNvSpPr>
              <p:nvPr/>
            </p:nvSpPr>
            <p:spPr bwMode="auto">
              <a:xfrm>
                <a:off x="3238" y="2091"/>
                <a:ext cx="11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6" name="Rectangle 232"/>
              <p:cNvSpPr>
                <a:spLocks noChangeArrowheads="1"/>
              </p:cNvSpPr>
              <p:nvPr/>
            </p:nvSpPr>
            <p:spPr bwMode="auto">
              <a:xfrm>
                <a:off x="3303" y="2091"/>
                <a:ext cx="1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7" name="Rectangle 233"/>
              <p:cNvSpPr>
                <a:spLocks noChangeArrowheads="1"/>
              </p:cNvSpPr>
              <p:nvPr/>
            </p:nvSpPr>
            <p:spPr bwMode="auto">
              <a:xfrm>
                <a:off x="3390" y="2091"/>
                <a:ext cx="12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5.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8" name="Rectangle 234"/>
              <p:cNvSpPr>
                <a:spLocks noChangeArrowheads="1"/>
              </p:cNvSpPr>
              <p:nvPr/>
            </p:nvSpPr>
            <p:spPr bwMode="auto">
              <a:xfrm>
                <a:off x="3462" y="2091"/>
                <a:ext cx="10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9" name="Rectangle 235"/>
              <p:cNvSpPr>
                <a:spLocks noChangeArrowheads="1"/>
              </p:cNvSpPr>
              <p:nvPr/>
            </p:nvSpPr>
            <p:spPr bwMode="auto">
              <a:xfrm>
                <a:off x="3510" y="2091"/>
                <a:ext cx="11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0" name="Rectangle 236"/>
              <p:cNvSpPr>
                <a:spLocks noChangeArrowheads="1"/>
              </p:cNvSpPr>
              <p:nvPr/>
            </p:nvSpPr>
            <p:spPr bwMode="auto">
              <a:xfrm>
                <a:off x="3578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1" name="Rectangle 237"/>
              <p:cNvSpPr>
                <a:spLocks noChangeArrowheads="1"/>
              </p:cNvSpPr>
              <p:nvPr/>
            </p:nvSpPr>
            <p:spPr bwMode="auto">
              <a:xfrm>
                <a:off x="3709" y="2091"/>
                <a:ext cx="16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2" name="Rectangle 238"/>
              <p:cNvSpPr>
                <a:spLocks noChangeArrowheads="1"/>
              </p:cNvSpPr>
              <p:nvPr/>
            </p:nvSpPr>
            <p:spPr bwMode="auto">
              <a:xfrm>
                <a:off x="3817" y="2091"/>
                <a:ext cx="291" cy="1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11.6%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3" name="Rectangle 239"/>
              <p:cNvSpPr>
                <a:spLocks noChangeArrowheads="1"/>
              </p:cNvSpPr>
              <p:nvPr/>
            </p:nvSpPr>
            <p:spPr bwMode="auto">
              <a:xfrm>
                <a:off x="4053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4" name="Rectangle 240"/>
              <p:cNvSpPr>
                <a:spLocks noChangeArrowheads="1"/>
              </p:cNvSpPr>
              <p:nvPr/>
            </p:nvSpPr>
            <p:spPr bwMode="auto">
              <a:xfrm>
                <a:off x="4184" y="2091"/>
                <a:ext cx="20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5" name="Rectangle 241"/>
              <p:cNvSpPr>
                <a:spLocks noChangeArrowheads="1"/>
              </p:cNvSpPr>
              <p:nvPr/>
            </p:nvSpPr>
            <p:spPr bwMode="auto">
              <a:xfrm>
                <a:off x="4335" y="2091"/>
                <a:ext cx="12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3.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6" name="Rectangle 242"/>
              <p:cNvSpPr>
                <a:spLocks noChangeArrowheads="1"/>
              </p:cNvSpPr>
              <p:nvPr/>
            </p:nvSpPr>
            <p:spPr bwMode="auto">
              <a:xfrm>
                <a:off x="4407" y="2091"/>
                <a:ext cx="10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7" name="Rectangle 243"/>
              <p:cNvSpPr>
                <a:spLocks noChangeArrowheads="1"/>
              </p:cNvSpPr>
              <p:nvPr/>
            </p:nvSpPr>
            <p:spPr bwMode="auto">
              <a:xfrm>
                <a:off x="4456" y="2091"/>
                <a:ext cx="11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8" name="Rectangle 244"/>
              <p:cNvSpPr>
                <a:spLocks noChangeArrowheads="1"/>
              </p:cNvSpPr>
              <p:nvPr/>
            </p:nvSpPr>
            <p:spPr bwMode="auto">
              <a:xfrm>
                <a:off x="4523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9" name="Rectangle 245"/>
              <p:cNvSpPr>
                <a:spLocks noChangeArrowheads="1"/>
              </p:cNvSpPr>
              <p:nvPr/>
            </p:nvSpPr>
            <p:spPr bwMode="auto">
              <a:xfrm>
                <a:off x="4651" y="2091"/>
                <a:ext cx="20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0" name="Rectangle 246"/>
              <p:cNvSpPr>
                <a:spLocks noChangeArrowheads="1"/>
              </p:cNvSpPr>
              <p:nvPr/>
            </p:nvSpPr>
            <p:spPr bwMode="auto">
              <a:xfrm>
                <a:off x="4802" y="2091"/>
                <a:ext cx="12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6.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1" name="Rectangle 247"/>
              <p:cNvSpPr>
                <a:spLocks noChangeArrowheads="1"/>
              </p:cNvSpPr>
              <p:nvPr/>
            </p:nvSpPr>
            <p:spPr bwMode="auto">
              <a:xfrm>
                <a:off x="4875" y="2091"/>
                <a:ext cx="100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2" name="Rectangle 248"/>
              <p:cNvSpPr>
                <a:spLocks noChangeArrowheads="1"/>
              </p:cNvSpPr>
              <p:nvPr/>
            </p:nvSpPr>
            <p:spPr bwMode="auto">
              <a:xfrm>
                <a:off x="4923" y="2091"/>
                <a:ext cx="11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3" name="Rectangle 249"/>
              <p:cNvSpPr>
                <a:spLocks noChangeArrowheads="1"/>
              </p:cNvSpPr>
              <p:nvPr/>
            </p:nvSpPr>
            <p:spPr bwMode="auto">
              <a:xfrm>
                <a:off x="4991" y="2091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4" name="Rectangle 250"/>
              <p:cNvSpPr>
                <a:spLocks noChangeArrowheads="1"/>
              </p:cNvSpPr>
              <p:nvPr/>
            </p:nvSpPr>
            <p:spPr bwMode="auto">
              <a:xfrm>
                <a:off x="625" y="2331"/>
                <a:ext cx="574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Purchases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5" name="Rectangle 251"/>
              <p:cNvSpPr>
                <a:spLocks noChangeArrowheads="1"/>
              </p:cNvSpPr>
              <p:nvPr/>
            </p:nvSpPr>
            <p:spPr bwMode="auto">
              <a:xfrm>
                <a:off x="1127" y="2331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6" name="Rectangle 252"/>
              <p:cNvSpPr>
                <a:spLocks noChangeArrowheads="1"/>
              </p:cNvSpPr>
              <p:nvPr/>
            </p:nvSpPr>
            <p:spPr bwMode="auto">
              <a:xfrm>
                <a:off x="625" y="2473"/>
                <a:ext cx="44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services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7" name="Rectangle 253"/>
              <p:cNvSpPr>
                <a:spLocks noChangeArrowheads="1"/>
              </p:cNvSpPr>
              <p:nvPr/>
            </p:nvSpPr>
            <p:spPr bwMode="auto">
              <a:xfrm>
                <a:off x="995" y="2473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8" name="Rectangle 254"/>
              <p:cNvSpPr>
                <a:spLocks noChangeArrowheads="1"/>
              </p:cNvSpPr>
              <p:nvPr/>
            </p:nvSpPr>
            <p:spPr bwMode="auto">
              <a:xfrm>
                <a:off x="1021" y="2473"/>
                <a:ext cx="196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(2)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9" name="Rectangle 255"/>
              <p:cNvSpPr>
                <a:spLocks noChangeArrowheads="1"/>
              </p:cNvSpPr>
              <p:nvPr/>
            </p:nvSpPr>
            <p:spPr bwMode="auto">
              <a:xfrm>
                <a:off x="1151" y="2473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0" name="Rectangle 256"/>
              <p:cNvSpPr>
                <a:spLocks noChangeArrowheads="1"/>
              </p:cNvSpPr>
              <p:nvPr/>
            </p:nvSpPr>
            <p:spPr bwMode="auto">
              <a:xfrm>
                <a:off x="1176" y="2473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1" name="Rectangle 257"/>
              <p:cNvSpPr>
                <a:spLocks noChangeArrowheads="1"/>
              </p:cNvSpPr>
              <p:nvPr/>
            </p:nvSpPr>
            <p:spPr bwMode="auto">
              <a:xfrm>
                <a:off x="1339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C12210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2" name="Rectangle 258"/>
              <p:cNvSpPr>
                <a:spLocks noChangeArrowheads="1"/>
              </p:cNvSpPr>
              <p:nvPr/>
            </p:nvSpPr>
            <p:spPr bwMode="auto">
              <a:xfrm>
                <a:off x="1631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3" name="Rectangle 259"/>
              <p:cNvSpPr>
                <a:spLocks noChangeArrowheads="1"/>
              </p:cNvSpPr>
              <p:nvPr/>
            </p:nvSpPr>
            <p:spPr bwMode="auto">
              <a:xfrm>
                <a:off x="1810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C12211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4" name="Rectangle 260"/>
              <p:cNvSpPr>
                <a:spLocks noChangeArrowheads="1"/>
              </p:cNvSpPr>
              <p:nvPr/>
            </p:nvSpPr>
            <p:spPr bwMode="auto">
              <a:xfrm>
                <a:off x="2102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5" name="Rectangle 261"/>
              <p:cNvSpPr>
                <a:spLocks noChangeArrowheads="1"/>
              </p:cNvSpPr>
              <p:nvPr/>
            </p:nvSpPr>
            <p:spPr bwMode="auto">
              <a:xfrm>
                <a:off x="2285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C12212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6" name="Rectangle 262"/>
              <p:cNvSpPr>
                <a:spLocks noChangeArrowheads="1"/>
              </p:cNvSpPr>
              <p:nvPr/>
            </p:nvSpPr>
            <p:spPr bwMode="auto">
              <a:xfrm>
                <a:off x="2578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7" name="Rectangle 263"/>
              <p:cNvSpPr>
                <a:spLocks noChangeArrowheads="1"/>
              </p:cNvSpPr>
              <p:nvPr/>
            </p:nvSpPr>
            <p:spPr bwMode="auto">
              <a:xfrm>
                <a:off x="2758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C12213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8" name="Rectangle 264"/>
              <p:cNvSpPr>
                <a:spLocks noChangeArrowheads="1"/>
              </p:cNvSpPr>
              <p:nvPr/>
            </p:nvSpPr>
            <p:spPr bwMode="auto">
              <a:xfrm>
                <a:off x="3050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9" name="Rectangle 265"/>
              <p:cNvSpPr>
                <a:spLocks noChangeArrowheads="1"/>
              </p:cNvSpPr>
              <p:nvPr/>
            </p:nvSpPr>
            <p:spPr bwMode="auto">
              <a:xfrm>
                <a:off x="3229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C12214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0" name="Rectangle 266"/>
              <p:cNvSpPr>
                <a:spLocks noChangeArrowheads="1"/>
              </p:cNvSpPr>
              <p:nvPr/>
            </p:nvSpPr>
            <p:spPr bwMode="auto">
              <a:xfrm>
                <a:off x="3522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1" name="Rectangle 267"/>
              <p:cNvSpPr>
                <a:spLocks noChangeArrowheads="1"/>
              </p:cNvSpPr>
              <p:nvPr/>
            </p:nvSpPr>
            <p:spPr bwMode="auto">
              <a:xfrm>
                <a:off x="3702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C12245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2" name="Rectangle 268"/>
              <p:cNvSpPr>
                <a:spLocks noChangeArrowheads="1"/>
              </p:cNvSpPr>
              <p:nvPr/>
            </p:nvSpPr>
            <p:spPr bwMode="auto">
              <a:xfrm>
                <a:off x="3994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3" name="Rectangle 269"/>
              <p:cNvSpPr>
                <a:spLocks noChangeArrowheads="1"/>
              </p:cNvSpPr>
              <p:nvPr/>
            </p:nvSpPr>
            <p:spPr bwMode="auto">
              <a:xfrm>
                <a:off x="4175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C12246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4" name="Rectangle 270"/>
              <p:cNvSpPr>
                <a:spLocks noChangeArrowheads="1"/>
              </p:cNvSpPr>
              <p:nvPr/>
            </p:nvSpPr>
            <p:spPr bwMode="auto">
              <a:xfrm>
                <a:off x="4467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5" name="Rectangle 271"/>
              <p:cNvSpPr>
                <a:spLocks noChangeArrowheads="1"/>
              </p:cNvSpPr>
              <p:nvPr/>
            </p:nvSpPr>
            <p:spPr bwMode="auto">
              <a:xfrm>
                <a:off x="4646" y="2332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C12247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6" name="Rectangle 272"/>
              <p:cNvSpPr>
                <a:spLocks noChangeArrowheads="1"/>
              </p:cNvSpPr>
              <p:nvPr/>
            </p:nvSpPr>
            <p:spPr bwMode="auto">
              <a:xfrm>
                <a:off x="4938" y="2332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7" name="Rectangle 273"/>
              <p:cNvSpPr>
                <a:spLocks noChangeArrowheads="1"/>
              </p:cNvSpPr>
              <p:nvPr/>
            </p:nvSpPr>
            <p:spPr bwMode="auto">
              <a:xfrm>
                <a:off x="568" y="2328"/>
                <a:ext cx="71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98" name="Line 274"/>
              <p:cNvSpPr>
                <a:spLocks noChangeShapeType="1"/>
              </p:cNvSpPr>
              <p:nvPr/>
            </p:nvSpPr>
            <p:spPr bwMode="auto">
              <a:xfrm>
                <a:off x="568" y="2328"/>
                <a:ext cx="7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199" name="Rectangle 275"/>
              <p:cNvSpPr>
                <a:spLocks noChangeArrowheads="1"/>
              </p:cNvSpPr>
              <p:nvPr/>
            </p:nvSpPr>
            <p:spPr bwMode="auto">
              <a:xfrm>
                <a:off x="1280" y="232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0" name="Line 276"/>
              <p:cNvSpPr>
                <a:spLocks noChangeShapeType="1"/>
              </p:cNvSpPr>
              <p:nvPr/>
            </p:nvSpPr>
            <p:spPr bwMode="auto">
              <a:xfrm>
                <a:off x="1280" y="2328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1" name="Line 277"/>
              <p:cNvSpPr>
                <a:spLocks noChangeShapeType="1"/>
              </p:cNvSpPr>
              <p:nvPr/>
            </p:nvSpPr>
            <p:spPr bwMode="auto">
              <a:xfrm>
                <a:off x="1280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2" name="Rectangle 278"/>
              <p:cNvSpPr>
                <a:spLocks noChangeArrowheads="1"/>
              </p:cNvSpPr>
              <p:nvPr/>
            </p:nvSpPr>
            <p:spPr bwMode="auto">
              <a:xfrm>
                <a:off x="1286" y="2328"/>
                <a:ext cx="4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3" name="Line 279"/>
              <p:cNvSpPr>
                <a:spLocks noChangeShapeType="1"/>
              </p:cNvSpPr>
              <p:nvPr/>
            </p:nvSpPr>
            <p:spPr bwMode="auto">
              <a:xfrm>
                <a:off x="1286" y="2328"/>
                <a:ext cx="4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4" name="Rectangle 280"/>
              <p:cNvSpPr>
                <a:spLocks noChangeArrowheads="1"/>
              </p:cNvSpPr>
              <p:nvPr/>
            </p:nvSpPr>
            <p:spPr bwMode="auto">
              <a:xfrm>
                <a:off x="1752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5" name="Line 281"/>
              <p:cNvSpPr>
                <a:spLocks noChangeShapeType="1"/>
              </p:cNvSpPr>
              <p:nvPr/>
            </p:nvSpPr>
            <p:spPr bwMode="auto">
              <a:xfrm>
                <a:off x="1752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6" name="Line 282"/>
              <p:cNvSpPr>
                <a:spLocks noChangeShapeType="1"/>
              </p:cNvSpPr>
              <p:nvPr/>
            </p:nvSpPr>
            <p:spPr bwMode="auto">
              <a:xfrm>
                <a:off x="1752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7" name="Rectangle 283"/>
              <p:cNvSpPr>
                <a:spLocks noChangeArrowheads="1"/>
              </p:cNvSpPr>
              <p:nvPr/>
            </p:nvSpPr>
            <p:spPr bwMode="auto">
              <a:xfrm>
                <a:off x="1757" y="2328"/>
                <a:ext cx="47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8" name="Line 284"/>
              <p:cNvSpPr>
                <a:spLocks noChangeShapeType="1"/>
              </p:cNvSpPr>
              <p:nvPr/>
            </p:nvSpPr>
            <p:spPr bwMode="auto">
              <a:xfrm>
                <a:off x="1757" y="2328"/>
                <a:ext cx="4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09" name="Rectangle 285"/>
              <p:cNvSpPr>
                <a:spLocks noChangeArrowheads="1"/>
              </p:cNvSpPr>
              <p:nvPr/>
            </p:nvSpPr>
            <p:spPr bwMode="auto">
              <a:xfrm>
                <a:off x="2227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0" name="Line 286"/>
              <p:cNvSpPr>
                <a:spLocks noChangeShapeType="1"/>
              </p:cNvSpPr>
              <p:nvPr/>
            </p:nvSpPr>
            <p:spPr bwMode="auto">
              <a:xfrm>
                <a:off x="2227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1" name="Line 287"/>
              <p:cNvSpPr>
                <a:spLocks noChangeShapeType="1"/>
              </p:cNvSpPr>
              <p:nvPr/>
            </p:nvSpPr>
            <p:spPr bwMode="auto">
              <a:xfrm>
                <a:off x="2227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2" name="Rectangle 288"/>
              <p:cNvSpPr>
                <a:spLocks noChangeArrowheads="1"/>
              </p:cNvSpPr>
              <p:nvPr/>
            </p:nvSpPr>
            <p:spPr bwMode="auto">
              <a:xfrm>
                <a:off x="2232" y="2328"/>
                <a:ext cx="4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3" name="Line 289"/>
              <p:cNvSpPr>
                <a:spLocks noChangeShapeType="1"/>
              </p:cNvSpPr>
              <p:nvPr/>
            </p:nvSpPr>
            <p:spPr bwMode="auto">
              <a:xfrm>
                <a:off x="2232" y="2328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4" name="Rectangle 290"/>
              <p:cNvSpPr>
                <a:spLocks noChangeArrowheads="1"/>
              </p:cNvSpPr>
              <p:nvPr/>
            </p:nvSpPr>
            <p:spPr bwMode="auto">
              <a:xfrm>
                <a:off x="2700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5" name="Line 291"/>
              <p:cNvSpPr>
                <a:spLocks noChangeShapeType="1"/>
              </p:cNvSpPr>
              <p:nvPr/>
            </p:nvSpPr>
            <p:spPr bwMode="auto">
              <a:xfrm>
                <a:off x="2700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6" name="Line 292"/>
              <p:cNvSpPr>
                <a:spLocks noChangeShapeType="1"/>
              </p:cNvSpPr>
              <p:nvPr/>
            </p:nvSpPr>
            <p:spPr bwMode="auto">
              <a:xfrm>
                <a:off x="2700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7" name="Rectangle 293"/>
              <p:cNvSpPr>
                <a:spLocks noChangeArrowheads="1"/>
              </p:cNvSpPr>
              <p:nvPr/>
            </p:nvSpPr>
            <p:spPr bwMode="auto">
              <a:xfrm>
                <a:off x="2705" y="2328"/>
                <a:ext cx="4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8" name="Line 294"/>
              <p:cNvSpPr>
                <a:spLocks noChangeShapeType="1"/>
              </p:cNvSpPr>
              <p:nvPr/>
            </p:nvSpPr>
            <p:spPr bwMode="auto">
              <a:xfrm>
                <a:off x="2705" y="2328"/>
                <a:ext cx="4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19" name="Rectangle 295"/>
              <p:cNvSpPr>
                <a:spLocks noChangeArrowheads="1"/>
              </p:cNvSpPr>
              <p:nvPr/>
            </p:nvSpPr>
            <p:spPr bwMode="auto">
              <a:xfrm>
                <a:off x="3172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0" name="Line 296"/>
              <p:cNvSpPr>
                <a:spLocks noChangeShapeType="1"/>
              </p:cNvSpPr>
              <p:nvPr/>
            </p:nvSpPr>
            <p:spPr bwMode="auto">
              <a:xfrm>
                <a:off x="3172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1" name="Line 297"/>
              <p:cNvSpPr>
                <a:spLocks noChangeShapeType="1"/>
              </p:cNvSpPr>
              <p:nvPr/>
            </p:nvSpPr>
            <p:spPr bwMode="auto">
              <a:xfrm>
                <a:off x="3172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2" name="Rectangle 298"/>
              <p:cNvSpPr>
                <a:spLocks noChangeArrowheads="1"/>
              </p:cNvSpPr>
              <p:nvPr/>
            </p:nvSpPr>
            <p:spPr bwMode="auto">
              <a:xfrm>
                <a:off x="3177" y="2328"/>
                <a:ext cx="4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3" name="Line 299"/>
              <p:cNvSpPr>
                <a:spLocks noChangeShapeType="1"/>
              </p:cNvSpPr>
              <p:nvPr/>
            </p:nvSpPr>
            <p:spPr bwMode="auto">
              <a:xfrm>
                <a:off x="3177" y="2328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4" name="Rectangle 300"/>
              <p:cNvSpPr>
                <a:spLocks noChangeArrowheads="1"/>
              </p:cNvSpPr>
              <p:nvPr/>
            </p:nvSpPr>
            <p:spPr bwMode="auto">
              <a:xfrm>
                <a:off x="3645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5" name="Line 301"/>
              <p:cNvSpPr>
                <a:spLocks noChangeShapeType="1"/>
              </p:cNvSpPr>
              <p:nvPr/>
            </p:nvSpPr>
            <p:spPr bwMode="auto">
              <a:xfrm>
                <a:off x="3645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6" name="Line 302"/>
              <p:cNvSpPr>
                <a:spLocks noChangeShapeType="1"/>
              </p:cNvSpPr>
              <p:nvPr/>
            </p:nvSpPr>
            <p:spPr bwMode="auto">
              <a:xfrm>
                <a:off x="3645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7" name="Rectangle 303"/>
              <p:cNvSpPr>
                <a:spLocks noChangeArrowheads="1"/>
              </p:cNvSpPr>
              <p:nvPr/>
            </p:nvSpPr>
            <p:spPr bwMode="auto">
              <a:xfrm>
                <a:off x="3650" y="2328"/>
                <a:ext cx="4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8" name="Line 304"/>
              <p:cNvSpPr>
                <a:spLocks noChangeShapeType="1"/>
              </p:cNvSpPr>
              <p:nvPr/>
            </p:nvSpPr>
            <p:spPr bwMode="auto">
              <a:xfrm>
                <a:off x="3650" y="2328"/>
                <a:ext cx="4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29" name="Rectangle 305"/>
              <p:cNvSpPr>
                <a:spLocks noChangeArrowheads="1"/>
              </p:cNvSpPr>
              <p:nvPr/>
            </p:nvSpPr>
            <p:spPr bwMode="auto">
              <a:xfrm>
                <a:off x="4116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0" name="Line 306"/>
              <p:cNvSpPr>
                <a:spLocks noChangeShapeType="1"/>
              </p:cNvSpPr>
              <p:nvPr/>
            </p:nvSpPr>
            <p:spPr bwMode="auto">
              <a:xfrm>
                <a:off x="4116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1" name="Line 307"/>
              <p:cNvSpPr>
                <a:spLocks noChangeShapeType="1"/>
              </p:cNvSpPr>
              <p:nvPr/>
            </p:nvSpPr>
            <p:spPr bwMode="auto">
              <a:xfrm>
                <a:off x="4116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2" name="Rectangle 308"/>
              <p:cNvSpPr>
                <a:spLocks noChangeArrowheads="1"/>
              </p:cNvSpPr>
              <p:nvPr/>
            </p:nvSpPr>
            <p:spPr bwMode="auto">
              <a:xfrm>
                <a:off x="4121" y="2328"/>
                <a:ext cx="4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3" name="Line 309"/>
              <p:cNvSpPr>
                <a:spLocks noChangeShapeType="1"/>
              </p:cNvSpPr>
              <p:nvPr/>
            </p:nvSpPr>
            <p:spPr bwMode="auto">
              <a:xfrm>
                <a:off x="4121" y="2328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4" name="Rectangle 310"/>
              <p:cNvSpPr>
                <a:spLocks noChangeArrowheads="1"/>
              </p:cNvSpPr>
              <p:nvPr/>
            </p:nvSpPr>
            <p:spPr bwMode="auto">
              <a:xfrm>
                <a:off x="4589" y="232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5" name="Line 311"/>
              <p:cNvSpPr>
                <a:spLocks noChangeShapeType="1"/>
              </p:cNvSpPr>
              <p:nvPr/>
            </p:nvSpPr>
            <p:spPr bwMode="auto">
              <a:xfrm>
                <a:off x="4589" y="2328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6" name="Line 312"/>
              <p:cNvSpPr>
                <a:spLocks noChangeShapeType="1"/>
              </p:cNvSpPr>
              <p:nvPr/>
            </p:nvSpPr>
            <p:spPr bwMode="auto">
              <a:xfrm>
                <a:off x="4589" y="232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7" name="Rectangle 313"/>
              <p:cNvSpPr>
                <a:spLocks noChangeArrowheads="1"/>
              </p:cNvSpPr>
              <p:nvPr/>
            </p:nvSpPr>
            <p:spPr bwMode="auto">
              <a:xfrm>
                <a:off x="4594" y="2328"/>
                <a:ext cx="46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8" name="Line 314"/>
              <p:cNvSpPr>
                <a:spLocks noChangeShapeType="1"/>
              </p:cNvSpPr>
              <p:nvPr/>
            </p:nvSpPr>
            <p:spPr bwMode="auto">
              <a:xfrm>
                <a:off x="4594" y="2328"/>
                <a:ext cx="4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39" name="Rectangle 315"/>
              <p:cNvSpPr>
                <a:spLocks noChangeArrowheads="1"/>
              </p:cNvSpPr>
              <p:nvPr/>
            </p:nvSpPr>
            <p:spPr bwMode="auto">
              <a:xfrm>
                <a:off x="625" y="2616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0" name="Rectangle 316"/>
              <p:cNvSpPr>
                <a:spLocks noChangeArrowheads="1"/>
              </p:cNvSpPr>
              <p:nvPr/>
            </p:nvSpPr>
            <p:spPr bwMode="auto">
              <a:xfrm>
                <a:off x="1339" y="2617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3.00%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1" name="Rectangle 317"/>
              <p:cNvSpPr>
                <a:spLocks noChangeArrowheads="1"/>
              </p:cNvSpPr>
              <p:nvPr/>
            </p:nvSpPr>
            <p:spPr bwMode="auto">
              <a:xfrm>
                <a:off x="1576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2" name="Rectangle 318"/>
              <p:cNvSpPr>
                <a:spLocks noChangeArrowheads="1"/>
              </p:cNvSpPr>
              <p:nvPr/>
            </p:nvSpPr>
            <p:spPr bwMode="auto">
              <a:xfrm>
                <a:off x="1810" y="2617"/>
                <a:ext cx="291" cy="1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9.55%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3" name="Rectangle 319"/>
              <p:cNvSpPr>
                <a:spLocks noChangeArrowheads="1"/>
              </p:cNvSpPr>
              <p:nvPr/>
            </p:nvSpPr>
            <p:spPr bwMode="auto">
              <a:xfrm>
                <a:off x="2048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4" name="Rectangle 320"/>
              <p:cNvSpPr>
                <a:spLocks noChangeArrowheads="1"/>
              </p:cNvSpPr>
              <p:nvPr/>
            </p:nvSpPr>
            <p:spPr bwMode="auto">
              <a:xfrm>
                <a:off x="2285" y="2617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5.82%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5" name="Rectangle 321"/>
              <p:cNvSpPr>
                <a:spLocks noChangeArrowheads="1"/>
              </p:cNvSpPr>
              <p:nvPr/>
            </p:nvSpPr>
            <p:spPr bwMode="auto">
              <a:xfrm>
                <a:off x="2523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6" name="Rectangle 322"/>
              <p:cNvSpPr>
                <a:spLocks noChangeArrowheads="1"/>
              </p:cNvSpPr>
              <p:nvPr/>
            </p:nvSpPr>
            <p:spPr bwMode="auto">
              <a:xfrm>
                <a:off x="2758" y="2617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2.45%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7" name="Rectangle 323"/>
              <p:cNvSpPr>
                <a:spLocks noChangeArrowheads="1"/>
              </p:cNvSpPr>
              <p:nvPr/>
            </p:nvSpPr>
            <p:spPr bwMode="auto">
              <a:xfrm>
                <a:off x="2996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8" name="Rectangle 324"/>
              <p:cNvSpPr>
                <a:spLocks noChangeArrowheads="1"/>
              </p:cNvSpPr>
              <p:nvPr/>
            </p:nvSpPr>
            <p:spPr bwMode="auto">
              <a:xfrm>
                <a:off x="3229" y="2617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3.06%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9" name="Rectangle 325"/>
              <p:cNvSpPr>
                <a:spLocks noChangeArrowheads="1"/>
              </p:cNvSpPr>
              <p:nvPr/>
            </p:nvSpPr>
            <p:spPr bwMode="auto">
              <a:xfrm>
                <a:off x="3467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0" name="Rectangle 326"/>
              <p:cNvSpPr>
                <a:spLocks noChangeArrowheads="1"/>
              </p:cNvSpPr>
              <p:nvPr/>
            </p:nvSpPr>
            <p:spPr bwMode="auto">
              <a:xfrm>
                <a:off x="3702" y="2617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2.98%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1" name="Rectangle 327"/>
              <p:cNvSpPr>
                <a:spLocks noChangeArrowheads="1"/>
              </p:cNvSpPr>
              <p:nvPr/>
            </p:nvSpPr>
            <p:spPr bwMode="auto">
              <a:xfrm>
                <a:off x="3940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2" name="Rectangle 328"/>
              <p:cNvSpPr>
                <a:spLocks noChangeArrowheads="1"/>
              </p:cNvSpPr>
              <p:nvPr/>
            </p:nvSpPr>
            <p:spPr bwMode="auto">
              <a:xfrm>
                <a:off x="4175" y="2617"/>
                <a:ext cx="291" cy="14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9.44%</a:t>
                </a:r>
                <a:endPara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3" name="Rectangle 329"/>
              <p:cNvSpPr>
                <a:spLocks noChangeArrowheads="1"/>
              </p:cNvSpPr>
              <p:nvPr/>
            </p:nvSpPr>
            <p:spPr bwMode="auto">
              <a:xfrm>
                <a:off x="4412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4" name="Rectangle 330"/>
              <p:cNvSpPr>
                <a:spLocks noChangeArrowheads="1"/>
              </p:cNvSpPr>
              <p:nvPr/>
            </p:nvSpPr>
            <p:spPr bwMode="auto">
              <a:xfrm>
                <a:off x="4646" y="2617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2.15%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5" name="Rectangle 331"/>
              <p:cNvSpPr>
                <a:spLocks noChangeArrowheads="1"/>
              </p:cNvSpPr>
              <p:nvPr/>
            </p:nvSpPr>
            <p:spPr bwMode="auto">
              <a:xfrm>
                <a:off x="4884" y="261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6" name="Rectangle 332"/>
              <p:cNvSpPr>
                <a:spLocks noChangeArrowheads="1"/>
              </p:cNvSpPr>
              <p:nvPr/>
            </p:nvSpPr>
            <p:spPr bwMode="auto">
              <a:xfrm>
                <a:off x="625" y="2856"/>
                <a:ext cx="651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Use of third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7" name="Rectangle 333"/>
              <p:cNvSpPr>
                <a:spLocks noChangeArrowheads="1"/>
              </p:cNvSpPr>
              <p:nvPr/>
            </p:nvSpPr>
            <p:spPr bwMode="auto">
              <a:xfrm>
                <a:off x="625" y="2998"/>
                <a:ext cx="642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party assets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8" name="Rectangle 334"/>
              <p:cNvSpPr>
                <a:spLocks noChangeArrowheads="1"/>
              </p:cNvSpPr>
              <p:nvPr/>
            </p:nvSpPr>
            <p:spPr bwMode="auto">
              <a:xfrm>
                <a:off x="1193" y="2998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9" name="Rectangle 335"/>
              <p:cNvSpPr>
                <a:spLocks noChangeArrowheads="1"/>
              </p:cNvSpPr>
              <p:nvPr/>
            </p:nvSpPr>
            <p:spPr bwMode="auto">
              <a:xfrm>
                <a:off x="1339" y="285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C12301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0" name="Rectangle 336"/>
              <p:cNvSpPr>
                <a:spLocks noChangeArrowheads="1"/>
              </p:cNvSpPr>
              <p:nvPr/>
            </p:nvSpPr>
            <p:spPr bwMode="auto">
              <a:xfrm>
                <a:off x="1631" y="285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1" name="Rectangle 337"/>
              <p:cNvSpPr>
                <a:spLocks noChangeArrowheads="1"/>
              </p:cNvSpPr>
              <p:nvPr/>
            </p:nvSpPr>
            <p:spPr bwMode="auto">
              <a:xfrm>
                <a:off x="1810" y="285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C12302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2" name="Rectangle 338"/>
              <p:cNvSpPr>
                <a:spLocks noChangeArrowheads="1"/>
              </p:cNvSpPr>
              <p:nvPr/>
            </p:nvSpPr>
            <p:spPr bwMode="auto">
              <a:xfrm>
                <a:off x="2102" y="285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3" name="Rectangle 339"/>
              <p:cNvSpPr>
                <a:spLocks noChangeArrowheads="1"/>
              </p:cNvSpPr>
              <p:nvPr/>
            </p:nvSpPr>
            <p:spPr bwMode="auto">
              <a:xfrm>
                <a:off x="2285" y="2857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C12304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4" name="Rectangle 340"/>
              <p:cNvSpPr>
                <a:spLocks noChangeArrowheads="1"/>
              </p:cNvSpPr>
              <p:nvPr/>
            </p:nvSpPr>
            <p:spPr bwMode="auto">
              <a:xfrm>
                <a:off x="2578" y="2857"/>
                <a:ext cx="7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5" name="Rectangle 341"/>
              <p:cNvSpPr>
                <a:spLocks noChangeArrowheads="1"/>
              </p:cNvSpPr>
              <p:nvPr/>
            </p:nvSpPr>
            <p:spPr bwMode="auto">
              <a:xfrm>
                <a:off x="2758" y="285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6" name="Rectangle 342"/>
              <p:cNvSpPr>
                <a:spLocks noChangeArrowheads="1"/>
              </p:cNvSpPr>
              <p:nvPr/>
            </p:nvSpPr>
            <p:spPr bwMode="auto">
              <a:xfrm>
                <a:off x="3229" y="285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7" name="Rectangle 343"/>
              <p:cNvSpPr>
                <a:spLocks noChangeArrowheads="1"/>
              </p:cNvSpPr>
              <p:nvPr/>
            </p:nvSpPr>
            <p:spPr bwMode="auto">
              <a:xfrm>
                <a:off x="3702" y="285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8" name="Rectangle 344"/>
              <p:cNvSpPr>
                <a:spLocks noChangeArrowheads="1"/>
              </p:cNvSpPr>
              <p:nvPr/>
            </p:nvSpPr>
            <p:spPr bwMode="auto">
              <a:xfrm>
                <a:off x="4175" y="285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9" name="Rectangle 345"/>
              <p:cNvSpPr>
                <a:spLocks noChangeArrowheads="1"/>
              </p:cNvSpPr>
              <p:nvPr/>
            </p:nvSpPr>
            <p:spPr bwMode="auto">
              <a:xfrm>
                <a:off x="4646" y="2857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0" name="Rectangle 346"/>
              <p:cNvSpPr>
                <a:spLocks noChangeArrowheads="1"/>
              </p:cNvSpPr>
              <p:nvPr/>
            </p:nvSpPr>
            <p:spPr bwMode="auto">
              <a:xfrm>
                <a:off x="568" y="2852"/>
                <a:ext cx="71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1" name="Line 347"/>
              <p:cNvSpPr>
                <a:spLocks noChangeShapeType="1"/>
              </p:cNvSpPr>
              <p:nvPr/>
            </p:nvSpPr>
            <p:spPr bwMode="auto">
              <a:xfrm>
                <a:off x="568" y="2852"/>
                <a:ext cx="71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2" name="Rectangle 348"/>
              <p:cNvSpPr>
                <a:spLocks noChangeArrowheads="1"/>
              </p:cNvSpPr>
              <p:nvPr/>
            </p:nvSpPr>
            <p:spPr bwMode="auto">
              <a:xfrm>
                <a:off x="1280" y="2852"/>
                <a:ext cx="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3" name="Line 349"/>
              <p:cNvSpPr>
                <a:spLocks noChangeShapeType="1"/>
              </p:cNvSpPr>
              <p:nvPr/>
            </p:nvSpPr>
            <p:spPr bwMode="auto">
              <a:xfrm>
                <a:off x="1280" y="2852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4" name="Line 350"/>
              <p:cNvSpPr>
                <a:spLocks noChangeShapeType="1"/>
              </p:cNvSpPr>
              <p:nvPr/>
            </p:nvSpPr>
            <p:spPr bwMode="auto">
              <a:xfrm>
                <a:off x="1280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5" name="Rectangle 351"/>
              <p:cNvSpPr>
                <a:spLocks noChangeArrowheads="1"/>
              </p:cNvSpPr>
              <p:nvPr/>
            </p:nvSpPr>
            <p:spPr bwMode="auto">
              <a:xfrm>
                <a:off x="1286" y="2852"/>
                <a:ext cx="4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6" name="Line 352"/>
              <p:cNvSpPr>
                <a:spLocks noChangeShapeType="1"/>
              </p:cNvSpPr>
              <p:nvPr/>
            </p:nvSpPr>
            <p:spPr bwMode="auto">
              <a:xfrm>
                <a:off x="1286" y="2852"/>
                <a:ext cx="4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7" name="Rectangle 353"/>
              <p:cNvSpPr>
                <a:spLocks noChangeArrowheads="1"/>
              </p:cNvSpPr>
              <p:nvPr/>
            </p:nvSpPr>
            <p:spPr bwMode="auto">
              <a:xfrm>
                <a:off x="1752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8" name="Line 354"/>
              <p:cNvSpPr>
                <a:spLocks noChangeShapeType="1"/>
              </p:cNvSpPr>
              <p:nvPr/>
            </p:nvSpPr>
            <p:spPr bwMode="auto">
              <a:xfrm>
                <a:off x="1752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79" name="Line 355"/>
              <p:cNvSpPr>
                <a:spLocks noChangeShapeType="1"/>
              </p:cNvSpPr>
              <p:nvPr/>
            </p:nvSpPr>
            <p:spPr bwMode="auto">
              <a:xfrm>
                <a:off x="1752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0" name="Rectangle 356"/>
              <p:cNvSpPr>
                <a:spLocks noChangeArrowheads="1"/>
              </p:cNvSpPr>
              <p:nvPr/>
            </p:nvSpPr>
            <p:spPr bwMode="auto">
              <a:xfrm>
                <a:off x="1757" y="2852"/>
                <a:ext cx="47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1" name="Line 357"/>
              <p:cNvSpPr>
                <a:spLocks noChangeShapeType="1"/>
              </p:cNvSpPr>
              <p:nvPr/>
            </p:nvSpPr>
            <p:spPr bwMode="auto">
              <a:xfrm>
                <a:off x="1757" y="2852"/>
                <a:ext cx="4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2" name="Rectangle 358"/>
              <p:cNvSpPr>
                <a:spLocks noChangeArrowheads="1"/>
              </p:cNvSpPr>
              <p:nvPr/>
            </p:nvSpPr>
            <p:spPr bwMode="auto">
              <a:xfrm>
                <a:off x="2227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3" name="Line 359"/>
              <p:cNvSpPr>
                <a:spLocks noChangeShapeType="1"/>
              </p:cNvSpPr>
              <p:nvPr/>
            </p:nvSpPr>
            <p:spPr bwMode="auto">
              <a:xfrm>
                <a:off x="2227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4" name="Line 360"/>
              <p:cNvSpPr>
                <a:spLocks noChangeShapeType="1"/>
              </p:cNvSpPr>
              <p:nvPr/>
            </p:nvSpPr>
            <p:spPr bwMode="auto">
              <a:xfrm>
                <a:off x="2227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5" name="Rectangle 361"/>
              <p:cNvSpPr>
                <a:spLocks noChangeArrowheads="1"/>
              </p:cNvSpPr>
              <p:nvPr/>
            </p:nvSpPr>
            <p:spPr bwMode="auto">
              <a:xfrm>
                <a:off x="2232" y="2852"/>
                <a:ext cx="4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6" name="Line 362"/>
              <p:cNvSpPr>
                <a:spLocks noChangeShapeType="1"/>
              </p:cNvSpPr>
              <p:nvPr/>
            </p:nvSpPr>
            <p:spPr bwMode="auto">
              <a:xfrm>
                <a:off x="2232" y="2852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7" name="Rectangle 363"/>
              <p:cNvSpPr>
                <a:spLocks noChangeArrowheads="1"/>
              </p:cNvSpPr>
              <p:nvPr/>
            </p:nvSpPr>
            <p:spPr bwMode="auto">
              <a:xfrm>
                <a:off x="2700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8" name="Line 364"/>
              <p:cNvSpPr>
                <a:spLocks noChangeShapeType="1"/>
              </p:cNvSpPr>
              <p:nvPr/>
            </p:nvSpPr>
            <p:spPr bwMode="auto">
              <a:xfrm>
                <a:off x="2700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89" name="Line 365"/>
              <p:cNvSpPr>
                <a:spLocks noChangeShapeType="1"/>
              </p:cNvSpPr>
              <p:nvPr/>
            </p:nvSpPr>
            <p:spPr bwMode="auto">
              <a:xfrm>
                <a:off x="2700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0" name="Rectangle 366"/>
              <p:cNvSpPr>
                <a:spLocks noChangeArrowheads="1"/>
              </p:cNvSpPr>
              <p:nvPr/>
            </p:nvSpPr>
            <p:spPr bwMode="auto">
              <a:xfrm>
                <a:off x="2705" y="2852"/>
                <a:ext cx="46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1" name="Line 367"/>
              <p:cNvSpPr>
                <a:spLocks noChangeShapeType="1"/>
              </p:cNvSpPr>
              <p:nvPr/>
            </p:nvSpPr>
            <p:spPr bwMode="auto">
              <a:xfrm>
                <a:off x="2705" y="2852"/>
                <a:ext cx="46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2" name="Rectangle 368"/>
              <p:cNvSpPr>
                <a:spLocks noChangeArrowheads="1"/>
              </p:cNvSpPr>
              <p:nvPr/>
            </p:nvSpPr>
            <p:spPr bwMode="auto">
              <a:xfrm>
                <a:off x="3172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3" name="Line 369"/>
              <p:cNvSpPr>
                <a:spLocks noChangeShapeType="1"/>
              </p:cNvSpPr>
              <p:nvPr/>
            </p:nvSpPr>
            <p:spPr bwMode="auto">
              <a:xfrm>
                <a:off x="3172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4" name="Line 370"/>
              <p:cNvSpPr>
                <a:spLocks noChangeShapeType="1"/>
              </p:cNvSpPr>
              <p:nvPr/>
            </p:nvSpPr>
            <p:spPr bwMode="auto">
              <a:xfrm>
                <a:off x="3172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5" name="Rectangle 371"/>
              <p:cNvSpPr>
                <a:spLocks noChangeArrowheads="1"/>
              </p:cNvSpPr>
              <p:nvPr/>
            </p:nvSpPr>
            <p:spPr bwMode="auto">
              <a:xfrm>
                <a:off x="3177" y="2852"/>
                <a:ext cx="4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6" name="Line 372"/>
              <p:cNvSpPr>
                <a:spLocks noChangeShapeType="1"/>
              </p:cNvSpPr>
              <p:nvPr/>
            </p:nvSpPr>
            <p:spPr bwMode="auto">
              <a:xfrm>
                <a:off x="3177" y="2852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7" name="Rectangle 373"/>
              <p:cNvSpPr>
                <a:spLocks noChangeArrowheads="1"/>
              </p:cNvSpPr>
              <p:nvPr/>
            </p:nvSpPr>
            <p:spPr bwMode="auto">
              <a:xfrm>
                <a:off x="3645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8" name="Line 374"/>
              <p:cNvSpPr>
                <a:spLocks noChangeShapeType="1"/>
              </p:cNvSpPr>
              <p:nvPr/>
            </p:nvSpPr>
            <p:spPr bwMode="auto">
              <a:xfrm>
                <a:off x="3645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99" name="Line 375"/>
              <p:cNvSpPr>
                <a:spLocks noChangeShapeType="1"/>
              </p:cNvSpPr>
              <p:nvPr/>
            </p:nvSpPr>
            <p:spPr bwMode="auto">
              <a:xfrm>
                <a:off x="3645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0" name="Rectangle 376"/>
              <p:cNvSpPr>
                <a:spLocks noChangeArrowheads="1"/>
              </p:cNvSpPr>
              <p:nvPr/>
            </p:nvSpPr>
            <p:spPr bwMode="auto">
              <a:xfrm>
                <a:off x="3650" y="2852"/>
                <a:ext cx="46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1" name="Line 377"/>
              <p:cNvSpPr>
                <a:spLocks noChangeShapeType="1"/>
              </p:cNvSpPr>
              <p:nvPr/>
            </p:nvSpPr>
            <p:spPr bwMode="auto">
              <a:xfrm>
                <a:off x="3650" y="2852"/>
                <a:ext cx="46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2" name="Rectangle 378"/>
              <p:cNvSpPr>
                <a:spLocks noChangeArrowheads="1"/>
              </p:cNvSpPr>
              <p:nvPr/>
            </p:nvSpPr>
            <p:spPr bwMode="auto">
              <a:xfrm>
                <a:off x="4116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3" name="Line 379"/>
              <p:cNvSpPr>
                <a:spLocks noChangeShapeType="1"/>
              </p:cNvSpPr>
              <p:nvPr/>
            </p:nvSpPr>
            <p:spPr bwMode="auto">
              <a:xfrm>
                <a:off x="4116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4" name="Line 380"/>
              <p:cNvSpPr>
                <a:spLocks noChangeShapeType="1"/>
              </p:cNvSpPr>
              <p:nvPr/>
            </p:nvSpPr>
            <p:spPr bwMode="auto">
              <a:xfrm>
                <a:off x="4116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5" name="Rectangle 381"/>
              <p:cNvSpPr>
                <a:spLocks noChangeArrowheads="1"/>
              </p:cNvSpPr>
              <p:nvPr/>
            </p:nvSpPr>
            <p:spPr bwMode="auto">
              <a:xfrm>
                <a:off x="4121" y="2852"/>
                <a:ext cx="468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6" name="Line 382"/>
              <p:cNvSpPr>
                <a:spLocks noChangeShapeType="1"/>
              </p:cNvSpPr>
              <p:nvPr/>
            </p:nvSpPr>
            <p:spPr bwMode="auto">
              <a:xfrm>
                <a:off x="4121" y="2852"/>
                <a:ext cx="46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7" name="Rectangle 383"/>
              <p:cNvSpPr>
                <a:spLocks noChangeArrowheads="1"/>
              </p:cNvSpPr>
              <p:nvPr/>
            </p:nvSpPr>
            <p:spPr bwMode="auto">
              <a:xfrm>
                <a:off x="4589" y="2852"/>
                <a:ext cx="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8" name="Line 384"/>
              <p:cNvSpPr>
                <a:spLocks noChangeShapeType="1"/>
              </p:cNvSpPr>
              <p:nvPr/>
            </p:nvSpPr>
            <p:spPr bwMode="auto">
              <a:xfrm>
                <a:off x="4589" y="2852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09" name="Line 385"/>
              <p:cNvSpPr>
                <a:spLocks noChangeShapeType="1"/>
              </p:cNvSpPr>
              <p:nvPr/>
            </p:nvSpPr>
            <p:spPr bwMode="auto">
              <a:xfrm>
                <a:off x="4589" y="2852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10" name="Rectangle 386"/>
              <p:cNvSpPr>
                <a:spLocks noChangeArrowheads="1"/>
              </p:cNvSpPr>
              <p:nvPr/>
            </p:nvSpPr>
            <p:spPr bwMode="auto">
              <a:xfrm>
                <a:off x="4594" y="2852"/>
                <a:ext cx="46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11" name="Line 387"/>
              <p:cNvSpPr>
                <a:spLocks noChangeShapeType="1"/>
              </p:cNvSpPr>
              <p:nvPr/>
            </p:nvSpPr>
            <p:spPr bwMode="auto">
              <a:xfrm>
                <a:off x="4594" y="2852"/>
                <a:ext cx="4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12" name="Rectangle 388"/>
              <p:cNvSpPr>
                <a:spLocks noChangeArrowheads="1"/>
              </p:cNvSpPr>
              <p:nvPr/>
            </p:nvSpPr>
            <p:spPr bwMode="auto">
              <a:xfrm>
                <a:off x="625" y="3144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3" name="Rectangle 389"/>
              <p:cNvSpPr>
                <a:spLocks noChangeArrowheads="1"/>
              </p:cNvSpPr>
              <p:nvPr/>
            </p:nvSpPr>
            <p:spPr bwMode="auto">
              <a:xfrm>
                <a:off x="1339" y="3145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1.20%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4" name="Rectangle 390"/>
              <p:cNvSpPr>
                <a:spLocks noChangeArrowheads="1"/>
              </p:cNvSpPr>
              <p:nvPr/>
            </p:nvSpPr>
            <p:spPr bwMode="auto">
              <a:xfrm>
                <a:off x="1576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5" name="Rectangle 391"/>
              <p:cNvSpPr>
                <a:spLocks noChangeArrowheads="1"/>
              </p:cNvSpPr>
              <p:nvPr/>
            </p:nvSpPr>
            <p:spPr bwMode="auto">
              <a:xfrm>
                <a:off x="1810" y="3145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2.44%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6" name="Rectangle 392"/>
              <p:cNvSpPr>
                <a:spLocks noChangeArrowheads="1"/>
              </p:cNvSpPr>
              <p:nvPr/>
            </p:nvSpPr>
            <p:spPr bwMode="auto">
              <a:xfrm>
                <a:off x="2048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7" name="Rectangle 393"/>
              <p:cNvSpPr>
                <a:spLocks noChangeArrowheads="1"/>
              </p:cNvSpPr>
              <p:nvPr/>
            </p:nvSpPr>
            <p:spPr bwMode="auto">
              <a:xfrm>
                <a:off x="2285" y="3145"/>
                <a:ext cx="29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2.90%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8" name="Rectangle 394"/>
              <p:cNvSpPr>
                <a:spLocks noChangeArrowheads="1"/>
              </p:cNvSpPr>
              <p:nvPr/>
            </p:nvSpPr>
            <p:spPr bwMode="auto">
              <a:xfrm>
                <a:off x="2523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9" name="Rectangle 395"/>
              <p:cNvSpPr>
                <a:spLocks noChangeArrowheads="1"/>
              </p:cNvSpPr>
              <p:nvPr/>
            </p:nvSpPr>
            <p:spPr bwMode="auto">
              <a:xfrm>
                <a:off x="2758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0" name="Rectangle 396"/>
              <p:cNvSpPr>
                <a:spLocks noChangeArrowheads="1"/>
              </p:cNvSpPr>
              <p:nvPr/>
            </p:nvSpPr>
            <p:spPr bwMode="auto">
              <a:xfrm>
                <a:off x="3229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1" name="Rectangle 397"/>
              <p:cNvSpPr>
                <a:spLocks noChangeArrowheads="1"/>
              </p:cNvSpPr>
              <p:nvPr/>
            </p:nvSpPr>
            <p:spPr bwMode="auto">
              <a:xfrm>
                <a:off x="3702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2" name="Rectangle 398"/>
              <p:cNvSpPr>
                <a:spLocks noChangeArrowheads="1"/>
              </p:cNvSpPr>
              <p:nvPr/>
            </p:nvSpPr>
            <p:spPr bwMode="auto">
              <a:xfrm>
                <a:off x="4175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3" name="Rectangle 399"/>
              <p:cNvSpPr>
                <a:spLocks noChangeArrowheads="1"/>
              </p:cNvSpPr>
              <p:nvPr/>
            </p:nvSpPr>
            <p:spPr bwMode="auto">
              <a:xfrm>
                <a:off x="4646" y="3145"/>
                <a:ext cx="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4" name="Rectangle 400"/>
              <p:cNvSpPr>
                <a:spLocks noChangeArrowheads="1"/>
              </p:cNvSpPr>
              <p:nvPr/>
            </p:nvSpPr>
            <p:spPr bwMode="auto">
              <a:xfrm>
                <a:off x="625" y="3384"/>
                <a:ext cx="586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Other oper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5" name="Rectangle 401"/>
              <p:cNvSpPr>
                <a:spLocks noChangeArrowheads="1"/>
              </p:cNvSpPr>
              <p:nvPr/>
            </p:nvSpPr>
            <p:spPr bwMode="auto">
              <a:xfrm>
                <a:off x="1138" y="3384"/>
                <a:ext cx="93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.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6" name="Rectangle 402"/>
              <p:cNvSpPr>
                <a:spLocks noChangeArrowheads="1"/>
              </p:cNvSpPr>
              <p:nvPr/>
            </p:nvSpPr>
            <p:spPr bwMode="auto">
              <a:xfrm>
                <a:off x="1167" y="3384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7" name="Rectangle 403"/>
              <p:cNvSpPr>
                <a:spLocks noChangeArrowheads="1"/>
              </p:cNvSpPr>
              <p:nvPr/>
            </p:nvSpPr>
            <p:spPr bwMode="auto">
              <a:xfrm>
                <a:off x="625" y="3526"/>
                <a:ext cx="440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charges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8" name="Rectangle 404"/>
              <p:cNvSpPr>
                <a:spLocks noChangeArrowheads="1"/>
              </p:cNvSpPr>
              <p:nvPr/>
            </p:nvSpPr>
            <p:spPr bwMode="auto">
              <a:xfrm>
                <a:off x="993" y="3526"/>
                <a:ext cx="89" cy="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9" name="Rectangle 405"/>
              <p:cNvSpPr>
                <a:spLocks noChangeArrowheads="1"/>
              </p:cNvSpPr>
              <p:nvPr/>
            </p:nvSpPr>
            <p:spPr bwMode="auto">
              <a:xfrm>
                <a:off x="1339" y="3385"/>
                <a:ext cx="34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C12903</a:t>
                </a: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Rectangle 407"/>
            <p:cNvSpPr>
              <a:spLocks noChangeArrowheads="1"/>
            </p:cNvSpPr>
            <p:nvPr/>
          </p:nvSpPr>
          <p:spPr bwMode="auto">
            <a:xfrm>
              <a:off x="1631" y="3385"/>
              <a:ext cx="7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408"/>
            <p:cNvSpPr>
              <a:spLocks noChangeArrowheads="1"/>
            </p:cNvSpPr>
            <p:nvPr/>
          </p:nvSpPr>
          <p:spPr bwMode="auto">
            <a:xfrm>
              <a:off x="1810" y="3385"/>
              <a:ext cx="34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C12905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409"/>
            <p:cNvSpPr>
              <a:spLocks noChangeArrowheads="1"/>
            </p:cNvSpPr>
            <p:nvPr/>
          </p:nvSpPr>
          <p:spPr bwMode="auto">
            <a:xfrm>
              <a:off x="2102" y="3385"/>
              <a:ext cx="7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410"/>
            <p:cNvSpPr>
              <a:spLocks noChangeArrowheads="1"/>
            </p:cNvSpPr>
            <p:nvPr/>
          </p:nvSpPr>
          <p:spPr bwMode="auto">
            <a:xfrm>
              <a:off x="2285" y="3385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411"/>
            <p:cNvSpPr>
              <a:spLocks noChangeArrowheads="1"/>
            </p:cNvSpPr>
            <p:nvPr/>
          </p:nvSpPr>
          <p:spPr bwMode="auto">
            <a:xfrm>
              <a:off x="2758" y="3385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412"/>
            <p:cNvSpPr>
              <a:spLocks noChangeArrowheads="1"/>
            </p:cNvSpPr>
            <p:nvPr/>
          </p:nvSpPr>
          <p:spPr bwMode="auto">
            <a:xfrm>
              <a:off x="3229" y="3385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413"/>
            <p:cNvSpPr>
              <a:spLocks noChangeArrowheads="1"/>
            </p:cNvSpPr>
            <p:nvPr/>
          </p:nvSpPr>
          <p:spPr bwMode="auto">
            <a:xfrm>
              <a:off x="3702" y="3385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414"/>
            <p:cNvSpPr>
              <a:spLocks noChangeArrowheads="1"/>
            </p:cNvSpPr>
            <p:nvPr/>
          </p:nvSpPr>
          <p:spPr bwMode="auto">
            <a:xfrm>
              <a:off x="4175" y="3385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415"/>
            <p:cNvSpPr>
              <a:spLocks noChangeArrowheads="1"/>
            </p:cNvSpPr>
            <p:nvPr/>
          </p:nvSpPr>
          <p:spPr bwMode="auto">
            <a:xfrm>
              <a:off x="4646" y="3385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416"/>
            <p:cNvSpPr>
              <a:spLocks noChangeArrowheads="1"/>
            </p:cNvSpPr>
            <p:nvPr/>
          </p:nvSpPr>
          <p:spPr bwMode="auto">
            <a:xfrm>
              <a:off x="568" y="3381"/>
              <a:ext cx="71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Line 417"/>
            <p:cNvSpPr>
              <a:spLocks noChangeShapeType="1"/>
            </p:cNvSpPr>
            <p:nvPr/>
          </p:nvSpPr>
          <p:spPr bwMode="auto">
            <a:xfrm>
              <a:off x="568" y="3381"/>
              <a:ext cx="7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Rectangle 418"/>
            <p:cNvSpPr>
              <a:spLocks noChangeArrowheads="1"/>
            </p:cNvSpPr>
            <p:nvPr/>
          </p:nvSpPr>
          <p:spPr bwMode="auto">
            <a:xfrm>
              <a:off x="1280" y="3381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" name="Line 419"/>
            <p:cNvSpPr>
              <a:spLocks noChangeShapeType="1"/>
            </p:cNvSpPr>
            <p:nvPr/>
          </p:nvSpPr>
          <p:spPr bwMode="auto">
            <a:xfrm>
              <a:off x="1280" y="3381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420"/>
            <p:cNvSpPr>
              <a:spLocks noChangeShapeType="1"/>
            </p:cNvSpPr>
            <p:nvPr/>
          </p:nvSpPr>
          <p:spPr bwMode="auto">
            <a:xfrm>
              <a:off x="1280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Rectangle 421"/>
            <p:cNvSpPr>
              <a:spLocks noChangeArrowheads="1"/>
            </p:cNvSpPr>
            <p:nvPr/>
          </p:nvSpPr>
          <p:spPr bwMode="auto">
            <a:xfrm>
              <a:off x="1286" y="3381"/>
              <a:ext cx="4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422"/>
            <p:cNvSpPr>
              <a:spLocks noChangeShapeType="1"/>
            </p:cNvSpPr>
            <p:nvPr/>
          </p:nvSpPr>
          <p:spPr bwMode="auto">
            <a:xfrm>
              <a:off x="1286" y="3381"/>
              <a:ext cx="4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Rectangle 423"/>
            <p:cNvSpPr>
              <a:spLocks noChangeArrowheads="1"/>
            </p:cNvSpPr>
            <p:nvPr/>
          </p:nvSpPr>
          <p:spPr bwMode="auto">
            <a:xfrm>
              <a:off x="1752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424"/>
            <p:cNvSpPr>
              <a:spLocks noChangeShapeType="1"/>
            </p:cNvSpPr>
            <p:nvPr/>
          </p:nvSpPr>
          <p:spPr bwMode="auto">
            <a:xfrm>
              <a:off x="1752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425"/>
            <p:cNvSpPr>
              <a:spLocks noChangeShapeType="1"/>
            </p:cNvSpPr>
            <p:nvPr/>
          </p:nvSpPr>
          <p:spPr bwMode="auto">
            <a:xfrm>
              <a:off x="1752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Rectangle 426"/>
            <p:cNvSpPr>
              <a:spLocks noChangeArrowheads="1"/>
            </p:cNvSpPr>
            <p:nvPr/>
          </p:nvSpPr>
          <p:spPr bwMode="auto">
            <a:xfrm>
              <a:off x="1757" y="3381"/>
              <a:ext cx="47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427"/>
            <p:cNvSpPr>
              <a:spLocks noChangeShapeType="1"/>
            </p:cNvSpPr>
            <p:nvPr/>
          </p:nvSpPr>
          <p:spPr bwMode="auto">
            <a:xfrm>
              <a:off x="1757" y="3381"/>
              <a:ext cx="4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Rectangle 428"/>
            <p:cNvSpPr>
              <a:spLocks noChangeArrowheads="1"/>
            </p:cNvSpPr>
            <p:nvPr/>
          </p:nvSpPr>
          <p:spPr bwMode="auto">
            <a:xfrm>
              <a:off x="2227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429"/>
            <p:cNvSpPr>
              <a:spLocks noChangeShapeType="1"/>
            </p:cNvSpPr>
            <p:nvPr/>
          </p:nvSpPr>
          <p:spPr bwMode="auto">
            <a:xfrm>
              <a:off x="2227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1" name="Line 430"/>
            <p:cNvSpPr>
              <a:spLocks noChangeShapeType="1"/>
            </p:cNvSpPr>
            <p:nvPr/>
          </p:nvSpPr>
          <p:spPr bwMode="auto">
            <a:xfrm>
              <a:off x="2227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48" name="Rectangle 431"/>
            <p:cNvSpPr>
              <a:spLocks noChangeArrowheads="1"/>
            </p:cNvSpPr>
            <p:nvPr/>
          </p:nvSpPr>
          <p:spPr bwMode="auto">
            <a:xfrm>
              <a:off x="2232" y="3381"/>
              <a:ext cx="4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49" name="Line 432"/>
            <p:cNvSpPr>
              <a:spLocks noChangeShapeType="1"/>
            </p:cNvSpPr>
            <p:nvPr/>
          </p:nvSpPr>
          <p:spPr bwMode="auto">
            <a:xfrm>
              <a:off x="2232" y="3381"/>
              <a:ext cx="4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0" name="Rectangle 433"/>
            <p:cNvSpPr>
              <a:spLocks noChangeArrowheads="1"/>
            </p:cNvSpPr>
            <p:nvPr/>
          </p:nvSpPr>
          <p:spPr bwMode="auto">
            <a:xfrm>
              <a:off x="2700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2" name="Line 434"/>
            <p:cNvSpPr>
              <a:spLocks noChangeShapeType="1"/>
            </p:cNvSpPr>
            <p:nvPr/>
          </p:nvSpPr>
          <p:spPr bwMode="auto">
            <a:xfrm>
              <a:off x="2700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3" name="Line 435"/>
            <p:cNvSpPr>
              <a:spLocks noChangeShapeType="1"/>
            </p:cNvSpPr>
            <p:nvPr/>
          </p:nvSpPr>
          <p:spPr bwMode="auto">
            <a:xfrm>
              <a:off x="2700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4" name="Rectangle 436"/>
            <p:cNvSpPr>
              <a:spLocks noChangeArrowheads="1"/>
            </p:cNvSpPr>
            <p:nvPr/>
          </p:nvSpPr>
          <p:spPr bwMode="auto">
            <a:xfrm>
              <a:off x="2705" y="3381"/>
              <a:ext cx="46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5" name="Line 437"/>
            <p:cNvSpPr>
              <a:spLocks noChangeShapeType="1"/>
            </p:cNvSpPr>
            <p:nvPr/>
          </p:nvSpPr>
          <p:spPr bwMode="auto">
            <a:xfrm>
              <a:off x="2705" y="3381"/>
              <a:ext cx="46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6" name="Rectangle 438"/>
            <p:cNvSpPr>
              <a:spLocks noChangeArrowheads="1"/>
            </p:cNvSpPr>
            <p:nvPr/>
          </p:nvSpPr>
          <p:spPr bwMode="auto">
            <a:xfrm>
              <a:off x="3172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7" name="Line 439"/>
            <p:cNvSpPr>
              <a:spLocks noChangeShapeType="1"/>
            </p:cNvSpPr>
            <p:nvPr/>
          </p:nvSpPr>
          <p:spPr bwMode="auto">
            <a:xfrm>
              <a:off x="3172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8" name="Line 440"/>
            <p:cNvSpPr>
              <a:spLocks noChangeShapeType="1"/>
            </p:cNvSpPr>
            <p:nvPr/>
          </p:nvSpPr>
          <p:spPr bwMode="auto">
            <a:xfrm>
              <a:off x="3172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9" name="Rectangle 441"/>
            <p:cNvSpPr>
              <a:spLocks noChangeArrowheads="1"/>
            </p:cNvSpPr>
            <p:nvPr/>
          </p:nvSpPr>
          <p:spPr bwMode="auto">
            <a:xfrm>
              <a:off x="3177" y="3381"/>
              <a:ext cx="4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" name="Line 442"/>
            <p:cNvSpPr>
              <a:spLocks noChangeShapeType="1"/>
            </p:cNvSpPr>
            <p:nvPr/>
          </p:nvSpPr>
          <p:spPr bwMode="auto">
            <a:xfrm>
              <a:off x="3177" y="3381"/>
              <a:ext cx="4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" name="Rectangle 443"/>
            <p:cNvSpPr>
              <a:spLocks noChangeArrowheads="1"/>
            </p:cNvSpPr>
            <p:nvPr/>
          </p:nvSpPr>
          <p:spPr bwMode="auto">
            <a:xfrm>
              <a:off x="3645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2" name="Line 444"/>
            <p:cNvSpPr>
              <a:spLocks noChangeShapeType="1"/>
            </p:cNvSpPr>
            <p:nvPr/>
          </p:nvSpPr>
          <p:spPr bwMode="auto">
            <a:xfrm>
              <a:off x="3645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3" name="Line 445"/>
            <p:cNvSpPr>
              <a:spLocks noChangeShapeType="1"/>
            </p:cNvSpPr>
            <p:nvPr/>
          </p:nvSpPr>
          <p:spPr bwMode="auto">
            <a:xfrm>
              <a:off x="3645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4" name="Rectangle 446"/>
            <p:cNvSpPr>
              <a:spLocks noChangeArrowheads="1"/>
            </p:cNvSpPr>
            <p:nvPr/>
          </p:nvSpPr>
          <p:spPr bwMode="auto">
            <a:xfrm>
              <a:off x="3650" y="3381"/>
              <a:ext cx="46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5" name="Line 447"/>
            <p:cNvSpPr>
              <a:spLocks noChangeShapeType="1"/>
            </p:cNvSpPr>
            <p:nvPr/>
          </p:nvSpPr>
          <p:spPr bwMode="auto">
            <a:xfrm>
              <a:off x="3650" y="3381"/>
              <a:ext cx="4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6" name="Rectangle 448"/>
            <p:cNvSpPr>
              <a:spLocks noChangeArrowheads="1"/>
            </p:cNvSpPr>
            <p:nvPr/>
          </p:nvSpPr>
          <p:spPr bwMode="auto">
            <a:xfrm>
              <a:off x="4116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7" name="Line 449"/>
            <p:cNvSpPr>
              <a:spLocks noChangeShapeType="1"/>
            </p:cNvSpPr>
            <p:nvPr/>
          </p:nvSpPr>
          <p:spPr bwMode="auto">
            <a:xfrm>
              <a:off x="4116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8" name="Line 450"/>
            <p:cNvSpPr>
              <a:spLocks noChangeShapeType="1"/>
            </p:cNvSpPr>
            <p:nvPr/>
          </p:nvSpPr>
          <p:spPr bwMode="auto">
            <a:xfrm>
              <a:off x="4116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9" name="Rectangle 451"/>
            <p:cNvSpPr>
              <a:spLocks noChangeArrowheads="1"/>
            </p:cNvSpPr>
            <p:nvPr/>
          </p:nvSpPr>
          <p:spPr bwMode="auto">
            <a:xfrm>
              <a:off x="4121" y="3381"/>
              <a:ext cx="4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0" name="Line 452"/>
            <p:cNvSpPr>
              <a:spLocks noChangeShapeType="1"/>
            </p:cNvSpPr>
            <p:nvPr/>
          </p:nvSpPr>
          <p:spPr bwMode="auto">
            <a:xfrm>
              <a:off x="4121" y="3381"/>
              <a:ext cx="4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1" name="Rectangle 453"/>
            <p:cNvSpPr>
              <a:spLocks noChangeArrowheads="1"/>
            </p:cNvSpPr>
            <p:nvPr/>
          </p:nvSpPr>
          <p:spPr bwMode="auto">
            <a:xfrm>
              <a:off x="4589" y="3381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2" name="Line 454"/>
            <p:cNvSpPr>
              <a:spLocks noChangeShapeType="1"/>
            </p:cNvSpPr>
            <p:nvPr/>
          </p:nvSpPr>
          <p:spPr bwMode="auto">
            <a:xfrm>
              <a:off x="4589" y="3381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3" name="Line 455"/>
            <p:cNvSpPr>
              <a:spLocks noChangeShapeType="1"/>
            </p:cNvSpPr>
            <p:nvPr/>
          </p:nvSpPr>
          <p:spPr bwMode="auto">
            <a:xfrm>
              <a:off x="4589" y="3381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4" name="Rectangle 456"/>
            <p:cNvSpPr>
              <a:spLocks noChangeArrowheads="1"/>
            </p:cNvSpPr>
            <p:nvPr/>
          </p:nvSpPr>
          <p:spPr bwMode="auto">
            <a:xfrm>
              <a:off x="4594" y="3381"/>
              <a:ext cx="46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5" name="Line 457"/>
            <p:cNvSpPr>
              <a:spLocks noChangeShapeType="1"/>
            </p:cNvSpPr>
            <p:nvPr/>
          </p:nvSpPr>
          <p:spPr bwMode="auto">
            <a:xfrm>
              <a:off x="4594" y="3381"/>
              <a:ext cx="4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76" name="Rectangle 458"/>
            <p:cNvSpPr>
              <a:spLocks noChangeArrowheads="1"/>
            </p:cNvSpPr>
            <p:nvPr/>
          </p:nvSpPr>
          <p:spPr bwMode="auto">
            <a:xfrm>
              <a:off x="625" y="3669"/>
              <a:ext cx="8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Rectangle 459"/>
            <p:cNvSpPr>
              <a:spLocks noChangeArrowheads="1"/>
            </p:cNvSpPr>
            <p:nvPr/>
          </p:nvSpPr>
          <p:spPr bwMode="auto">
            <a:xfrm>
              <a:off x="1339" y="3670"/>
              <a:ext cx="2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1.15%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Rectangle 460"/>
            <p:cNvSpPr>
              <a:spLocks noChangeArrowheads="1"/>
            </p:cNvSpPr>
            <p:nvPr/>
          </p:nvSpPr>
          <p:spPr bwMode="auto">
            <a:xfrm>
              <a:off x="1576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Rectangle 461"/>
            <p:cNvSpPr>
              <a:spLocks noChangeArrowheads="1"/>
            </p:cNvSpPr>
            <p:nvPr/>
          </p:nvSpPr>
          <p:spPr bwMode="auto">
            <a:xfrm>
              <a:off x="1810" y="3670"/>
              <a:ext cx="29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6.13%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Rectangle 462"/>
            <p:cNvSpPr>
              <a:spLocks noChangeArrowheads="1"/>
            </p:cNvSpPr>
            <p:nvPr/>
          </p:nvSpPr>
          <p:spPr bwMode="auto">
            <a:xfrm>
              <a:off x="2048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Rectangle 463"/>
            <p:cNvSpPr>
              <a:spLocks noChangeArrowheads="1"/>
            </p:cNvSpPr>
            <p:nvPr/>
          </p:nvSpPr>
          <p:spPr bwMode="auto">
            <a:xfrm>
              <a:off x="2285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Rectangle 464"/>
            <p:cNvSpPr>
              <a:spLocks noChangeArrowheads="1"/>
            </p:cNvSpPr>
            <p:nvPr/>
          </p:nvSpPr>
          <p:spPr bwMode="auto">
            <a:xfrm>
              <a:off x="2758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Rectangle 465"/>
            <p:cNvSpPr>
              <a:spLocks noChangeArrowheads="1"/>
            </p:cNvSpPr>
            <p:nvPr/>
          </p:nvSpPr>
          <p:spPr bwMode="auto">
            <a:xfrm>
              <a:off x="3229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Rectangle 466"/>
            <p:cNvSpPr>
              <a:spLocks noChangeArrowheads="1"/>
            </p:cNvSpPr>
            <p:nvPr/>
          </p:nvSpPr>
          <p:spPr bwMode="auto">
            <a:xfrm>
              <a:off x="3702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Rectangle 467"/>
            <p:cNvSpPr>
              <a:spLocks noChangeArrowheads="1"/>
            </p:cNvSpPr>
            <p:nvPr/>
          </p:nvSpPr>
          <p:spPr bwMode="auto">
            <a:xfrm>
              <a:off x="4175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Rectangle 468"/>
            <p:cNvSpPr>
              <a:spLocks noChangeArrowheads="1"/>
            </p:cNvSpPr>
            <p:nvPr/>
          </p:nvSpPr>
          <p:spPr bwMode="auto">
            <a:xfrm>
              <a:off x="4646" y="3670"/>
              <a:ext cx="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Rectangle 469"/>
            <p:cNvSpPr>
              <a:spLocks noChangeArrowheads="1"/>
            </p:cNvSpPr>
            <p:nvPr/>
          </p:nvSpPr>
          <p:spPr bwMode="auto">
            <a:xfrm>
              <a:off x="560" y="3907"/>
              <a:ext cx="72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88" name="Line 470"/>
            <p:cNvSpPr>
              <a:spLocks noChangeShapeType="1"/>
            </p:cNvSpPr>
            <p:nvPr/>
          </p:nvSpPr>
          <p:spPr bwMode="auto">
            <a:xfrm>
              <a:off x="560" y="3907"/>
              <a:ext cx="7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89" name="Rectangle 471"/>
            <p:cNvSpPr>
              <a:spLocks noChangeArrowheads="1"/>
            </p:cNvSpPr>
            <p:nvPr/>
          </p:nvSpPr>
          <p:spPr bwMode="auto">
            <a:xfrm>
              <a:off x="1273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0" name="Line 472"/>
            <p:cNvSpPr>
              <a:spLocks noChangeShapeType="1"/>
            </p:cNvSpPr>
            <p:nvPr/>
          </p:nvSpPr>
          <p:spPr bwMode="auto">
            <a:xfrm>
              <a:off x="1273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1" name="Line 473"/>
            <p:cNvSpPr>
              <a:spLocks noChangeShapeType="1"/>
            </p:cNvSpPr>
            <p:nvPr/>
          </p:nvSpPr>
          <p:spPr bwMode="auto">
            <a:xfrm>
              <a:off x="1273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2" name="Rectangle 474"/>
            <p:cNvSpPr>
              <a:spLocks noChangeArrowheads="1"/>
            </p:cNvSpPr>
            <p:nvPr/>
          </p:nvSpPr>
          <p:spPr bwMode="auto">
            <a:xfrm>
              <a:off x="1278" y="3907"/>
              <a:ext cx="47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3" name="Line 475"/>
            <p:cNvSpPr>
              <a:spLocks noChangeShapeType="1"/>
            </p:cNvSpPr>
            <p:nvPr/>
          </p:nvSpPr>
          <p:spPr bwMode="auto">
            <a:xfrm>
              <a:off x="1278" y="3907"/>
              <a:ext cx="47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4" name="Rectangle 476"/>
            <p:cNvSpPr>
              <a:spLocks noChangeArrowheads="1"/>
            </p:cNvSpPr>
            <p:nvPr/>
          </p:nvSpPr>
          <p:spPr bwMode="auto">
            <a:xfrm>
              <a:off x="1744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5" name="Line 477"/>
            <p:cNvSpPr>
              <a:spLocks noChangeShapeType="1"/>
            </p:cNvSpPr>
            <p:nvPr/>
          </p:nvSpPr>
          <p:spPr bwMode="auto">
            <a:xfrm>
              <a:off x="1744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6" name="Line 478"/>
            <p:cNvSpPr>
              <a:spLocks noChangeShapeType="1"/>
            </p:cNvSpPr>
            <p:nvPr/>
          </p:nvSpPr>
          <p:spPr bwMode="auto">
            <a:xfrm>
              <a:off x="1744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7" name="Rectangle 479"/>
            <p:cNvSpPr>
              <a:spLocks noChangeArrowheads="1"/>
            </p:cNvSpPr>
            <p:nvPr/>
          </p:nvSpPr>
          <p:spPr bwMode="auto">
            <a:xfrm>
              <a:off x="1749" y="3907"/>
              <a:ext cx="47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8" name="Line 480"/>
            <p:cNvSpPr>
              <a:spLocks noChangeShapeType="1"/>
            </p:cNvSpPr>
            <p:nvPr/>
          </p:nvSpPr>
          <p:spPr bwMode="auto">
            <a:xfrm>
              <a:off x="1749" y="3907"/>
              <a:ext cx="47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99" name="Rectangle 481"/>
            <p:cNvSpPr>
              <a:spLocks noChangeArrowheads="1"/>
            </p:cNvSpPr>
            <p:nvPr/>
          </p:nvSpPr>
          <p:spPr bwMode="auto">
            <a:xfrm>
              <a:off x="2219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0" name="Line 482"/>
            <p:cNvSpPr>
              <a:spLocks noChangeShapeType="1"/>
            </p:cNvSpPr>
            <p:nvPr/>
          </p:nvSpPr>
          <p:spPr bwMode="auto">
            <a:xfrm>
              <a:off x="2219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1" name="Line 483"/>
            <p:cNvSpPr>
              <a:spLocks noChangeShapeType="1"/>
            </p:cNvSpPr>
            <p:nvPr/>
          </p:nvSpPr>
          <p:spPr bwMode="auto">
            <a:xfrm>
              <a:off x="2219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2" name="Rectangle 484"/>
            <p:cNvSpPr>
              <a:spLocks noChangeArrowheads="1"/>
            </p:cNvSpPr>
            <p:nvPr/>
          </p:nvSpPr>
          <p:spPr bwMode="auto">
            <a:xfrm>
              <a:off x="2224" y="3907"/>
              <a:ext cx="47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3" name="Line 485"/>
            <p:cNvSpPr>
              <a:spLocks noChangeShapeType="1"/>
            </p:cNvSpPr>
            <p:nvPr/>
          </p:nvSpPr>
          <p:spPr bwMode="auto">
            <a:xfrm>
              <a:off x="2224" y="3907"/>
              <a:ext cx="4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4" name="Rectangle 486"/>
            <p:cNvSpPr>
              <a:spLocks noChangeArrowheads="1"/>
            </p:cNvSpPr>
            <p:nvPr/>
          </p:nvSpPr>
          <p:spPr bwMode="auto">
            <a:xfrm>
              <a:off x="2692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5" name="Line 487"/>
            <p:cNvSpPr>
              <a:spLocks noChangeShapeType="1"/>
            </p:cNvSpPr>
            <p:nvPr/>
          </p:nvSpPr>
          <p:spPr bwMode="auto">
            <a:xfrm>
              <a:off x="2692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6" name="Line 488"/>
            <p:cNvSpPr>
              <a:spLocks noChangeShapeType="1"/>
            </p:cNvSpPr>
            <p:nvPr/>
          </p:nvSpPr>
          <p:spPr bwMode="auto">
            <a:xfrm>
              <a:off x="2692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7" name="Rectangle 489"/>
            <p:cNvSpPr>
              <a:spLocks noChangeArrowheads="1"/>
            </p:cNvSpPr>
            <p:nvPr/>
          </p:nvSpPr>
          <p:spPr bwMode="auto">
            <a:xfrm>
              <a:off x="2697" y="3907"/>
              <a:ext cx="4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8" name="Line 490"/>
            <p:cNvSpPr>
              <a:spLocks noChangeShapeType="1"/>
            </p:cNvSpPr>
            <p:nvPr/>
          </p:nvSpPr>
          <p:spPr bwMode="auto">
            <a:xfrm>
              <a:off x="2697" y="3907"/>
              <a:ext cx="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09" name="Rectangle 491"/>
            <p:cNvSpPr>
              <a:spLocks noChangeArrowheads="1"/>
            </p:cNvSpPr>
            <p:nvPr/>
          </p:nvSpPr>
          <p:spPr bwMode="auto">
            <a:xfrm>
              <a:off x="3165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0" name="Line 492"/>
            <p:cNvSpPr>
              <a:spLocks noChangeShapeType="1"/>
            </p:cNvSpPr>
            <p:nvPr/>
          </p:nvSpPr>
          <p:spPr bwMode="auto">
            <a:xfrm>
              <a:off x="3165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1" name="Line 493"/>
            <p:cNvSpPr>
              <a:spLocks noChangeShapeType="1"/>
            </p:cNvSpPr>
            <p:nvPr/>
          </p:nvSpPr>
          <p:spPr bwMode="auto">
            <a:xfrm>
              <a:off x="3165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2" name="Rectangle 494"/>
            <p:cNvSpPr>
              <a:spLocks noChangeArrowheads="1"/>
            </p:cNvSpPr>
            <p:nvPr/>
          </p:nvSpPr>
          <p:spPr bwMode="auto">
            <a:xfrm>
              <a:off x="3170" y="3907"/>
              <a:ext cx="4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3" name="Line 495"/>
            <p:cNvSpPr>
              <a:spLocks noChangeShapeType="1"/>
            </p:cNvSpPr>
            <p:nvPr/>
          </p:nvSpPr>
          <p:spPr bwMode="auto">
            <a:xfrm>
              <a:off x="3170" y="3907"/>
              <a:ext cx="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4" name="Rectangle 496"/>
            <p:cNvSpPr>
              <a:spLocks noChangeArrowheads="1"/>
            </p:cNvSpPr>
            <p:nvPr/>
          </p:nvSpPr>
          <p:spPr bwMode="auto">
            <a:xfrm>
              <a:off x="3637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5" name="Line 497"/>
            <p:cNvSpPr>
              <a:spLocks noChangeShapeType="1"/>
            </p:cNvSpPr>
            <p:nvPr/>
          </p:nvSpPr>
          <p:spPr bwMode="auto">
            <a:xfrm>
              <a:off x="3637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6" name="Line 498"/>
            <p:cNvSpPr>
              <a:spLocks noChangeShapeType="1"/>
            </p:cNvSpPr>
            <p:nvPr/>
          </p:nvSpPr>
          <p:spPr bwMode="auto">
            <a:xfrm>
              <a:off x="3637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7" name="Rectangle 499"/>
            <p:cNvSpPr>
              <a:spLocks noChangeArrowheads="1"/>
            </p:cNvSpPr>
            <p:nvPr/>
          </p:nvSpPr>
          <p:spPr bwMode="auto">
            <a:xfrm>
              <a:off x="3642" y="3907"/>
              <a:ext cx="47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8" name="Line 500"/>
            <p:cNvSpPr>
              <a:spLocks noChangeShapeType="1"/>
            </p:cNvSpPr>
            <p:nvPr/>
          </p:nvSpPr>
          <p:spPr bwMode="auto">
            <a:xfrm>
              <a:off x="3642" y="3907"/>
              <a:ext cx="47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19" name="Rectangle 501"/>
            <p:cNvSpPr>
              <a:spLocks noChangeArrowheads="1"/>
            </p:cNvSpPr>
            <p:nvPr/>
          </p:nvSpPr>
          <p:spPr bwMode="auto">
            <a:xfrm>
              <a:off x="4109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0" name="Line 502"/>
            <p:cNvSpPr>
              <a:spLocks noChangeShapeType="1"/>
            </p:cNvSpPr>
            <p:nvPr/>
          </p:nvSpPr>
          <p:spPr bwMode="auto">
            <a:xfrm>
              <a:off x="4109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1" name="Line 503"/>
            <p:cNvSpPr>
              <a:spLocks noChangeShapeType="1"/>
            </p:cNvSpPr>
            <p:nvPr/>
          </p:nvSpPr>
          <p:spPr bwMode="auto">
            <a:xfrm>
              <a:off x="4109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2" name="Rectangle 504"/>
            <p:cNvSpPr>
              <a:spLocks noChangeArrowheads="1"/>
            </p:cNvSpPr>
            <p:nvPr/>
          </p:nvSpPr>
          <p:spPr bwMode="auto">
            <a:xfrm>
              <a:off x="4114" y="3907"/>
              <a:ext cx="4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3" name="Line 505"/>
            <p:cNvSpPr>
              <a:spLocks noChangeShapeType="1"/>
            </p:cNvSpPr>
            <p:nvPr/>
          </p:nvSpPr>
          <p:spPr bwMode="auto">
            <a:xfrm>
              <a:off x="4114" y="3907"/>
              <a:ext cx="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4" name="Rectangle 506"/>
            <p:cNvSpPr>
              <a:spLocks noChangeArrowheads="1"/>
            </p:cNvSpPr>
            <p:nvPr/>
          </p:nvSpPr>
          <p:spPr bwMode="auto">
            <a:xfrm>
              <a:off x="4581" y="3907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5" name="Line 507"/>
            <p:cNvSpPr>
              <a:spLocks noChangeShapeType="1"/>
            </p:cNvSpPr>
            <p:nvPr/>
          </p:nvSpPr>
          <p:spPr bwMode="auto">
            <a:xfrm>
              <a:off x="4581" y="3907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6" name="Line 508"/>
            <p:cNvSpPr>
              <a:spLocks noChangeShapeType="1"/>
            </p:cNvSpPr>
            <p:nvPr/>
          </p:nvSpPr>
          <p:spPr bwMode="auto">
            <a:xfrm>
              <a:off x="4581" y="39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7" name="Rectangle 509"/>
            <p:cNvSpPr>
              <a:spLocks noChangeArrowheads="1"/>
            </p:cNvSpPr>
            <p:nvPr/>
          </p:nvSpPr>
          <p:spPr bwMode="auto">
            <a:xfrm>
              <a:off x="4586" y="3907"/>
              <a:ext cx="468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8" name="Line 510"/>
            <p:cNvSpPr>
              <a:spLocks noChangeShapeType="1"/>
            </p:cNvSpPr>
            <p:nvPr/>
          </p:nvSpPr>
          <p:spPr bwMode="auto">
            <a:xfrm>
              <a:off x="4586" y="3907"/>
              <a:ext cx="4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29" name="Rectangle 511"/>
            <p:cNvSpPr>
              <a:spLocks noChangeArrowheads="1"/>
            </p:cNvSpPr>
            <p:nvPr/>
          </p:nvSpPr>
          <p:spPr bwMode="auto">
            <a:xfrm>
              <a:off x="625" y="3911"/>
              <a:ext cx="8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48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37679" y="745725"/>
            <a:ext cx="8285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Some results: </a:t>
            </a:r>
            <a:r>
              <a:rPr lang="en-US" sz="2400" dirty="0" smtClean="0">
                <a:solidFill>
                  <a:srgbClr val="505150"/>
                </a:solidFill>
              </a:rPr>
              <a:t>survey-based </a:t>
            </a:r>
            <a:r>
              <a:rPr lang="en-US" sz="2400" dirty="0" err="1" smtClean="0">
                <a:solidFill>
                  <a:srgbClr val="505150"/>
                </a:solidFill>
              </a:rPr>
              <a:t>vs</a:t>
            </a:r>
            <a:r>
              <a:rPr lang="en-US" sz="2400" dirty="0" smtClean="0">
                <a:solidFill>
                  <a:srgbClr val="505150"/>
                </a:solidFill>
              </a:rPr>
              <a:t> frame-based estimates on SMEs by main </a:t>
            </a:r>
            <a:r>
              <a:rPr lang="en-US" sz="2400" dirty="0" smtClean="0">
                <a:solidFill>
                  <a:srgbClr val="505150"/>
                </a:solidFill>
              </a:rPr>
              <a:t>economic aggregates, by size class (year 2011)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46" y="2337836"/>
            <a:ext cx="8102600" cy="204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6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82196" y="1493675"/>
            <a:ext cx="7669183" cy="466132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700" b="0" dirty="0">
                <a:solidFill>
                  <a:srgbClr val="505150"/>
                </a:solidFill>
                <a:latin typeface="+mn-lt"/>
                <a:cs typeface="+mn-cs"/>
              </a:rPr>
              <a:t>Overcome some limitations of the current statistical production 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strategy (costs, burden, accuracy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). Expected increase of SBS consistency over time</a:t>
            </a:r>
            <a:endParaRPr lang="en-US" sz="1700" b="0" dirty="0">
              <a:solidFill>
                <a:srgbClr val="505150"/>
              </a:solidFill>
              <a:latin typeface="+mn-lt"/>
              <a:cs typeface="+mn-cs"/>
            </a:endParaRP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Higher </a:t>
            </a:r>
            <a:r>
              <a:rPr lang="en-US" sz="1700" b="0" dirty="0">
                <a:solidFill>
                  <a:srgbClr val="505150"/>
                </a:solidFill>
                <a:latin typeface="+mn-lt"/>
                <a:cs typeface="+mn-cs"/>
              </a:rPr>
              <a:t>levels of consistency between annual statistics on 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enterprises and  National Accounts, starting from the 2011 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Benchmark</a:t>
            </a:r>
          </a:p>
          <a:p>
            <a:pPr marL="263525" lvl="1" indent="-166688" eaLnBrk="1" hangingPunct="1">
              <a:buFont typeface="Arial" pitchFamily="34" charset="0"/>
              <a:buChar char="•"/>
              <a:defRPr/>
            </a:pPr>
            <a:endParaRPr lang="en-US" sz="1700" b="0" dirty="0" smtClean="0">
              <a:solidFill>
                <a:srgbClr val="505150"/>
              </a:solidFill>
              <a:latin typeface="+mn-lt"/>
              <a:cs typeface="+mn-cs"/>
            </a:endParaRPr>
          </a:p>
          <a:p>
            <a:pPr marL="96837" lvl="1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0" dirty="0" smtClean="0">
                <a:solidFill>
                  <a:srgbClr val="505150"/>
                </a:solidFill>
                <a:latin typeface="+mn-lt"/>
                <a:cs typeface="+mn-cs"/>
              </a:rPr>
              <a:t>… and </a:t>
            </a:r>
            <a:r>
              <a:rPr lang="en-US" sz="2400" b="0" dirty="0">
                <a:solidFill>
                  <a:srgbClr val="505150"/>
                </a:solidFill>
                <a:latin typeface="+mn-lt"/>
                <a:cs typeface="+mn-cs"/>
              </a:rPr>
              <a:t>future work</a:t>
            </a:r>
            <a:endParaRPr lang="en-US" sz="2400" b="0" dirty="0">
              <a:solidFill>
                <a:srgbClr val="505150"/>
              </a:solidFill>
              <a:latin typeface="+mn-lt"/>
              <a:cs typeface="+mn-cs"/>
            </a:endParaRP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700" b="0" dirty="0">
                <a:solidFill>
                  <a:srgbClr val="505150"/>
                </a:solidFill>
                <a:latin typeface="+mn-lt"/>
                <a:cs typeface="+mn-cs"/>
              </a:rPr>
              <a:t>Managing unit identification problems over time (splits, fusions,…)</a:t>
            </a: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Assessing estimates a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ccuracy for the main economic aggregates </a:t>
            </a: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Improve inferences for some components of the </a:t>
            </a:r>
            <a:r>
              <a:rPr lang="en-US" sz="1700" b="0" dirty="0" smtClean="0">
                <a:solidFill>
                  <a:srgbClr val="505150"/>
                </a:solidFill>
              </a:rPr>
              <a:t>main </a:t>
            </a:r>
            <a:r>
              <a:rPr lang="en-US" sz="1700" b="0" dirty="0">
                <a:solidFill>
                  <a:srgbClr val="505150"/>
                </a:solidFill>
              </a:rPr>
              <a:t>economic </a:t>
            </a:r>
            <a:r>
              <a:rPr lang="en-US" sz="1700" b="0" dirty="0" smtClean="0">
                <a:solidFill>
                  <a:srgbClr val="505150"/>
                </a:solidFill>
              </a:rPr>
              <a:t>aggregates 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in specific economic sectors</a:t>
            </a:r>
            <a:endParaRPr lang="en-US" sz="1700" b="0" dirty="0">
              <a:solidFill>
                <a:srgbClr val="505150"/>
              </a:solidFill>
              <a:latin typeface="+mn-lt"/>
              <a:cs typeface="+mn-cs"/>
            </a:endParaRP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Consistent estimation w.r.t. </a:t>
            </a:r>
            <a:r>
              <a:rPr lang="en-US" sz="1700" b="0" dirty="0">
                <a:solidFill>
                  <a:srgbClr val="505150"/>
                </a:solidFill>
                <a:latin typeface="+mn-lt"/>
                <a:cs typeface="+mn-cs"/>
              </a:rPr>
              <a:t>the frame  information </a:t>
            </a:r>
            <a:r>
              <a:rPr lang="en-US" sz="1700" b="0" dirty="0" smtClean="0">
                <a:solidFill>
                  <a:srgbClr val="505150"/>
                </a:solidFill>
                <a:latin typeface="+mn-lt"/>
                <a:cs typeface="+mn-cs"/>
              </a:rPr>
              <a:t>in the different </a:t>
            </a:r>
            <a:r>
              <a:rPr lang="en-US" sz="1700" b="0" dirty="0">
                <a:solidFill>
                  <a:srgbClr val="505150"/>
                </a:solidFill>
                <a:latin typeface="+mn-lt"/>
                <a:cs typeface="+mn-cs"/>
              </a:rPr>
              <a:t>domains of statistics on enterprises (R&amp;D, ICT, etc.)</a:t>
            </a: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700" b="0" dirty="0" smtClean="0">
              <a:solidFill>
                <a:srgbClr val="505150"/>
              </a:solidFill>
              <a:latin typeface="+mn-lt"/>
              <a:cs typeface="+mn-cs"/>
            </a:endParaRP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700" b="0" dirty="0">
              <a:solidFill>
                <a:srgbClr val="505150"/>
              </a:solidFill>
              <a:latin typeface="+mn-lt"/>
              <a:cs typeface="+mn-cs"/>
            </a:endParaRPr>
          </a:p>
          <a:p>
            <a:pPr marL="263525" lvl="1" indent="-166688" eaLnBrk="1" hangingPunct="1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700" b="0" dirty="0">
              <a:solidFill>
                <a:srgbClr val="505150"/>
              </a:solidFill>
              <a:latin typeface="+mn-lt"/>
              <a:cs typeface="+mn-cs"/>
            </a:endParaRPr>
          </a:p>
          <a:p>
            <a:pPr marL="263525" lvl="1" indent="-166688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it-IT" sz="1700" b="0" dirty="0" smtClean="0">
              <a:solidFill>
                <a:srgbClr val="505150"/>
              </a:solidFill>
              <a:latin typeface="+mn-lt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671287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Concluding </a:t>
            </a:r>
            <a:r>
              <a:rPr lang="en-US" sz="2400" dirty="0" smtClean="0">
                <a:solidFill>
                  <a:srgbClr val="505150"/>
                </a:solidFill>
              </a:rPr>
              <a:t>remarks….</a:t>
            </a:r>
            <a:endParaRPr lang="en-US" sz="24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593325"/>
            <a:ext cx="7961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404040"/>
                </a:solidFill>
              </a:rPr>
              <a:t>Outline</a:t>
            </a:r>
            <a:endParaRPr lang="it-IT" sz="2400" dirty="0" smtClean="0">
              <a:solidFill>
                <a:srgbClr val="40404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1869519"/>
            <a:ext cx="7643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505150"/>
                </a:solidFill>
              </a:rPr>
              <a:t>- </a:t>
            </a:r>
            <a:r>
              <a:rPr lang="en-US" dirty="0" smtClean="0">
                <a:solidFill>
                  <a:srgbClr val="505150"/>
                </a:solidFill>
              </a:rPr>
              <a:t>The new statistical information system «frame SBS»</a:t>
            </a:r>
          </a:p>
          <a:p>
            <a:endParaRPr lang="en-US" dirty="0" smtClean="0">
              <a:solidFill>
                <a:srgbClr val="505150"/>
              </a:solidFill>
            </a:endParaRPr>
          </a:p>
          <a:p>
            <a:r>
              <a:rPr lang="en-US" dirty="0" smtClean="0">
                <a:solidFill>
                  <a:srgbClr val="505150"/>
                </a:solidFill>
              </a:rPr>
              <a:t>- The sources of the «frame SBS»</a:t>
            </a:r>
          </a:p>
          <a:p>
            <a:endParaRPr lang="en-US" dirty="0" smtClean="0">
              <a:solidFill>
                <a:srgbClr val="505150"/>
              </a:solidFill>
            </a:endParaRPr>
          </a:p>
          <a:p>
            <a:r>
              <a:rPr lang="en-US" dirty="0" smtClean="0">
                <a:solidFill>
                  <a:srgbClr val="505150"/>
                </a:solidFill>
              </a:rPr>
              <a:t>- The estimation strategy</a:t>
            </a:r>
          </a:p>
          <a:p>
            <a:endParaRPr lang="en-US" dirty="0" smtClean="0">
              <a:solidFill>
                <a:srgbClr val="505150"/>
              </a:solidFill>
            </a:endParaRPr>
          </a:p>
          <a:p>
            <a:r>
              <a:rPr lang="en-US" dirty="0" smtClean="0">
                <a:solidFill>
                  <a:srgbClr val="505150"/>
                </a:solidFill>
              </a:rPr>
              <a:t>- Concluding remarks and future work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6377649"/>
            <a:ext cx="651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F7F7F"/>
                </a:solidFill>
              </a:rPr>
              <a:t>The new system for estimating structural economic statistics on enterprises based on the integrated use of survey data and administrative data </a:t>
            </a:r>
            <a:r>
              <a:rPr lang="it-IT" sz="1000" baseline="0" dirty="0" smtClean="0">
                <a:solidFill>
                  <a:srgbClr val="7F7F7F"/>
                </a:solidFill>
              </a:rPr>
              <a:t>– Istat,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Rome</a:t>
            </a:r>
            <a:r>
              <a:rPr lang="it-IT" sz="1000" baseline="0" dirty="0" smtClean="0">
                <a:solidFill>
                  <a:srgbClr val="7F7F7F"/>
                </a:solidFill>
              </a:rPr>
              <a:t>, 11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January</a:t>
            </a:r>
            <a:r>
              <a:rPr lang="it-IT" sz="1000" dirty="0" smtClean="0">
                <a:solidFill>
                  <a:srgbClr val="7F7F7F"/>
                </a:solidFill>
              </a:rPr>
              <a:t> 2013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4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45696" y="2182217"/>
            <a:ext cx="76434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505150"/>
                </a:solidFill>
              </a:rPr>
              <a:t>Statistical </a:t>
            </a:r>
            <a:r>
              <a:rPr lang="en-US" sz="1600" b="1" dirty="0">
                <a:solidFill>
                  <a:srgbClr val="505150"/>
                </a:solidFill>
              </a:rPr>
              <a:t>information </a:t>
            </a:r>
            <a:r>
              <a:rPr lang="en-US" sz="1600" b="1" dirty="0" smtClean="0">
                <a:solidFill>
                  <a:srgbClr val="505150"/>
                </a:solidFill>
              </a:rPr>
              <a:t>system for estimating structural economic variables on business accounts </a:t>
            </a:r>
            <a:r>
              <a:rPr lang="en-US" sz="1600" b="1" dirty="0" smtClean="0">
                <a:solidFill>
                  <a:srgbClr val="505150"/>
                </a:solidFill>
              </a:rPr>
              <a:t>(</a:t>
            </a:r>
            <a:r>
              <a:rPr lang="en-US" sz="1600" b="1" i="1" dirty="0" smtClean="0">
                <a:solidFill>
                  <a:srgbClr val="505150"/>
                </a:solidFill>
              </a:rPr>
              <a:t>Turnover</a:t>
            </a:r>
            <a:r>
              <a:rPr lang="en-US" sz="1600" b="1" i="1" dirty="0">
                <a:solidFill>
                  <a:srgbClr val="505150"/>
                </a:solidFill>
              </a:rPr>
              <a:t>, Purchases of goods and Services, </a:t>
            </a:r>
            <a:r>
              <a:rPr lang="en-US" sz="1600" b="1" i="1" dirty="0" smtClean="0">
                <a:solidFill>
                  <a:srgbClr val="505150"/>
                </a:solidFill>
              </a:rPr>
              <a:t>Production Value, Value </a:t>
            </a:r>
            <a:r>
              <a:rPr lang="en-US" sz="1600" b="1" i="1" dirty="0">
                <a:solidFill>
                  <a:srgbClr val="505150"/>
                </a:solidFill>
              </a:rPr>
              <a:t>Added, </a:t>
            </a:r>
            <a:r>
              <a:rPr lang="en-US" sz="1600" b="1" i="1" dirty="0" smtClean="0">
                <a:solidFill>
                  <a:srgbClr val="505150"/>
                </a:solidFill>
              </a:rPr>
              <a:t>… </a:t>
            </a:r>
            <a:r>
              <a:rPr lang="en-US" sz="1600" b="1" dirty="0" smtClean="0">
                <a:solidFill>
                  <a:srgbClr val="505150"/>
                </a:solidFill>
              </a:rPr>
              <a:t>) </a:t>
            </a:r>
            <a:r>
              <a:rPr lang="en-US" sz="1600" b="1" dirty="0" smtClean="0">
                <a:solidFill>
                  <a:srgbClr val="505150"/>
                </a:solidFill>
              </a:rPr>
              <a:t>for </a:t>
            </a:r>
            <a:r>
              <a:rPr lang="en-US" sz="1600" b="1" dirty="0" smtClean="0">
                <a:solidFill>
                  <a:srgbClr val="505150"/>
                </a:solidFill>
              </a:rPr>
              <a:t>small </a:t>
            </a:r>
            <a:r>
              <a:rPr lang="en-US" sz="1600" b="1" dirty="0" smtClean="0">
                <a:solidFill>
                  <a:srgbClr val="505150"/>
                </a:solidFill>
              </a:rPr>
              <a:t>and </a:t>
            </a:r>
            <a:r>
              <a:rPr lang="en-US" sz="1600" b="1" dirty="0" smtClean="0">
                <a:solidFill>
                  <a:srgbClr val="505150"/>
                </a:solidFill>
              </a:rPr>
              <a:t>medium </a:t>
            </a:r>
            <a:r>
              <a:rPr lang="en-US" sz="1600" b="1" dirty="0">
                <a:solidFill>
                  <a:srgbClr val="505150"/>
                </a:solidFill>
              </a:rPr>
              <a:t>e</a:t>
            </a:r>
            <a:r>
              <a:rPr lang="en-US" sz="1600" b="1" dirty="0" smtClean="0">
                <a:solidFill>
                  <a:srgbClr val="505150"/>
                </a:solidFill>
              </a:rPr>
              <a:t>nterprises </a:t>
            </a:r>
            <a:r>
              <a:rPr lang="en-US" sz="1600" b="1" dirty="0" smtClean="0">
                <a:solidFill>
                  <a:srgbClr val="505150"/>
                </a:solidFill>
              </a:rPr>
              <a:t>based </a:t>
            </a:r>
            <a:r>
              <a:rPr lang="en-US" sz="1600" b="1" dirty="0">
                <a:solidFill>
                  <a:srgbClr val="505150"/>
                </a:solidFill>
              </a:rPr>
              <a:t>on the primary use of </a:t>
            </a:r>
            <a:r>
              <a:rPr lang="en-US" sz="1600" b="1" dirty="0" smtClean="0">
                <a:solidFill>
                  <a:srgbClr val="505150"/>
                </a:solidFill>
              </a:rPr>
              <a:t>integrated administrative/fiscal </a:t>
            </a:r>
            <a:r>
              <a:rPr lang="en-US" sz="1600" b="1" dirty="0">
                <a:solidFill>
                  <a:srgbClr val="505150"/>
                </a:solidFill>
              </a:rPr>
              <a:t>data, </a:t>
            </a:r>
            <a:r>
              <a:rPr lang="en-US" sz="1600" b="1" dirty="0" smtClean="0">
                <a:solidFill>
                  <a:srgbClr val="505150"/>
                </a:solidFill>
              </a:rPr>
              <a:t>“complemented” with </a:t>
            </a:r>
            <a:r>
              <a:rPr lang="en-US" sz="1600" b="1" dirty="0">
                <a:solidFill>
                  <a:srgbClr val="505150"/>
                </a:solidFill>
              </a:rPr>
              <a:t>survey </a:t>
            </a:r>
            <a:r>
              <a:rPr lang="en-US" sz="1600" b="1" dirty="0" smtClean="0">
                <a:solidFill>
                  <a:srgbClr val="505150"/>
                </a:solidFill>
              </a:rPr>
              <a:t>data</a:t>
            </a:r>
          </a:p>
          <a:p>
            <a:pPr>
              <a:lnSpc>
                <a:spcPct val="150000"/>
              </a:lnSpc>
            </a:pPr>
            <a:endParaRPr lang="en-US" sz="1600" b="1" dirty="0" smtClean="0">
              <a:solidFill>
                <a:srgbClr val="5051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505150"/>
                </a:solidFill>
              </a:rPr>
              <a:t>Until now, SBS for enterprises </a:t>
            </a:r>
            <a:r>
              <a:rPr lang="en-US" sz="1600" dirty="0">
                <a:solidFill>
                  <a:srgbClr val="505150"/>
                </a:solidFill>
              </a:rPr>
              <a:t>with less than 100 </a:t>
            </a:r>
            <a:r>
              <a:rPr lang="en-US" sz="1600" dirty="0">
                <a:solidFill>
                  <a:srgbClr val="505150"/>
                </a:solidFill>
              </a:rPr>
              <a:t>employees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it-IT" sz="1600" dirty="0" smtClean="0">
                <a:solidFill>
                  <a:srgbClr val="505150"/>
                </a:solidFill>
              </a:rPr>
              <a:t>~</a:t>
            </a:r>
            <a:r>
              <a:rPr lang="it-IT" sz="1600" dirty="0">
                <a:solidFill>
                  <a:srgbClr val="505150"/>
                </a:solidFill>
              </a:rPr>
              <a:t>4.4 mln </a:t>
            </a:r>
            <a:r>
              <a:rPr lang="it-IT" sz="1600" dirty="0" err="1" smtClean="0">
                <a:solidFill>
                  <a:srgbClr val="505150"/>
                </a:solidFill>
              </a:rPr>
              <a:t>units</a:t>
            </a:r>
            <a:r>
              <a:rPr lang="it-IT" sz="1600" dirty="0" smtClean="0">
                <a:solidFill>
                  <a:srgbClr val="505150"/>
                </a:solidFill>
              </a:rPr>
              <a:t> in 2011</a:t>
            </a:r>
            <a:r>
              <a:rPr lang="en-US" sz="1600" dirty="0" smtClean="0">
                <a:solidFill>
                  <a:srgbClr val="505150"/>
                </a:solidFill>
              </a:rPr>
              <a:t>) </a:t>
            </a:r>
            <a:r>
              <a:rPr lang="en-US" sz="1600" dirty="0" smtClean="0">
                <a:solidFill>
                  <a:srgbClr val="505150"/>
                </a:solidFill>
              </a:rPr>
              <a:t>have been estimated based on a direct sample survey (~100,000 units</a:t>
            </a:r>
            <a:r>
              <a:rPr lang="en-US" sz="1600" dirty="0" smtClean="0">
                <a:solidFill>
                  <a:srgbClr val="505150"/>
                </a:solidFill>
              </a:rPr>
              <a:t>) - administrative </a:t>
            </a:r>
            <a:r>
              <a:rPr lang="en-US" sz="1600" dirty="0" smtClean="0">
                <a:solidFill>
                  <a:srgbClr val="505150"/>
                </a:solidFill>
              </a:rPr>
              <a:t>data </a:t>
            </a:r>
            <a:r>
              <a:rPr lang="en-US" sz="1600" dirty="0" smtClean="0">
                <a:solidFill>
                  <a:srgbClr val="505150"/>
                </a:solidFill>
              </a:rPr>
              <a:t>were </a:t>
            </a:r>
            <a:r>
              <a:rPr lang="en-US" sz="1600" dirty="0" smtClean="0">
                <a:solidFill>
                  <a:srgbClr val="505150"/>
                </a:solidFill>
              </a:rPr>
              <a:t>used </a:t>
            </a:r>
            <a:r>
              <a:rPr lang="en-US" sz="1600" dirty="0" smtClean="0">
                <a:solidFill>
                  <a:srgbClr val="505150"/>
                </a:solidFill>
              </a:rPr>
              <a:t>as auxiliary information.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rgbClr val="505150"/>
              </a:solidFill>
            </a:endParaRPr>
          </a:p>
          <a:p>
            <a:endParaRPr lang="en-US" sz="1200" b="1" dirty="0" smtClean="0">
              <a:solidFill>
                <a:srgbClr val="5051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2196" y="701275"/>
            <a:ext cx="808080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rgbClr val="505150"/>
                </a:solidFill>
              </a:rPr>
              <a:t>The «frame SBS</a:t>
            </a:r>
            <a:r>
              <a:rPr lang="it-IT" sz="2300" dirty="0" smtClean="0">
                <a:solidFill>
                  <a:srgbClr val="505150"/>
                </a:solidFill>
              </a:rPr>
              <a:t>»: </a:t>
            </a:r>
            <a:r>
              <a:rPr lang="en-US" sz="2300" dirty="0" smtClean="0">
                <a:solidFill>
                  <a:srgbClr val="505150"/>
                </a:solidFill>
              </a:rPr>
              <a:t>a multiple-source </a:t>
            </a:r>
            <a:r>
              <a:rPr lang="en-US" sz="2300" dirty="0">
                <a:solidFill>
                  <a:srgbClr val="505150"/>
                </a:solidFill>
              </a:rPr>
              <a:t>system for Italian Structural Business Statistics based on administrative and survey data</a:t>
            </a:r>
            <a:endParaRPr lang="en-US" sz="2300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6377649"/>
            <a:ext cx="651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F7F7F"/>
                </a:solidFill>
              </a:rPr>
              <a:t>The new system for estimating structural economic statistics on enterprises based on the integrated use of survey data and administrative data </a:t>
            </a:r>
            <a:r>
              <a:rPr lang="it-IT" sz="1000" baseline="0" dirty="0" smtClean="0">
                <a:solidFill>
                  <a:srgbClr val="7F7F7F"/>
                </a:solidFill>
              </a:rPr>
              <a:t>– Istat,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Rome</a:t>
            </a:r>
            <a:r>
              <a:rPr lang="it-IT" sz="1000" baseline="0" dirty="0" smtClean="0">
                <a:solidFill>
                  <a:srgbClr val="7F7F7F"/>
                </a:solidFill>
              </a:rPr>
              <a:t>, 11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January</a:t>
            </a:r>
            <a:r>
              <a:rPr lang="it-IT" sz="1000" dirty="0" smtClean="0">
                <a:solidFill>
                  <a:srgbClr val="7F7F7F"/>
                </a:solidFill>
              </a:rPr>
              <a:t> 2013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1544170"/>
            <a:ext cx="764348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600" b="1" i="1" dirty="0" smtClean="0">
                <a:solidFill>
                  <a:srgbClr val="505150"/>
                </a:solidFill>
              </a:rPr>
              <a:t>Financial </a:t>
            </a:r>
            <a:r>
              <a:rPr lang="en-US" sz="1600" b="1" i="1" dirty="0">
                <a:solidFill>
                  <a:srgbClr val="505150"/>
                </a:solidFill>
              </a:rPr>
              <a:t>Statements</a:t>
            </a:r>
            <a:r>
              <a:rPr lang="en-US" sz="1600" b="1" dirty="0">
                <a:solidFill>
                  <a:srgbClr val="505150"/>
                </a:solidFill>
              </a:rPr>
              <a:t>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en-US" sz="1600" i="1" dirty="0" smtClean="0">
                <a:solidFill>
                  <a:srgbClr val="505150"/>
                </a:solidFill>
              </a:rPr>
              <a:t>FS</a:t>
            </a:r>
            <a:r>
              <a:rPr lang="en-US" sz="1600" dirty="0" smtClean="0">
                <a:solidFill>
                  <a:srgbClr val="505150"/>
                </a:solidFill>
              </a:rPr>
              <a:t>) of corporate </a:t>
            </a:r>
            <a:r>
              <a:rPr lang="en-US" sz="1600" dirty="0" smtClean="0">
                <a:solidFill>
                  <a:srgbClr val="505150"/>
                </a:solidFill>
              </a:rPr>
              <a:t>enterprises </a:t>
            </a:r>
            <a:r>
              <a:rPr lang="en-US" sz="1600" dirty="0" smtClean="0">
                <a:solidFill>
                  <a:srgbClr val="505150"/>
                </a:solidFill>
              </a:rPr>
              <a:t>liable to fill in the financial statement (about 800.000 enterprises each year</a:t>
            </a:r>
            <a:r>
              <a:rPr lang="en-US" sz="1600" dirty="0" smtClean="0">
                <a:solidFill>
                  <a:srgbClr val="505150"/>
                </a:solidFill>
              </a:rPr>
              <a:t>)</a:t>
            </a:r>
            <a:endParaRPr lang="en-US" sz="1600" dirty="0">
              <a:solidFill>
                <a:srgbClr val="505150"/>
              </a:solidFill>
            </a:endParaRPr>
          </a:p>
          <a:p>
            <a:pPr marL="285750" indent="-2857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600" dirty="0">
                <a:solidFill>
                  <a:srgbClr val="505150"/>
                </a:solidFill>
              </a:rPr>
              <a:t>The </a:t>
            </a:r>
            <a:r>
              <a:rPr lang="en-US" sz="1600" b="1" i="1" dirty="0">
                <a:solidFill>
                  <a:srgbClr val="505150"/>
                </a:solidFill>
              </a:rPr>
              <a:t>Sector Studies survey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en-US" sz="1600" i="1" dirty="0" smtClean="0">
                <a:solidFill>
                  <a:srgbClr val="505150"/>
                </a:solidFill>
              </a:rPr>
              <a:t>SS</a:t>
            </a:r>
            <a:r>
              <a:rPr lang="en-US" sz="1600" dirty="0" smtClean="0">
                <a:solidFill>
                  <a:srgbClr val="505150"/>
                </a:solidFill>
              </a:rPr>
              <a:t>), </a:t>
            </a:r>
            <a:r>
              <a:rPr lang="en-US" sz="1600" dirty="0">
                <a:solidFill>
                  <a:srgbClr val="505150"/>
                </a:solidFill>
              </a:rPr>
              <a:t>which </a:t>
            </a:r>
            <a:r>
              <a:rPr lang="en-US" sz="1600" dirty="0" smtClean="0">
                <a:solidFill>
                  <a:srgbClr val="505150"/>
                </a:solidFill>
              </a:rPr>
              <a:t>is a Fiscal Authority survey that includes </a:t>
            </a:r>
            <a:r>
              <a:rPr lang="en-US" sz="1600" dirty="0">
                <a:solidFill>
                  <a:srgbClr val="505150"/>
                </a:solidFill>
              </a:rPr>
              <a:t>each year about 3.5 </a:t>
            </a:r>
            <a:r>
              <a:rPr lang="en-US" sz="1600" dirty="0" err="1" smtClean="0">
                <a:solidFill>
                  <a:srgbClr val="505150"/>
                </a:solidFill>
              </a:rPr>
              <a:t>mln</a:t>
            </a:r>
            <a:r>
              <a:rPr lang="en-US" sz="1600" dirty="0" smtClean="0">
                <a:solidFill>
                  <a:srgbClr val="505150"/>
                </a:solidFill>
              </a:rPr>
              <a:t> </a:t>
            </a:r>
            <a:r>
              <a:rPr lang="en-US" sz="1600" dirty="0">
                <a:solidFill>
                  <a:srgbClr val="505150"/>
                </a:solidFill>
              </a:rPr>
              <a:t>enterprises with a turnover lower than 7.5 </a:t>
            </a:r>
            <a:r>
              <a:rPr lang="en-US" sz="1600" dirty="0" err="1" smtClean="0">
                <a:solidFill>
                  <a:srgbClr val="505150"/>
                </a:solidFill>
              </a:rPr>
              <a:t>mln</a:t>
            </a:r>
            <a:r>
              <a:rPr lang="en-US" sz="1600" dirty="0" smtClean="0">
                <a:solidFill>
                  <a:srgbClr val="505150"/>
                </a:solidFill>
              </a:rPr>
              <a:t> and </a:t>
            </a:r>
            <a:r>
              <a:rPr lang="en-US" sz="1600" dirty="0">
                <a:solidFill>
                  <a:srgbClr val="505150"/>
                </a:solidFill>
              </a:rPr>
              <a:t>greater than </a:t>
            </a:r>
            <a:r>
              <a:rPr lang="en-US" sz="1600" dirty="0" smtClean="0">
                <a:solidFill>
                  <a:srgbClr val="505150"/>
                </a:solidFill>
              </a:rPr>
              <a:t>30,000 euros belonging to </a:t>
            </a:r>
            <a:r>
              <a:rPr lang="en-US" sz="1600" dirty="0" smtClean="0">
                <a:solidFill>
                  <a:srgbClr val="505150"/>
                </a:solidFill>
              </a:rPr>
              <a:t>many economic </a:t>
            </a:r>
            <a:r>
              <a:rPr lang="en-US" sz="1600" dirty="0" smtClean="0">
                <a:solidFill>
                  <a:srgbClr val="505150"/>
                </a:solidFill>
              </a:rPr>
              <a:t>activity sectors</a:t>
            </a:r>
            <a:endParaRPr lang="en-US" sz="1600" dirty="0">
              <a:solidFill>
                <a:srgbClr val="50515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600" dirty="0">
                <a:solidFill>
                  <a:srgbClr val="505150"/>
                </a:solidFill>
              </a:rPr>
              <a:t>The </a:t>
            </a:r>
            <a:r>
              <a:rPr lang="en-US" sz="1600" b="1" i="1" dirty="0">
                <a:solidFill>
                  <a:srgbClr val="505150"/>
                </a:solidFill>
              </a:rPr>
              <a:t>Tax </a:t>
            </a:r>
            <a:r>
              <a:rPr lang="en-US" sz="1600" b="1" i="1" dirty="0" smtClean="0">
                <a:solidFill>
                  <a:srgbClr val="505150"/>
                </a:solidFill>
              </a:rPr>
              <a:t>Return Data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en-US" sz="1600" b="1" i="1" dirty="0" err="1" smtClean="0">
                <a:solidFill>
                  <a:srgbClr val="505150"/>
                </a:solidFill>
              </a:rPr>
              <a:t>Unico</a:t>
            </a:r>
            <a:r>
              <a:rPr lang="en-US" sz="1600" dirty="0" smtClean="0">
                <a:solidFill>
                  <a:srgbClr val="505150"/>
                </a:solidFill>
              </a:rPr>
              <a:t> </a:t>
            </a:r>
            <a:r>
              <a:rPr lang="en-US" sz="1600" dirty="0" smtClean="0">
                <a:solidFill>
                  <a:srgbClr val="505150"/>
                </a:solidFill>
              </a:rPr>
              <a:t>model), </a:t>
            </a:r>
            <a:r>
              <a:rPr lang="en-US" sz="1600" dirty="0">
                <a:solidFill>
                  <a:srgbClr val="505150"/>
                </a:solidFill>
              </a:rPr>
              <a:t>based on a unified model of tax declarations by legal </a:t>
            </a:r>
            <a:r>
              <a:rPr lang="en-US" sz="1600" dirty="0" smtClean="0">
                <a:solidFill>
                  <a:srgbClr val="505150"/>
                </a:solidFill>
              </a:rPr>
              <a:t>form, and </a:t>
            </a:r>
            <a:r>
              <a:rPr lang="en-US" sz="1600" b="1" i="1" dirty="0" smtClean="0">
                <a:solidFill>
                  <a:srgbClr val="505150"/>
                </a:solidFill>
              </a:rPr>
              <a:t>IRAP </a:t>
            </a:r>
            <a:r>
              <a:rPr lang="en-US" sz="1600" dirty="0" smtClean="0">
                <a:solidFill>
                  <a:srgbClr val="505150"/>
                </a:solidFill>
              </a:rPr>
              <a:t>, the Italian regional tax on productive activities</a:t>
            </a:r>
            <a:endParaRPr lang="en-US" sz="1600" dirty="0">
              <a:solidFill>
                <a:srgbClr val="50515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endParaRPr lang="en-US" sz="1600" dirty="0" smtClean="0">
              <a:solidFill>
                <a:srgbClr val="505150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</a:pPr>
            <a:endParaRPr lang="en-US" sz="1600" dirty="0" smtClean="0">
              <a:solidFill>
                <a:srgbClr val="505150"/>
              </a:solidFill>
            </a:endParaRPr>
          </a:p>
          <a:p>
            <a:pPr marL="285750" indent="-2857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600" dirty="0">
                <a:solidFill>
                  <a:srgbClr val="505150"/>
                </a:solidFill>
              </a:rPr>
              <a:t>The </a:t>
            </a:r>
            <a:r>
              <a:rPr lang="en-US" sz="1600" b="1" i="1" dirty="0">
                <a:solidFill>
                  <a:srgbClr val="505150"/>
                </a:solidFill>
              </a:rPr>
              <a:t>Business Register</a:t>
            </a:r>
            <a:r>
              <a:rPr lang="en-US" sz="1600" i="1" dirty="0">
                <a:solidFill>
                  <a:srgbClr val="505150"/>
                </a:solidFill>
              </a:rPr>
              <a:t> </a:t>
            </a:r>
            <a:r>
              <a:rPr lang="en-US" sz="1600" dirty="0">
                <a:solidFill>
                  <a:srgbClr val="505150"/>
                </a:solidFill>
              </a:rPr>
              <a:t>(</a:t>
            </a:r>
            <a:r>
              <a:rPr lang="en-US" sz="1600" i="1" dirty="0">
                <a:solidFill>
                  <a:srgbClr val="505150"/>
                </a:solidFill>
              </a:rPr>
              <a:t>BR</a:t>
            </a:r>
            <a:r>
              <a:rPr lang="en-US" sz="1600" dirty="0">
                <a:solidFill>
                  <a:srgbClr val="505150"/>
                </a:solidFill>
              </a:rPr>
              <a:t>). Used as population </a:t>
            </a:r>
            <a:r>
              <a:rPr lang="en-US" sz="1600" dirty="0" smtClean="0">
                <a:solidFill>
                  <a:srgbClr val="505150"/>
                </a:solidFill>
              </a:rPr>
              <a:t>list, auxiliary </a:t>
            </a:r>
            <a:r>
              <a:rPr lang="en-US" sz="1600" dirty="0">
                <a:solidFill>
                  <a:srgbClr val="505150"/>
                </a:solidFill>
              </a:rPr>
              <a:t>source of information</a:t>
            </a:r>
            <a:r>
              <a:rPr lang="en-US" sz="1600" dirty="0" smtClean="0">
                <a:solidFill>
                  <a:srgbClr val="505150"/>
                </a:solidFill>
              </a:rPr>
              <a:t> </a:t>
            </a:r>
            <a:endParaRPr lang="en-US" sz="1200" b="1" dirty="0">
              <a:solidFill>
                <a:srgbClr val="505150"/>
              </a:solidFill>
            </a:endParaRPr>
          </a:p>
          <a:p>
            <a:pPr marL="285750" indent="-28575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505150"/>
                </a:solidFill>
              </a:rPr>
              <a:t>The </a:t>
            </a:r>
            <a:r>
              <a:rPr lang="en-US" sz="1600" b="1" i="1" dirty="0">
                <a:solidFill>
                  <a:srgbClr val="505150"/>
                </a:solidFill>
              </a:rPr>
              <a:t>Social Security </a:t>
            </a:r>
            <a:r>
              <a:rPr lang="en-US" sz="1600" b="1" i="1" dirty="0" smtClean="0">
                <a:solidFill>
                  <a:srgbClr val="505150"/>
                </a:solidFill>
              </a:rPr>
              <a:t>Data</a:t>
            </a:r>
            <a:r>
              <a:rPr lang="en-US" sz="1600" i="1" dirty="0" smtClean="0">
                <a:solidFill>
                  <a:srgbClr val="505150"/>
                </a:solidFill>
              </a:rPr>
              <a:t>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en-US" sz="1600" i="1" dirty="0" smtClean="0">
                <a:solidFill>
                  <a:srgbClr val="505150"/>
                </a:solidFill>
              </a:rPr>
              <a:t>SSD</a:t>
            </a:r>
            <a:r>
              <a:rPr lang="en-US" sz="1600" dirty="0" smtClean="0">
                <a:solidFill>
                  <a:srgbClr val="505150"/>
                </a:solidFill>
              </a:rPr>
              <a:t>), </a:t>
            </a:r>
            <a:r>
              <a:rPr lang="en-US" sz="1600" dirty="0">
                <a:solidFill>
                  <a:srgbClr val="505150"/>
                </a:solidFill>
              </a:rPr>
              <a:t>which includes firm level data and </a:t>
            </a:r>
            <a:r>
              <a:rPr lang="en-US" sz="1600" dirty="0" smtClean="0">
                <a:solidFill>
                  <a:srgbClr val="505150"/>
                </a:solidFill>
              </a:rPr>
              <a:t>employee </a:t>
            </a:r>
            <a:r>
              <a:rPr lang="en-US" sz="1600" dirty="0">
                <a:solidFill>
                  <a:srgbClr val="505150"/>
                </a:solidFill>
              </a:rPr>
              <a:t>data on wages and labor cost</a:t>
            </a:r>
            <a:r>
              <a:rPr lang="en-US" sz="1600" dirty="0" smtClean="0">
                <a:solidFill>
                  <a:srgbClr val="505150"/>
                </a:solidFill>
              </a:rPr>
              <a:t>. </a:t>
            </a:r>
            <a:r>
              <a:rPr lang="en-US" sz="1600" dirty="0" smtClean="0">
                <a:solidFill>
                  <a:srgbClr val="505150"/>
                </a:solidFill>
              </a:rPr>
              <a:t>Auxiliary source of information</a:t>
            </a:r>
            <a:endParaRPr lang="en-US" sz="1600" dirty="0" smtClean="0">
              <a:solidFill>
                <a:srgbClr val="50515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2196" y="701275"/>
            <a:ext cx="80808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rgbClr val="505150"/>
                </a:solidFill>
              </a:rPr>
              <a:t>The </a:t>
            </a:r>
            <a:r>
              <a:rPr lang="it-IT" sz="2300" dirty="0" err="1" smtClean="0">
                <a:solidFill>
                  <a:srgbClr val="505150"/>
                </a:solidFill>
              </a:rPr>
              <a:t>sources</a:t>
            </a:r>
            <a:r>
              <a:rPr lang="it-IT" sz="2300" dirty="0" smtClean="0">
                <a:solidFill>
                  <a:srgbClr val="505150"/>
                </a:solidFill>
              </a:rPr>
              <a:t> of the «frame SBS»</a:t>
            </a:r>
            <a:endParaRPr lang="en-US" sz="2300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6377649"/>
            <a:ext cx="651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F7F7F"/>
                </a:solidFill>
              </a:rPr>
              <a:t>The new system for estimating structural economic statistics on enterprises based on the integrated use of survey data and administrative data </a:t>
            </a:r>
            <a:r>
              <a:rPr lang="it-IT" sz="1000" baseline="0" dirty="0" smtClean="0">
                <a:solidFill>
                  <a:srgbClr val="7F7F7F"/>
                </a:solidFill>
              </a:rPr>
              <a:t>– Istat,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Rome</a:t>
            </a:r>
            <a:r>
              <a:rPr lang="it-IT" sz="1000" baseline="0" dirty="0" smtClean="0">
                <a:solidFill>
                  <a:srgbClr val="7F7F7F"/>
                </a:solidFill>
              </a:rPr>
              <a:t>, 11 </a:t>
            </a:r>
            <a:r>
              <a:rPr lang="it-IT" sz="1000" baseline="0" dirty="0" err="1" smtClean="0">
                <a:solidFill>
                  <a:srgbClr val="7F7F7F"/>
                </a:solidFill>
              </a:rPr>
              <a:t>January</a:t>
            </a:r>
            <a:r>
              <a:rPr lang="it-IT" sz="1000" dirty="0" smtClean="0">
                <a:solidFill>
                  <a:srgbClr val="7F7F7F"/>
                </a:solidFill>
              </a:rPr>
              <a:t> 2013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2196" y="5679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505150"/>
                </a:solidFill>
              </a:rPr>
              <a:t>The </a:t>
            </a:r>
            <a:r>
              <a:rPr lang="it-IT" sz="2400" dirty="0" err="1" smtClean="0">
                <a:solidFill>
                  <a:srgbClr val="505150"/>
                </a:solidFill>
              </a:rPr>
              <a:t>sources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>
                <a:solidFill>
                  <a:srgbClr val="505150"/>
                </a:solidFill>
              </a:rPr>
              <a:t>of the «frame SBS»</a:t>
            </a:r>
            <a:endParaRPr lang="en-US" sz="2400" dirty="0">
              <a:solidFill>
                <a:srgbClr val="50515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014358"/>
            <a:ext cx="7143320" cy="5246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2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7679" y="1360461"/>
            <a:ext cx="81312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600" dirty="0">
                <a:solidFill>
                  <a:srgbClr val="505150"/>
                </a:solidFill>
              </a:rPr>
              <a:t>Only </a:t>
            </a:r>
            <a:r>
              <a:rPr lang="en-US" sz="1600" dirty="0" smtClean="0">
                <a:solidFill>
                  <a:srgbClr val="505150"/>
                </a:solidFill>
              </a:rPr>
              <a:t>the survey respondents </a:t>
            </a:r>
            <a:r>
              <a:rPr lang="en-US" sz="1600" dirty="0" smtClean="0">
                <a:solidFill>
                  <a:srgbClr val="505150"/>
                </a:solidFill>
              </a:rPr>
              <a:t>provide </a:t>
            </a:r>
            <a:r>
              <a:rPr lang="en-US" sz="1600" dirty="0">
                <a:solidFill>
                  <a:srgbClr val="505150"/>
                </a:solidFill>
              </a:rPr>
              <a:t>information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baseline="30000" dirty="0" err="1" smtClean="0">
                <a:solidFill>
                  <a:srgbClr val="505150"/>
                </a:solidFill>
              </a:rPr>
              <a:t>S</a:t>
            </a:r>
            <a:r>
              <a:rPr lang="en-US" sz="1600" dirty="0" smtClean="0">
                <a:solidFill>
                  <a:srgbClr val="505150"/>
                </a:solidFill>
              </a:rPr>
              <a:t>) on </a:t>
            </a:r>
            <a:r>
              <a:rPr lang="en-US" sz="1600" b="1" dirty="0" smtClean="0">
                <a:solidFill>
                  <a:srgbClr val="505150"/>
                </a:solidFill>
              </a:rPr>
              <a:t>all</a:t>
            </a:r>
            <a:r>
              <a:rPr lang="en-US" sz="1600" dirty="0" smtClean="0">
                <a:solidFill>
                  <a:srgbClr val="505150"/>
                </a:solidFill>
              </a:rPr>
              <a:t> the </a:t>
            </a:r>
            <a:r>
              <a:rPr lang="en-US" sz="1600" dirty="0">
                <a:solidFill>
                  <a:srgbClr val="505150"/>
                </a:solidFill>
              </a:rPr>
              <a:t>target variables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dirty="0" smtClean="0">
                <a:solidFill>
                  <a:srgbClr val="505150"/>
                </a:solidFill>
              </a:rPr>
              <a:t>* </a:t>
            </a:r>
            <a:r>
              <a:rPr lang="en-US" sz="1600" dirty="0" smtClean="0">
                <a:solidFill>
                  <a:srgbClr val="505150"/>
                </a:solidFill>
              </a:rPr>
              <a:t>(</a:t>
            </a:r>
            <a:r>
              <a:rPr lang="en-US" sz="1600" i="1" dirty="0" smtClean="0">
                <a:solidFill>
                  <a:srgbClr val="505150"/>
                </a:solidFill>
              </a:rPr>
              <a:t>j=1,..p</a:t>
            </a:r>
            <a:r>
              <a:rPr lang="en-US" sz="1600" dirty="0" smtClean="0">
                <a:solidFill>
                  <a:srgbClr val="505150"/>
                </a:solidFill>
              </a:rPr>
              <a:t>), based </a:t>
            </a:r>
            <a:r>
              <a:rPr lang="en-US" sz="1600" dirty="0" smtClean="0">
                <a:solidFill>
                  <a:srgbClr val="505150"/>
                </a:solidFill>
              </a:rPr>
              <a:t>on </a:t>
            </a:r>
            <a:r>
              <a:rPr lang="en-US" sz="1600" dirty="0" smtClean="0">
                <a:solidFill>
                  <a:srgbClr val="505150"/>
                </a:solidFill>
              </a:rPr>
              <a:t>the SBS </a:t>
            </a:r>
            <a:r>
              <a:rPr lang="en-US" sz="1600" dirty="0" smtClean="0">
                <a:solidFill>
                  <a:srgbClr val="505150"/>
                </a:solidFill>
              </a:rPr>
              <a:t>Regulation </a:t>
            </a:r>
            <a:r>
              <a:rPr lang="en-US" sz="1600" dirty="0" smtClean="0">
                <a:solidFill>
                  <a:srgbClr val="505150"/>
                </a:solidFill>
              </a:rPr>
              <a:t>definitions </a:t>
            </a:r>
            <a:endParaRPr lang="en-US" sz="1600" dirty="0">
              <a:solidFill>
                <a:srgbClr val="505150"/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505150"/>
                </a:solidFill>
              </a:rPr>
              <a:t>Information on target variables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dirty="0" smtClean="0">
                <a:solidFill>
                  <a:srgbClr val="505150"/>
                </a:solidFill>
              </a:rPr>
              <a:t>*</a:t>
            </a:r>
            <a:r>
              <a:rPr lang="en-US" sz="1600" dirty="0" smtClean="0">
                <a:solidFill>
                  <a:srgbClr val="505150"/>
                </a:solidFill>
              </a:rPr>
              <a:t>, say 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baseline="30000" dirty="0" err="1" smtClean="0">
                <a:solidFill>
                  <a:srgbClr val="505150"/>
                </a:solidFill>
              </a:rPr>
              <a:t>i</a:t>
            </a:r>
            <a:r>
              <a:rPr lang="en-US" sz="1600" dirty="0" smtClean="0">
                <a:solidFill>
                  <a:srgbClr val="505150"/>
                </a:solidFill>
              </a:rPr>
              <a:t>, may </a:t>
            </a:r>
            <a:r>
              <a:rPr lang="en-US" sz="1600" dirty="0" smtClean="0">
                <a:solidFill>
                  <a:srgbClr val="505150"/>
                </a:solidFill>
              </a:rPr>
              <a:t>be available in </a:t>
            </a:r>
            <a:r>
              <a:rPr lang="en-US" sz="1600" b="1" dirty="0" smtClean="0">
                <a:solidFill>
                  <a:srgbClr val="505150"/>
                </a:solidFill>
              </a:rPr>
              <a:t>one or more source </a:t>
            </a:r>
            <a:r>
              <a:rPr lang="en-US" sz="1600" i="1" dirty="0" smtClean="0">
                <a:solidFill>
                  <a:srgbClr val="505150"/>
                </a:solidFill>
              </a:rPr>
              <a:t>i,  </a:t>
            </a:r>
            <a:r>
              <a:rPr lang="en-US" sz="1600" dirty="0" smtClean="0">
                <a:solidFill>
                  <a:srgbClr val="505150"/>
                </a:solidFill>
              </a:rPr>
              <a:t>on either disjoined or </a:t>
            </a:r>
            <a:r>
              <a:rPr lang="en-US" sz="1600" b="1" dirty="0" smtClean="0">
                <a:solidFill>
                  <a:srgbClr val="505150"/>
                </a:solidFill>
              </a:rPr>
              <a:t>overlapping sub-populations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rgbClr val="505150"/>
                </a:solidFill>
              </a:rPr>
              <a:t>Two main steps </a:t>
            </a:r>
            <a:r>
              <a:rPr lang="en-US" sz="1600" dirty="0" smtClean="0">
                <a:solidFill>
                  <a:srgbClr val="505150"/>
                </a:solidFill>
              </a:rPr>
              <a:t> for </a:t>
            </a:r>
            <a:r>
              <a:rPr lang="en-US" sz="1600" dirty="0">
                <a:solidFill>
                  <a:srgbClr val="505150"/>
                </a:solidFill>
              </a:rPr>
              <a:t>each source </a:t>
            </a:r>
            <a:r>
              <a:rPr lang="en-US" sz="1600" i="1" dirty="0">
                <a:solidFill>
                  <a:srgbClr val="505150"/>
                </a:solidFill>
              </a:rPr>
              <a:t>i </a:t>
            </a:r>
            <a:r>
              <a:rPr lang="en-US" sz="1600" dirty="0">
                <a:solidFill>
                  <a:srgbClr val="505150"/>
                </a:solidFill>
              </a:rPr>
              <a:t>and variable </a:t>
            </a:r>
            <a:r>
              <a:rPr lang="en-US" sz="1600" i="1" dirty="0" smtClean="0">
                <a:solidFill>
                  <a:srgbClr val="505150"/>
                </a:solidFill>
              </a:rPr>
              <a:t>j</a:t>
            </a:r>
            <a:r>
              <a:rPr lang="en-US" sz="1600" dirty="0" smtClean="0">
                <a:solidFill>
                  <a:srgbClr val="505150"/>
                </a:solidFill>
              </a:rPr>
              <a:t>:</a:t>
            </a:r>
            <a:endParaRPr lang="en-US" sz="1600" b="1" dirty="0" smtClean="0">
              <a:solidFill>
                <a:srgbClr val="50515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1600" b="1" dirty="0" smtClean="0">
                <a:solidFill>
                  <a:srgbClr val="505150"/>
                </a:solidFill>
              </a:rPr>
              <a:t>harmonization</a:t>
            </a:r>
            <a:r>
              <a:rPr lang="en-US" sz="1600" dirty="0" smtClean="0">
                <a:solidFill>
                  <a:srgbClr val="505150"/>
                </a:solidFill>
              </a:rPr>
              <a:t> of the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baseline="30000" dirty="0" err="1" smtClean="0">
                <a:solidFill>
                  <a:srgbClr val="505150"/>
                </a:solidFill>
              </a:rPr>
              <a:t>i</a:t>
            </a:r>
            <a:r>
              <a:rPr lang="en-US" sz="1600" baseline="30000" dirty="0" smtClean="0">
                <a:solidFill>
                  <a:srgbClr val="505150"/>
                </a:solidFill>
              </a:rPr>
              <a:t> </a:t>
            </a:r>
            <a:r>
              <a:rPr lang="en-US" sz="1600" dirty="0" smtClean="0">
                <a:solidFill>
                  <a:srgbClr val="505150"/>
                </a:solidFill>
              </a:rPr>
              <a:t>definition with the one described by the SBS Regulation for the corresponding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dirty="0" smtClean="0">
                <a:solidFill>
                  <a:srgbClr val="505150"/>
                </a:solidFill>
              </a:rPr>
              <a:t>*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arenR"/>
            </a:pPr>
            <a:r>
              <a:rPr lang="en-US" sz="1600" b="1" dirty="0" smtClean="0">
                <a:solidFill>
                  <a:srgbClr val="505150"/>
                </a:solidFill>
              </a:rPr>
              <a:t>q</a:t>
            </a:r>
            <a:r>
              <a:rPr lang="en-US" sz="1600" b="1" dirty="0" smtClean="0">
                <a:solidFill>
                  <a:srgbClr val="505150"/>
                </a:solidFill>
              </a:rPr>
              <a:t>uality evaluation </a:t>
            </a:r>
            <a:r>
              <a:rPr lang="en-US" sz="1600" dirty="0" smtClean="0">
                <a:solidFill>
                  <a:srgbClr val="505150"/>
                </a:solidFill>
              </a:rPr>
              <a:t>of </a:t>
            </a:r>
            <a:r>
              <a:rPr lang="en-US" sz="1600" dirty="0" smtClean="0">
                <a:solidFill>
                  <a:srgbClr val="505150"/>
                </a:solidFill>
              </a:rPr>
              <a:t>harmonized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baseline="30000" dirty="0" err="1" smtClean="0">
                <a:solidFill>
                  <a:srgbClr val="505150"/>
                </a:solidFill>
              </a:rPr>
              <a:t>i</a:t>
            </a:r>
            <a:r>
              <a:rPr lang="en-US" sz="1600" baseline="30000" dirty="0" smtClean="0">
                <a:solidFill>
                  <a:srgbClr val="505150"/>
                </a:solidFill>
              </a:rPr>
              <a:t> </a:t>
            </a:r>
            <a:r>
              <a:rPr lang="en-US" sz="1600" dirty="0" smtClean="0">
                <a:solidFill>
                  <a:srgbClr val="505150"/>
                </a:solidFill>
              </a:rPr>
              <a:t>based on the comparison with the corresponding </a:t>
            </a:r>
            <a:r>
              <a:rPr lang="en-US" sz="1600" dirty="0" err="1" smtClean="0">
                <a:solidFill>
                  <a:srgbClr val="505150"/>
                </a:solidFill>
              </a:rPr>
              <a:t>Y</a:t>
            </a:r>
            <a:r>
              <a:rPr lang="en-US" sz="1600" baseline="-25000" dirty="0" err="1" smtClean="0">
                <a:solidFill>
                  <a:srgbClr val="505150"/>
                </a:solidFill>
              </a:rPr>
              <a:t>j</a:t>
            </a:r>
            <a:r>
              <a:rPr lang="en-US" sz="1600" baseline="30000" dirty="0" err="1" smtClean="0">
                <a:solidFill>
                  <a:srgbClr val="505150"/>
                </a:solidFill>
              </a:rPr>
              <a:t>S</a:t>
            </a:r>
            <a:endParaRPr lang="en-US" sz="1600" i="1" dirty="0" smtClean="0">
              <a:solidFill>
                <a:srgbClr val="505150"/>
              </a:solidFill>
            </a:endParaRPr>
          </a:p>
          <a:p>
            <a:pPr marL="641350" indent="-285750">
              <a:spcBef>
                <a:spcPts val="1200"/>
              </a:spcBef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505150"/>
                </a:solidFill>
              </a:rPr>
              <a:t>Only </a:t>
            </a:r>
            <a:r>
              <a:rPr lang="en-US" sz="1600" dirty="0">
                <a:solidFill>
                  <a:srgbClr val="505150"/>
                </a:solidFill>
              </a:rPr>
              <a:t>some harmonized </a:t>
            </a:r>
            <a:r>
              <a:rPr lang="en-US" sz="1600" dirty="0" err="1">
                <a:solidFill>
                  <a:srgbClr val="505150"/>
                </a:solidFill>
              </a:rPr>
              <a:t>Y</a:t>
            </a:r>
            <a:r>
              <a:rPr lang="en-US" sz="1600" baseline="-25000" dirty="0" err="1">
                <a:solidFill>
                  <a:srgbClr val="505150"/>
                </a:solidFill>
              </a:rPr>
              <a:t>j</a:t>
            </a:r>
            <a:r>
              <a:rPr lang="en-US" sz="1600" baseline="30000" dirty="0" err="1">
                <a:solidFill>
                  <a:srgbClr val="505150"/>
                </a:solidFill>
              </a:rPr>
              <a:t>i</a:t>
            </a:r>
            <a:r>
              <a:rPr lang="en-US" sz="1600" baseline="30000" dirty="0" smtClean="0"/>
              <a:t> </a:t>
            </a:r>
            <a:r>
              <a:rPr lang="en-US" sz="1600" dirty="0" smtClean="0">
                <a:solidFill>
                  <a:srgbClr val="505150"/>
                </a:solidFill>
              </a:rPr>
              <a:t>are considered </a:t>
            </a:r>
            <a:r>
              <a:rPr lang="en-US" sz="1600" dirty="0" smtClean="0">
                <a:solidFill>
                  <a:srgbClr val="505150"/>
                </a:solidFill>
              </a:rPr>
              <a:t>reliable </a:t>
            </a:r>
            <a:r>
              <a:rPr lang="en-US" sz="1600" dirty="0">
                <a:solidFill>
                  <a:srgbClr val="505150"/>
                </a:solidFill>
              </a:rPr>
              <a:t>enough in </a:t>
            </a:r>
            <a:r>
              <a:rPr lang="en-US" sz="1600" dirty="0" smtClean="0">
                <a:solidFill>
                  <a:srgbClr val="505150"/>
                </a:solidFill>
              </a:rPr>
              <a:t>terms of reported values (</a:t>
            </a:r>
            <a:r>
              <a:rPr lang="en-US" sz="1600" b="1" i="1" dirty="0" smtClean="0">
                <a:solidFill>
                  <a:schemeClr val="accent2">
                    <a:lumMod val="50000"/>
                  </a:schemeClr>
                </a:solidFill>
              </a:rPr>
              <a:t>Main economic aggregates</a:t>
            </a:r>
            <a:r>
              <a:rPr lang="en-US" sz="1600" dirty="0" smtClean="0">
                <a:solidFill>
                  <a:srgbClr val="505150"/>
                </a:solidFill>
              </a:rPr>
              <a:t>). In case of overlap, sources are prioritized</a:t>
            </a:r>
          </a:p>
          <a:p>
            <a:pPr marL="641350" indent="-285750">
              <a:spcBef>
                <a:spcPts val="1200"/>
              </a:spcBef>
              <a:buFont typeface="Wingdings" pitchFamily="2" charset="2"/>
              <a:buChar char="à"/>
            </a:pPr>
            <a:r>
              <a:rPr lang="en-US" sz="1600" dirty="0" smtClean="0">
                <a:solidFill>
                  <a:srgbClr val="505150"/>
                </a:solidFill>
              </a:rPr>
              <a:t>For </a:t>
            </a:r>
            <a:r>
              <a:rPr lang="en-US" sz="1600" dirty="0">
                <a:solidFill>
                  <a:srgbClr val="505150"/>
                </a:solidFill>
              </a:rPr>
              <a:t>the other target </a:t>
            </a:r>
            <a:r>
              <a:rPr lang="en-US" sz="1600" dirty="0">
                <a:solidFill>
                  <a:srgbClr val="505150"/>
                </a:solidFill>
              </a:rPr>
              <a:t>variables (</a:t>
            </a:r>
            <a:r>
              <a:rPr lang="en-US" sz="1600" b="1" i="1" dirty="0">
                <a:solidFill>
                  <a:schemeClr val="accent2">
                    <a:lumMod val="50000"/>
                  </a:schemeClr>
                </a:solidFill>
              </a:rPr>
              <a:t>Components of the main economic aggregates</a:t>
            </a:r>
            <a:r>
              <a:rPr lang="en-US" sz="1600" dirty="0" smtClean="0">
                <a:solidFill>
                  <a:srgbClr val="505150"/>
                </a:solidFill>
              </a:rPr>
              <a:t>)</a:t>
            </a:r>
            <a:r>
              <a:rPr lang="en-US" sz="1600" dirty="0" smtClean="0">
                <a:solidFill>
                  <a:srgbClr val="505150"/>
                </a:solidFill>
              </a:rPr>
              <a:t> </a:t>
            </a:r>
            <a:r>
              <a:rPr lang="en-US" sz="1600" dirty="0">
                <a:solidFill>
                  <a:srgbClr val="505150"/>
                </a:solidFill>
              </a:rPr>
              <a:t>the only reliable information is </a:t>
            </a:r>
            <a:r>
              <a:rPr lang="en-US" sz="1600" dirty="0" smtClean="0">
                <a:solidFill>
                  <a:srgbClr val="505150"/>
                </a:solidFill>
              </a:rPr>
              <a:t>that provided by the </a:t>
            </a:r>
            <a:r>
              <a:rPr lang="en-US" sz="1600" dirty="0" smtClean="0">
                <a:solidFill>
                  <a:srgbClr val="505150"/>
                </a:solidFill>
              </a:rPr>
              <a:t>survey resp.</a:t>
            </a:r>
            <a:endParaRPr lang="en-US" sz="1600" dirty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745725"/>
            <a:ext cx="828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The estimation strategy</a:t>
            </a:r>
          </a:p>
        </p:txBody>
      </p:sp>
    </p:spTree>
    <p:extLst>
      <p:ext uri="{BB962C8B-B14F-4D97-AF65-F5344CB8AC3E}">
        <p14:creationId xmlns:p14="http://schemas.microsoft.com/office/powerpoint/2010/main" val="30175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2196" y="745725"/>
            <a:ext cx="828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05150"/>
                </a:solidFill>
              </a:rPr>
              <a:t>Main economic </a:t>
            </a:r>
            <a:r>
              <a:rPr lang="en-US" sz="2400" dirty="0" smtClean="0">
                <a:solidFill>
                  <a:srgbClr val="505150"/>
                </a:solidFill>
              </a:rPr>
              <a:t>aggregates</a:t>
            </a:r>
            <a:endParaRPr lang="en-US" sz="2400" dirty="0">
              <a:solidFill>
                <a:srgbClr val="50515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76" y="1550289"/>
            <a:ext cx="7117945" cy="394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3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2196" y="745725"/>
            <a:ext cx="8285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Coverage </a:t>
            </a:r>
            <a:r>
              <a:rPr lang="en-US" sz="2400" dirty="0" smtClean="0">
                <a:solidFill>
                  <a:srgbClr val="505150"/>
                </a:solidFill>
              </a:rPr>
              <a:t>rate of the SME population by </a:t>
            </a:r>
            <a:r>
              <a:rPr lang="en-US" sz="2400" dirty="0" smtClean="0">
                <a:solidFill>
                  <a:srgbClr val="505150"/>
                </a:solidFill>
              </a:rPr>
              <a:t>source and some main economic aggregates</a:t>
            </a:r>
            <a:endParaRPr lang="en-US" sz="2400" dirty="0" smtClean="0">
              <a:solidFill>
                <a:srgbClr val="5051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2235200"/>
            <a:ext cx="8336651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5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7979" y="2033561"/>
            <a:ext cx="8131299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505150"/>
                </a:solidFill>
              </a:rPr>
              <a:t>Main </a:t>
            </a:r>
            <a:r>
              <a:rPr lang="en-US" sz="1600" b="1" dirty="0">
                <a:solidFill>
                  <a:srgbClr val="505150"/>
                </a:solidFill>
              </a:rPr>
              <a:t>economic </a:t>
            </a:r>
            <a:r>
              <a:rPr lang="en-US" sz="1600" b="1" dirty="0" smtClean="0">
                <a:solidFill>
                  <a:srgbClr val="505150"/>
                </a:solidFill>
              </a:rPr>
              <a:t>aggregates: m</a:t>
            </a:r>
            <a:r>
              <a:rPr lang="en-US" sz="1600" b="1" dirty="0" smtClean="0">
                <a:solidFill>
                  <a:srgbClr val="505150"/>
                </a:solidFill>
              </a:rPr>
              <a:t>odel </a:t>
            </a:r>
            <a:r>
              <a:rPr lang="en-US" sz="1600" b="1" dirty="0">
                <a:solidFill>
                  <a:srgbClr val="505150"/>
                </a:solidFill>
              </a:rPr>
              <a:t>based (predictive) </a:t>
            </a:r>
            <a:r>
              <a:rPr lang="en-US" sz="1600" b="1" dirty="0" smtClean="0">
                <a:solidFill>
                  <a:srgbClr val="505150"/>
                </a:solidFill>
              </a:rPr>
              <a:t>approach </a:t>
            </a:r>
          </a:p>
          <a:p>
            <a:pPr marL="742950" lvl="1" indent="-28575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1600" i="1" dirty="0" smtClean="0">
                <a:solidFill>
                  <a:srgbClr val="505150"/>
                </a:solidFill>
              </a:rPr>
              <a:t>“</a:t>
            </a:r>
            <a:r>
              <a:rPr lang="en-US" sz="1600" i="1" dirty="0" smtClean="0">
                <a:solidFill>
                  <a:srgbClr val="505150"/>
                </a:solidFill>
              </a:rPr>
              <a:t>Mixed” unit-level </a:t>
            </a:r>
            <a:r>
              <a:rPr lang="en-US" sz="1600" i="1" dirty="0" smtClean="0">
                <a:solidFill>
                  <a:srgbClr val="505150"/>
                </a:solidFill>
              </a:rPr>
              <a:t>mass imputation  </a:t>
            </a:r>
            <a:r>
              <a:rPr lang="en-US" sz="1600" dirty="0">
                <a:solidFill>
                  <a:srgbClr val="505150"/>
                </a:solidFill>
              </a:rPr>
              <a:t>to compensate for not covered units </a:t>
            </a:r>
            <a:r>
              <a:rPr lang="en-US" sz="1600" dirty="0" smtClean="0">
                <a:solidFill>
                  <a:srgbClr val="505150"/>
                </a:solidFill>
              </a:rPr>
              <a:t>and </a:t>
            </a:r>
            <a:r>
              <a:rPr lang="en-US" sz="1600" dirty="0">
                <a:solidFill>
                  <a:srgbClr val="505150"/>
                </a:solidFill>
              </a:rPr>
              <a:t>variables values</a:t>
            </a:r>
            <a:endParaRPr lang="en-US" sz="1600" i="1" dirty="0" smtClean="0">
              <a:solidFill>
                <a:srgbClr val="505150"/>
              </a:solidFill>
            </a:endParaRP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§"/>
            </a:pPr>
            <a:endParaRPr lang="en-US" sz="1600" b="1" dirty="0">
              <a:solidFill>
                <a:srgbClr val="505150"/>
              </a:solidFill>
            </a:endParaRPr>
          </a:p>
          <a:p>
            <a:pPr marL="285750" indent="-285750">
              <a:spcBef>
                <a:spcPts val="1800"/>
              </a:spcBef>
              <a:buFont typeface="Wingdings" pitchFamily="2" charset="2"/>
              <a:buChar char="§"/>
            </a:pPr>
            <a:endParaRPr lang="en-US" sz="1600" b="1" dirty="0">
              <a:solidFill>
                <a:srgbClr val="505150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1600" b="1" dirty="0">
                <a:solidFill>
                  <a:srgbClr val="505150"/>
                </a:solidFill>
              </a:rPr>
              <a:t>Components of the main economic </a:t>
            </a:r>
            <a:r>
              <a:rPr lang="en-US" sz="1600" b="1" dirty="0" smtClean="0">
                <a:solidFill>
                  <a:srgbClr val="505150"/>
                </a:solidFill>
              </a:rPr>
              <a:t>aggregates: d</a:t>
            </a:r>
            <a:r>
              <a:rPr lang="en-US" sz="1600" b="1" dirty="0" smtClean="0">
                <a:solidFill>
                  <a:srgbClr val="505150"/>
                </a:solidFill>
              </a:rPr>
              <a:t>esign based/model assisted estimation approach</a:t>
            </a:r>
          </a:p>
          <a:p>
            <a:pPr marL="742950" lvl="1" indent="-28575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1600" i="1" dirty="0" smtClean="0">
                <a:solidFill>
                  <a:srgbClr val="505150"/>
                </a:solidFill>
              </a:rPr>
              <a:t>Projection Estimator </a:t>
            </a:r>
            <a:r>
              <a:rPr lang="en-US" sz="1600" dirty="0" smtClean="0">
                <a:solidFill>
                  <a:srgbClr val="505150"/>
                </a:solidFill>
              </a:rPr>
              <a:t>to </a:t>
            </a:r>
            <a:r>
              <a:rPr lang="en-US" sz="1600" dirty="0">
                <a:solidFill>
                  <a:srgbClr val="505150"/>
                </a:solidFill>
              </a:rPr>
              <a:t>obtain consistent </a:t>
            </a:r>
            <a:r>
              <a:rPr lang="en-US" sz="1600" dirty="0" smtClean="0">
                <a:solidFill>
                  <a:srgbClr val="505150"/>
                </a:solidFill>
              </a:rPr>
              <a:t>domains estimates </a:t>
            </a:r>
            <a:r>
              <a:rPr lang="en-US" sz="1600" dirty="0" smtClean="0">
                <a:solidFill>
                  <a:srgbClr val="505150"/>
                </a:solidFill>
              </a:rPr>
              <a:t>w.r.t. the main economic aggregates estimates</a:t>
            </a:r>
            <a:endParaRPr lang="en-US" sz="1600" i="1" dirty="0" smtClean="0">
              <a:solidFill>
                <a:srgbClr val="5051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745725"/>
            <a:ext cx="828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05150"/>
                </a:solidFill>
              </a:rPr>
              <a:t>A “hybrid” estimation strategy</a:t>
            </a:r>
            <a:endParaRPr lang="en-US" sz="24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Presentazione su schermo (4:3)</PresentationFormat>
  <Paragraphs>301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2013-01-10T20:27:40Z</dcterms:created>
  <dcterms:modified xsi:type="dcterms:W3CDTF">2014-06-02T16:55:27Z</dcterms:modified>
</cp:coreProperties>
</file>