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1"/>
  </p:notesMasterIdLst>
  <p:handoutMasterIdLst>
    <p:handoutMasterId r:id="rId32"/>
  </p:handoutMasterIdLst>
  <p:sldIdLst>
    <p:sldId id="256" r:id="rId2"/>
    <p:sldId id="261" r:id="rId3"/>
    <p:sldId id="284" r:id="rId4"/>
    <p:sldId id="285"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1" r:id="rId19"/>
    <p:sldId id="300" r:id="rId20"/>
    <p:sldId id="302" r:id="rId21"/>
    <p:sldId id="303" r:id="rId22"/>
    <p:sldId id="304" r:id="rId23"/>
    <p:sldId id="305" r:id="rId24"/>
    <p:sldId id="306" r:id="rId25"/>
    <p:sldId id="307" r:id="rId26"/>
    <p:sldId id="308" r:id="rId27"/>
    <p:sldId id="309" r:id="rId28"/>
    <p:sldId id="310" r:id="rId29"/>
    <p:sldId id="282" r:id="rId30"/>
  </p:sldIdLst>
  <p:sldSz cx="9144000" cy="6858000" type="screen4x3"/>
  <p:notesSz cx="6858000" cy="9926638"/>
  <p:defaultTextStyle>
    <a:defPPr>
      <a:defRPr lang="it-IT"/>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54">
          <p15:clr>
            <a:srgbClr val="A4A3A4"/>
          </p15:clr>
        </p15:guide>
        <p15:guide id="2" pos="575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una Tabanell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142A"/>
    <a:srgbClr val="505150"/>
    <a:srgbClr val="72747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B344D84-9AFB-497E-A393-DC336BA19D2E}" styleName="Stile medio 3 - Color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Stile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05" autoAdjust="0"/>
    <p:restoredTop sz="93712" autoAdjust="0"/>
  </p:normalViewPr>
  <p:slideViewPr>
    <p:cSldViewPr snapToGrid="0" snapToObjects="1">
      <p:cViewPr varScale="1">
        <p:scale>
          <a:sx n="62" d="100"/>
          <a:sy n="62" d="100"/>
        </p:scale>
        <p:origin x="1584" y="72"/>
      </p:cViewPr>
      <p:guideLst>
        <p:guide orient="horz" pos="1354"/>
        <p:guide pos="5759"/>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E9DBBE-45FC-41FF-B00B-BC8CDA480A0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it-IT"/>
        </a:p>
      </dgm:t>
    </dgm:pt>
    <dgm:pt modelId="{F4955F05-9D4C-487F-B584-57CDAA6FD9A8}">
      <dgm:prSet phldrT="[Testo]" custT="1"/>
      <dgm:spPr>
        <a:solidFill>
          <a:srgbClr val="7F142A"/>
        </a:solidFill>
      </dgm:spPr>
      <dgm:t>
        <a:bodyPr/>
        <a:lstStyle/>
        <a:p>
          <a:r>
            <a:rPr lang="en-US" sz="4000" noProof="0" dirty="0" smtClean="0"/>
            <a:t>Multipurpose price statistics </a:t>
          </a:r>
          <a:endParaRPr lang="en-US" sz="4000" noProof="0" dirty="0"/>
        </a:p>
      </dgm:t>
    </dgm:pt>
    <dgm:pt modelId="{A9CB5231-00E6-4A2C-8E4D-09968EE95F45}" type="parTrans" cxnId="{E5FBE59D-0928-4049-9257-DD45A298428D}">
      <dgm:prSet/>
      <dgm:spPr/>
      <dgm:t>
        <a:bodyPr/>
        <a:lstStyle/>
        <a:p>
          <a:endParaRPr lang="en-US" noProof="0" dirty="0"/>
        </a:p>
      </dgm:t>
    </dgm:pt>
    <dgm:pt modelId="{831EF0BB-2F2A-42FD-87FC-F3A306F8FCBE}" type="sibTrans" cxnId="{E5FBE59D-0928-4049-9257-DD45A298428D}">
      <dgm:prSet/>
      <dgm:spPr/>
      <dgm:t>
        <a:bodyPr/>
        <a:lstStyle/>
        <a:p>
          <a:endParaRPr lang="en-US" noProof="0" dirty="0"/>
        </a:p>
      </dgm:t>
    </dgm:pt>
    <dgm:pt modelId="{269C54E7-EF4E-4E2A-BA49-C820E0CD275D}">
      <dgm:prSet phldrT="[Testo]" custT="1"/>
      <dgm:spPr>
        <a:solidFill>
          <a:srgbClr val="7F142A"/>
        </a:solidFill>
      </dgm:spPr>
      <dgm:t>
        <a:bodyPr/>
        <a:lstStyle/>
        <a:p>
          <a:r>
            <a:rPr lang="en-US" sz="2000" noProof="0" dirty="0" smtClean="0"/>
            <a:t>Modernizing data collection methods</a:t>
          </a:r>
          <a:endParaRPr lang="en-US" sz="2000" noProof="0" dirty="0"/>
        </a:p>
      </dgm:t>
    </dgm:pt>
    <dgm:pt modelId="{823070CB-9B1E-4766-8E51-BC24BC34BDBB}" type="parTrans" cxnId="{2684F5A9-32DE-470B-B21F-B587405223C3}">
      <dgm:prSet/>
      <dgm:spPr/>
      <dgm:t>
        <a:bodyPr/>
        <a:lstStyle/>
        <a:p>
          <a:endParaRPr lang="en-US" noProof="0" dirty="0"/>
        </a:p>
      </dgm:t>
    </dgm:pt>
    <dgm:pt modelId="{E40BC7CB-988B-4E6A-910B-3BA7ACE04F71}" type="sibTrans" cxnId="{2684F5A9-32DE-470B-B21F-B587405223C3}">
      <dgm:prSet/>
      <dgm:spPr/>
      <dgm:t>
        <a:bodyPr/>
        <a:lstStyle/>
        <a:p>
          <a:endParaRPr lang="en-US" noProof="0" dirty="0"/>
        </a:p>
      </dgm:t>
    </dgm:pt>
    <dgm:pt modelId="{99A2304E-531A-42AE-8FDB-DE39E670877D}">
      <dgm:prSet phldrT="[Testo]" custT="1"/>
      <dgm:spPr>
        <a:solidFill>
          <a:srgbClr val="7F142A"/>
        </a:solidFill>
      </dgm:spPr>
      <dgm:t>
        <a:bodyPr/>
        <a:lstStyle/>
        <a:p>
          <a:r>
            <a:rPr lang="en-US" sz="2000" noProof="0" dirty="0" smtClean="0"/>
            <a:t>Linking of HICP and PPP processes</a:t>
          </a:r>
          <a:endParaRPr lang="en-US" sz="2000" noProof="0" dirty="0"/>
        </a:p>
      </dgm:t>
    </dgm:pt>
    <dgm:pt modelId="{1E1B73CD-0EB6-4FB2-99F6-30C4909D650E}" type="parTrans" cxnId="{2F418D6D-818B-4457-B7AA-38F1B57325F5}">
      <dgm:prSet/>
      <dgm:spPr/>
      <dgm:t>
        <a:bodyPr/>
        <a:lstStyle/>
        <a:p>
          <a:endParaRPr lang="en-US" noProof="0" dirty="0"/>
        </a:p>
      </dgm:t>
    </dgm:pt>
    <dgm:pt modelId="{184EB5F5-123D-43AF-8E88-4DAE593EAEB3}" type="sibTrans" cxnId="{2F418D6D-818B-4457-B7AA-38F1B57325F5}">
      <dgm:prSet/>
      <dgm:spPr/>
      <dgm:t>
        <a:bodyPr/>
        <a:lstStyle/>
        <a:p>
          <a:endParaRPr lang="en-US" noProof="0" dirty="0"/>
        </a:p>
      </dgm:t>
    </dgm:pt>
    <dgm:pt modelId="{01E82584-B756-4858-B60A-FFA966DD61BA}">
      <dgm:prSet phldrT="[Testo]" custT="1"/>
      <dgm:spPr>
        <a:solidFill>
          <a:srgbClr val="7F142A"/>
        </a:solidFill>
      </dgm:spPr>
      <dgm:t>
        <a:bodyPr/>
        <a:lstStyle/>
        <a:p>
          <a:r>
            <a:rPr lang="en-US" sz="2000" noProof="0" dirty="0" smtClean="0"/>
            <a:t>Developing a data warehouse approach</a:t>
          </a:r>
          <a:endParaRPr lang="en-US" sz="2000" noProof="0" dirty="0"/>
        </a:p>
      </dgm:t>
    </dgm:pt>
    <dgm:pt modelId="{EE4C7259-AFEA-4016-B9D9-12728F6FE14E}" type="parTrans" cxnId="{AE7C56BD-2143-4058-8D91-E1E0036B0B35}">
      <dgm:prSet/>
      <dgm:spPr/>
      <dgm:t>
        <a:bodyPr/>
        <a:lstStyle/>
        <a:p>
          <a:endParaRPr lang="en-US" noProof="0" dirty="0"/>
        </a:p>
      </dgm:t>
    </dgm:pt>
    <dgm:pt modelId="{8BB6E9DD-F849-402C-99AF-70E1C67CBC7B}" type="sibTrans" cxnId="{AE7C56BD-2143-4058-8D91-E1E0036B0B35}">
      <dgm:prSet/>
      <dgm:spPr/>
      <dgm:t>
        <a:bodyPr/>
        <a:lstStyle/>
        <a:p>
          <a:endParaRPr lang="en-US" noProof="0" dirty="0"/>
        </a:p>
      </dgm:t>
    </dgm:pt>
    <dgm:pt modelId="{4D54FFDE-49FF-4185-9555-AE174200A2F8}">
      <dgm:prSet custT="1"/>
      <dgm:spPr>
        <a:solidFill>
          <a:srgbClr val="7F142A"/>
        </a:solidFill>
      </dgm:spPr>
      <dgm:t>
        <a:bodyPr/>
        <a:lstStyle/>
        <a:p>
          <a:r>
            <a:rPr lang="en-US" sz="2000" dirty="0" smtClean="0"/>
            <a:t>Providing more detailed and timely HICPs, Price Level Indices (PLIs) and Price Level Data (DAP)</a:t>
          </a:r>
          <a:endParaRPr lang="it-IT" sz="2000" dirty="0"/>
        </a:p>
      </dgm:t>
    </dgm:pt>
    <dgm:pt modelId="{B899C8E1-86D8-42BA-99BA-9068DCDC2F55}" type="parTrans" cxnId="{2AC54A45-0AA2-4531-986A-46D28C8E80E3}">
      <dgm:prSet/>
      <dgm:spPr/>
      <dgm:t>
        <a:bodyPr/>
        <a:lstStyle/>
        <a:p>
          <a:endParaRPr lang="it-IT"/>
        </a:p>
      </dgm:t>
    </dgm:pt>
    <dgm:pt modelId="{9FB7351A-D10D-4C0B-A24A-EF66064F3342}" type="sibTrans" cxnId="{2AC54A45-0AA2-4531-986A-46D28C8E80E3}">
      <dgm:prSet/>
      <dgm:spPr/>
      <dgm:t>
        <a:bodyPr/>
        <a:lstStyle/>
        <a:p>
          <a:endParaRPr lang="it-IT"/>
        </a:p>
      </dgm:t>
    </dgm:pt>
    <dgm:pt modelId="{A484B4F9-B41B-4C1E-A607-6660F663F01F}" type="pres">
      <dgm:prSet presAssocID="{72E9DBBE-45FC-41FF-B00B-BC8CDA480A0C}" presName="Name0" presStyleCnt="0">
        <dgm:presLayoutVars>
          <dgm:chPref val="1"/>
          <dgm:dir/>
          <dgm:animOne val="branch"/>
          <dgm:animLvl val="lvl"/>
          <dgm:resizeHandles val="exact"/>
        </dgm:presLayoutVars>
      </dgm:prSet>
      <dgm:spPr/>
      <dgm:t>
        <a:bodyPr/>
        <a:lstStyle/>
        <a:p>
          <a:endParaRPr lang="it-IT"/>
        </a:p>
      </dgm:t>
    </dgm:pt>
    <dgm:pt modelId="{3DB40574-5BF3-4B85-A664-044B4A39C983}" type="pres">
      <dgm:prSet presAssocID="{F4955F05-9D4C-487F-B584-57CDAA6FD9A8}" presName="root1" presStyleCnt="0"/>
      <dgm:spPr/>
    </dgm:pt>
    <dgm:pt modelId="{76BB39BA-D9B7-4931-A366-8AF949B55FAE}" type="pres">
      <dgm:prSet presAssocID="{F4955F05-9D4C-487F-B584-57CDAA6FD9A8}" presName="LevelOneTextNode" presStyleLbl="node0" presStyleIdx="0" presStyleCnt="1" custScaleX="192119" custLinFactNeighborY="-14776">
        <dgm:presLayoutVars>
          <dgm:chPref val="3"/>
        </dgm:presLayoutVars>
      </dgm:prSet>
      <dgm:spPr/>
      <dgm:t>
        <a:bodyPr/>
        <a:lstStyle/>
        <a:p>
          <a:endParaRPr lang="it-IT"/>
        </a:p>
      </dgm:t>
    </dgm:pt>
    <dgm:pt modelId="{1C2A3C0D-098A-4CCD-B472-38A8D1D765F3}" type="pres">
      <dgm:prSet presAssocID="{F4955F05-9D4C-487F-B584-57CDAA6FD9A8}" presName="level2hierChild" presStyleCnt="0"/>
      <dgm:spPr/>
    </dgm:pt>
    <dgm:pt modelId="{3C573815-EA4D-4B10-9A45-077FBB67AE30}" type="pres">
      <dgm:prSet presAssocID="{823070CB-9B1E-4766-8E51-BC24BC34BDBB}" presName="conn2-1" presStyleLbl="parChTrans1D2" presStyleIdx="0" presStyleCnt="4"/>
      <dgm:spPr/>
      <dgm:t>
        <a:bodyPr/>
        <a:lstStyle/>
        <a:p>
          <a:endParaRPr lang="it-IT"/>
        </a:p>
      </dgm:t>
    </dgm:pt>
    <dgm:pt modelId="{894E7B40-331A-4B64-B8D5-C42EBF4F9C60}" type="pres">
      <dgm:prSet presAssocID="{823070CB-9B1E-4766-8E51-BC24BC34BDBB}" presName="connTx" presStyleLbl="parChTrans1D2" presStyleIdx="0" presStyleCnt="4"/>
      <dgm:spPr/>
      <dgm:t>
        <a:bodyPr/>
        <a:lstStyle/>
        <a:p>
          <a:endParaRPr lang="it-IT"/>
        </a:p>
      </dgm:t>
    </dgm:pt>
    <dgm:pt modelId="{F4945D9C-F26C-4B40-BBB0-E35E028FD4A4}" type="pres">
      <dgm:prSet presAssocID="{269C54E7-EF4E-4E2A-BA49-C820E0CD275D}" presName="root2" presStyleCnt="0"/>
      <dgm:spPr/>
    </dgm:pt>
    <dgm:pt modelId="{C1C0D5CB-5F19-4FE1-912F-556570B0E7B0}" type="pres">
      <dgm:prSet presAssocID="{269C54E7-EF4E-4E2A-BA49-C820E0CD275D}" presName="LevelTwoTextNode" presStyleLbl="node2" presStyleIdx="0" presStyleCnt="4" custScaleX="130088">
        <dgm:presLayoutVars>
          <dgm:chPref val="3"/>
        </dgm:presLayoutVars>
      </dgm:prSet>
      <dgm:spPr/>
      <dgm:t>
        <a:bodyPr/>
        <a:lstStyle/>
        <a:p>
          <a:endParaRPr lang="it-IT"/>
        </a:p>
      </dgm:t>
    </dgm:pt>
    <dgm:pt modelId="{2C706FE2-8C19-40B7-94E2-8DBC1210FC9E}" type="pres">
      <dgm:prSet presAssocID="{269C54E7-EF4E-4E2A-BA49-C820E0CD275D}" presName="level3hierChild" presStyleCnt="0"/>
      <dgm:spPr/>
    </dgm:pt>
    <dgm:pt modelId="{5394DD32-32B3-4A7A-9DFD-D97AACF9FCB6}" type="pres">
      <dgm:prSet presAssocID="{1E1B73CD-0EB6-4FB2-99F6-30C4909D650E}" presName="conn2-1" presStyleLbl="parChTrans1D2" presStyleIdx="1" presStyleCnt="4"/>
      <dgm:spPr/>
      <dgm:t>
        <a:bodyPr/>
        <a:lstStyle/>
        <a:p>
          <a:endParaRPr lang="it-IT"/>
        </a:p>
      </dgm:t>
    </dgm:pt>
    <dgm:pt modelId="{8C78E97D-7C0E-43E1-A50E-71E17D841C63}" type="pres">
      <dgm:prSet presAssocID="{1E1B73CD-0EB6-4FB2-99F6-30C4909D650E}" presName="connTx" presStyleLbl="parChTrans1D2" presStyleIdx="1" presStyleCnt="4"/>
      <dgm:spPr/>
      <dgm:t>
        <a:bodyPr/>
        <a:lstStyle/>
        <a:p>
          <a:endParaRPr lang="it-IT"/>
        </a:p>
      </dgm:t>
    </dgm:pt>
    <dgm:pt modelId="{C70C4470-F887-48E9-9298-86C7A3217CAF}" type="pres">
      <dgm:prSet presAssocID="{99A2304E-531A-42AE-8FDB-DE39E670877D}" presName="root2" presStyleCnt="0"/>
      <dgm:spPr/>
    </dgm:pt>
    <dgm:pt modelId="{09ECA91C-7F03-43D8-8DE9-EC236550F093}" type="pres">
      <dgm:prSet presAssocID="{99A2304E-531A-42AE-8FDB-DE39E670877D}" presName="LevelTwoTextNode" presStyleLbl="node2" presStyleIdx="1" presStyleCnt="4" custScaleX="130088">
        <dgm:presLayoutVars>
          <dgm:chPref val="3"/>
        </dgm:presLayoutVars>
      </dgm:prSet>
      <dgm:spPr/>
      <dgm:t>
        <a:bodyPr/>
        <a:lstStyle/>
        <a:p>
          <a:endParaRPr lang="it-IT"/>
        </a:p>
      </dgm:t>
    </dgm:pt>
    <dgm:pt modelId="{45F2C564-7CEA-491E-91A1-4B234A4BB62C}" type="pres">
      <dgm:prSet presAssocID="{99A2304E-531A-42AE-8FDB-DE39E670877D}" presName="level3hierChild" presStyleCnt="0"/>
      <dgm:spPr/>
    </dgm:pt>
    <dgm:pt modelId="{8DD81FDC-715F-4BB6-A023-A24DE924D03B}" type="pres">
      <dgm:prSet presAssocID="{EE4C7259-AFEA-4016-B9D9-12728F6FE14E}" presName="conn2-1" presStyleLbl="parChTrans1D2" presStyleIdx="2" presStyleCnt="4"/>
      <dgm:spPr/>
      <dgm:t>
        <a:bodyPr/>
        <a:lstStyle/>
        <a:p>
          <a:endParaRPr lang="it-IT"/>
        </a:p>
      </dgm:t>
    </dgm:pt>
    <dgm:pt modelId="{C0A48D4E-DCF6-4804-899A-DECCBA6CE4DC}" type="pres">
      <dgm:prSet presAssocID="{EE4C7259-AFEA-4016-B9D9-12728F6FE14E}" presName="connTx" presStyleLbl="parChTrans1D2" presStyleIdx="2" presStyleCnt="4"/>
      <dgm:spPr/>
      <dgm:t>
        <a:bodyPr/>
        <a:lstStyle/>
        <a:p>
          <a:endParaRPr lang="it-IT"/>
        </a:p>
      </dgm:t>
    </dgm:pt>
    <dgm:pt modelId="{0AF637F3-63CB-46FE-88D1-B0B35DDAC3F3}" type="pres">
      <dgm:prSet presAssocID="{01E82584-B756-4858-B60A-FFA966DD61BA}" presName="root2" presStyleCnt="0"/>
      <dgm:spPr/>
    </dgm:pt>
    <dgm:pt modelId="{69501CD8-B938-424D-8C98-388183E8EF0C}" type="pres">
      <dgm:prSet presAssocID="{01E82584-B756-4858-B60A-FFA966DD61BA}" presName="LevelTwoTextNode" presStyleLbl="node2" presStyleIdx="2" presStyleCnt="4" custScaleX="130084">
        <dgm:presLayoutVars>
          <dgm:chPref val="3"/>
        </dgm:presLayoutVars>
      </dgm:prSet>
      <dgm:spPr/>
      <dgm:t>
        <a:bodyPr/>
        <a:lstStyle/>
        <a:p>
          <a:endParaRPr lang="it-IT"/>
        </a:p>
      </dgm:t>
    </dgm:pt>
    <dgm:pt modelId="{D78237AB-EC2F-4E17-B57F-213877A3B507}" type="pres">
      <dgm:prSet presAssocID="{01E82584-B756-4858-B60A-FFA966DD61BA}" presName="level3hierChild" presStyleCnt="0"/>
      <dgm:spPr/>
    </dgm:pt>
    <dgm:pt modelId="{847A978D-C23E-4945-952F-7C64DD581C20}" type="pres">
      <dgm:prSet presAssocID="{B899C8E1-86D8-42BA-99BA-9068DCDC2F55}" presName="conn2-1" presStyleLbl="parChTrans1D2" presStyleIdx="3" presStyleCnt="4"/>
      <dgm:spPr/>
      <dgm:t>
        <a:bodyPr/>
        <a:lstStyle/>
        <a:p>
          <a:endParaRPr lang="it-IT"/>
        </a:p>
      </dgm:t>
    </dgm:pt>
    <dgm:pt modelId="{8B2E9C3D-5433-42C0-A918-6F18A7659068}" type="pres">
      <dgm:prSet presAssocID="{B899C8E1-86D8-42BA-99BA-9068DCDC2F55}" presName="connTx" presStyleLbl="parChTrans1D2" presStyleIdx="3" presStyleCnt="4"/>
      <dgm:spPr/>
      <dgm:t>
        <a:bodyPr/>
        <a:lstStyle/>
        <a:p>
          <a:endParaRPr lang="it-IT"/>
        </a:p>
      </dgm:t>
    </dgm:pt>
    <dgm:pt modelId="{3072E72F-9991-4B1F-BF34-68FA3FA2198F}" type="pres">
      <dgm:prSet presAssocID="{4D54FFDE-49FF-4185-9555-AE174200A2F8}" presName="root2" presStyleCnt="0"/>
      <dgm:spPr/>
    </dgm:pt>
    <dgm:pt modelId="{4D5D9A56-3F88-4BDB-A8B2-1A389767F8B3}" type="pres">
      <dgm:prSet presAssocID="{4D54FFDE-49FF-4185-9555-AE174200A2F8}" presName="LevelTwoTextNode" presStyleLbl="node2" presStyleIdx="3" presStyleCnt="4" custScaleX="130088">
        <dgm:presLayoutVars>
          <dgm:chPref val="3"/>
        </dgm:presLayoutVars>
      </dgm:prSet>
      <dgm:spPr/>
      <dgm:t>
        <a:bodyPr/>
        <a:lstStyle/>
        <a:p>
          <a:endParaRPr lang="it-IT"/>
        </a:p>
      </dgm:t>
    </dgm:pt>
    <dgm:pt modelId="{30619E84-07D5-43D9-93C5-DC52EF368C6D}" type="pres">
      <dgm:prSet presAssocID="{4D54FFDE-49FF-4185-9555-AE174200A2F8}" presName="level3hierChild" presStyleCnt="0"/>
      <dgm:spPr/>
    </dgm:pt>
  </dgm:ptLst>
  <dgm:cxnLst>
    <dgm:cxn modelId="{ADFD8A70-F4F8-4F01-A660-6093FCA1839A}" type="presOf" srcId="{1E1B73CD-0EB6-4FB2-99F6-30C4909D650E}" destId="{5394DD32-32B3-4A7A-9DFD-D97AACF9FCB6}" srcOrd="0" destOrd="0" presId="urn:microsoft.com/office/officeart/2008/layout/HorizontalMultiLevelHierarchy"/>
    <dgm:cxn modelId="{E80C498E-1009-4268-AE3D-C34D31798752}" type="presOf" srcId="{823070CB-9B1E-4766-8E51-BC24BC34BDBB}" destId="{3C573815-EA4D-4B10-9A45-077FBB67AE30}" srcOrd="0" destOrd="0" presId="urn:microsoft.com/office/officeart/2008/layout/HorizontalMultiLevelHierarchy"/>
    <dgm:cxn modelId="{A2443079-26D7-461A-980C-315A85D3867B}" type="presOf" srcId="{EE4C7259-AFEA-4016-B9D9-12728F6FE14E}" destId="{C0A48D4E-DCF6-4804-899A-DECCBA6CE4DC}" srcOrd="1" destOrd="0" presId="urn:microsoft.com/office/officeart/2008/layout/HorizontalMultiLevelHierarchy"/>
    <dgm:cxn modelId="{3BB0033F-5A72-44F4-838E-6E70BCAC19BF}" type="presOf" srcId="{B899C8E1-86D8-42BA-99BA-9068DCDC2F55}" destId="{847A978D-C23E-4945-952F-7C64DD581C20}" srcOrd="0" destOrd="0" presId="urn:microsoft.com/office/officeart/2008/layout/HorizontalMultiLevelHierarchy"/>
    <dgm:cxn modelId="{2AC54A45-0AA2-4531-986A-46D28C8E80E3}" srcId="{F4955F05-9D4C-487F-B584-57CDAA6FD9A8}" destId="{4D54FFDE-49FF-4185-9555-AE174200A2F8}" srcOrd="3" destOrd="0" parTransId="{B899C8E1-86D8-42BA-99BA-9068DCDC2F55}" sibTransId="{9FB7351A-D10D-4C0B-A24A-EF66064F3342}"/>
    <dgm:cxn modelId="{B8E218C9-67D1-4D1D-8DD7-87B27C700D76}" type="presOf" srcId="{01E82584-B756-4858-B60A-FFA966DD61BA}" destId="{69501CD8-B938-424D-8C98-388183E8EF0C}" srcOrd="0" destOrd="0" presId="urn:microsoft.com/office/officeart/2008/layout/HorizontalMultiLevelHierarchy"/>
    <dgm:cxn modelId="{E5FBE59D-0928-4049-9257-DD45A298428D}" srcId="{72E9DBBE-45FC-41FF-B00B-BC8CDA480A0C}" destId="{F4955F05-9D4C-487F-B584-57CDAA6FD9A8}" srcOrd="0" destOrd="0" parTransId="{A9CB5231-00E6-4A2C-8E4D-09968EE95F45}" sibTransId="{831EF0BB-2F2A-42FD-87FC-F3A306F8FCBE}"/>
    <dgm:cxn modelId="{2684F5A9-32DE-470B-B21F-B587405223C3}" srcId="{F4955F05-9D4C-487F-B584-57CDAA6FD9A8}" destId="{269C54E7-EF4E-4E2A-BA49-C820E0CD275D}" srcOrd="0" destOrd="0" parTransId="{823070CB-9B1E-4766-8E51-BC24BC34BDBB}" sibTransId="{E40BC7CB-988B-4E6A-910B-3BA7ACE04F71}"/>
    <dgm:cxn modelId="{E6F01BA4-6347-469A-BC4C-DE6E36A0813C}" type="presOf" srcId="{EE4C7259-AFEA-4016-B9D9-12728F6FE14E}" destId="{8DD81FDC-715F-4BB6-A023-A24DE924D03B}" srcOrd="0" destOrd="0" presId="urn:microsoft.com/office/officeart/2008/layout/HorizontalMultiLevelHierarchy"/>
    <dgm:cxn modelId="{631CE5A2-517B-460D-B4E7-96A52E16CA1A}" type="presOf" srcId="{99A2304E-531A-42AE-8FDB-DE39E670877D}" destId="{09ECA91C-7F03-43D8-8DE9-EC236550F093}" srcOrd="0" destOrd="0" presId="urn:microsoft.com/office/officeart/2008/layout/HorizontalMultiLevelHierarchy"/>
    <dgm:cxn modelId="{919D999F-1AAE-47A7-8A21-04371134A9FB}" type="presOf" srcId="{823070CB-9B1E-4766-8E51-BC24BC34BDBB}" destId="{894E7B40-331A-4B64-B8D5-C42EBF4F9C60}" srcOrd="1" destOrd="0" presId="urn:microsoft.com/office/officeart/2008/layout/HorizontalMultiLevelHierarchy"/>
    <dgm:cxn modelId="{929B34CF-93E9-4F56-B5B0-F7A03D5A9FB6}" type="presOf" srcId="{72E9DBBE-45FC-41FF-B00B-BC8CDA480A0C}" destId="{A484B4F9-B41B-4C1E-A607-6660F663F01F}" srcOrd="0" destOrd="0" presId="urn:microsoft.com/office/officeart/2008/layout/HorizontalMultiLevelHierarchy"/>
    <dgm:cxn modelId="{FC9C6338-8E4E-48CA-A3A4-F3E67CA214F2}" type="presOf" srcId="{269C54E7-EF4E-4E2A-BA49-C820E0CD275D}" destId="{C1C0D5CB-5F19-4FE1-912F-556570B0E7B0}" srcOrd="0" destOrd="0" presId="urn:microsoft.com/office/officeart/2008/layout/HorizontalMultiLevelHierarchy"/>
    <dgm:cxn modelId="{9A41D2C8-9168-44AA-A055-F0F9516A21EF}" type="presOf" srcId="{4D54FFDE-49FF-4185-9555-AE174200A2F8}" destId="{4D5D9A56-3F88-4BDB-A8B2-1A389767F8B3}" srcOrd="0" destOrd="0" presId="urn:microsoft.com/office/officeart/2008/layout/HorizontalMultiLevelHierarchy"/>
    <dgm:cxn modelId="{73B8142C-2EC6-4C9D-AEFD-7527F6002E9C}" type="presOf" srcId="{1E1B73CD-0EB6-4FB2-99F6-30C4909D650E}" destId="{8C78E97D-7C0E-43E1-A50E-71E17D841C63}" srcOrd="1" destOrd="0" presId="urn:microsoft.com/office/officeart/2008/layout/HorizontalMultiLevelHierarchy"/>
    <dgm:cxn modelId="{9026EDD4-3B5F-4EEB-A103-AE7AB43CE1E9}" type="presOf" srcId="{B899C8E1-86D8-42BA-99BA-9068DCDC2F55}" destId="{8B2E9C3D-5433-42C0-A918-6F18A7659068}" srcOrd="1" destOrd="0" presId="urn:microsoft.com/office/officeart/2008/layout/HorizontalMultiLevelHierarchy"/>
    <dgm:cxn modelId="{2C181861-4AC5-428B-8E81-189C4E6837D0}" type="presOf" srcId="{F4955F05-9D4C-487F-B584-57CDAA6FD9A8}" destId="{76BB39BA-D9B7-4931-A366-8AF949B55FAE}" srcOrd="0" destOrd="0" presId="urn:microsoft.com/office/officeart/2008/layout/HorizontalMultiLevelHierarchy"/>
    <dgm:cxn modelId="{AE7C56BD-2143-4058-8D91-E1E0036B0B35}" srcId="{F4955F05-9D4C-487F-B584-57CDAA6FD9A8}" destId="{01E82584-B756-4858-B60A-FFA966DD61BA}" srcOrd="2" destOrd="0" parTransId="{EE4C7259-AFEA-4016-B9D9-12728F6FE14E}" sibTransId="{8BB6E9DD-F849-402C-99AF-70E1C67CBC7B}"/>
    <dgm:cxn modelId="{2F418D6D-818B-4457-B7AA-38F1B57325F5}" srcId="{F4955F05-9D4C-487F-B584-57CDAA6FD9A8}" destId="{99A2304E-531A-42AE-8FDB-DE39E670877D}" srcOrd="1" destOrd="0" parTransId="{1E1B73CD-0EB6-4FB2-99F6-30C4909D650E}" sibTransId="{184EB5F5-123D-43AF-8E88-4DAE593EAEB3}"/>
    <dgm:cxn modelId="{0D36BFD8-3519-49EA-B6E5-032A2B978871}" type="presParOf" srcId="{A484B4F9-B41B-4C1E-A607-6660F663F01F}" destId="{3DB40574-5BF3-4B85-A664-044B4A39C983}" srcOrd="0" destOrd="0" presId="urn:microsoft.com/office/officeart/2008/layout/HorizontalMultiLevelHierarchy"/>
    <dgm:cxn modelId="{EC717344-CF51-4ED5-8EF6-249182E653E7}" type="presParOf" srcId="{3DB40574-5BF3-4B85-A664-044B4A39C983}" destId="{76BB39BA-D9B7-4931-A366-8AF949B55FAE}" srcOrd="0" destOrd="0" presId="urn:microsoft.com/office/officeart/2008/layout/HorizontalMultiLevelHierarchy"/>
    <dgm:cxn modelId="{6293BAB4-7670-4EC2-80B9-95B0F25A11F0}" type="presParOf" srcId="{3DB40574-5BF3-4B85-A664-044B4A39C983}" destId="{1C2A3C0D-098A-4CCD-B472-38A8D1D765F3}" srcOrd="1" destOrd="0" presId="urn:microsoft.com/office/officeart/2008/layout/HorizontalMultiLevelHierarchy"/>
    <dgm:cxn modelId="{FC606361-073D-4124-8E5C-BDD0DF408FAC}" type="presParOf" srcId="{1C2A3C0D-098A-4CCD-B472-38A8D1D765F3}" destId="{3C573815-EA4D-4B10-9A45-077FBB67AE30}" srcOrd="0" destOrd="0" presId="urn:microsoft.com/office/officeart/2008/layout/HorizontalMultiLevelHierarchy"/>
    <dgm:cxn modelId="{D9A3A82C-A61B-4DC2-A517-E9D2CD0B59AB}" type="presParOf" srcId="{3C573815-EA4D-4B10-9A45-077FBB67AE30}" destId="{894E7B40-331A-4B64-B8D5-C42EBF4F9C60}" srcOrd="0" destOrd="0" presId="urn:microsoft.com/office/officeart/2008/layout/HorizontalMultiLevelHierarchy"/>
    <dgm:cxn modelId="{4D93A033-F50A-4172-A304-246B793D049C}" type="presParOf" srcId="{1C2A3C0D-098A-4CCD-B472-38A8D1D765F3}" destId="{F4945D9C-F26C-4B40-BBB0-E35E028FD4A4}" srcOrd="1" destOrd="0" presId="urn:microsoft.com/office/officeart/2008/layout/HorizontalMultiLevelHierarchy"/>
    <dgm:cxn modelId="{4BEDAF9B-F4CB-4D36-B7BD-C63B99936A82}" type="presParOf" srcId="{F4945D9C-F26C-4B40-BBB0-E35E028FD4A4}" destId="{C1C0D5CB-5F19-4FE1-912F-556570B0E7B0}" srcOrd="0" destOrd="0" presId="urn:microsoft.com/office/officeart/2008/layout/HorizontalMultiLevelHierarchy"/>
    <dgm:cxn modelId="{0F4F42B4-652A-437C-8B60-BD7E20DE8D22}" type="presParOf" srcId="{F4945D9C-F26C-4B40-BBB0-E35E028FD4A4}" destId="{2C706FE2-8C19-40B7-94E2-8DBC1210FC9E}" srcOrd="1" destOrd="0" presId="urn:microsoft.com/office/officeart/2008/layout/HorizontalMultiLevelHierarchy"/>
    <dgm:cxn modelId="{165DEE81-4499-496D-9F17-D9D2376DA63B}" type="presParOf" srcId="{1C2A3C0D-098A-4CCD-B472-38A8D1D765F3}" destId="{5394DD32-32B3-4A7A-9DFD-D97AACF9FCB6}" srcOrd="2" destOrd="0" presId="urn:microsoft.com/office/officeart/2008/layout/HorizontalMultiLevelHierarchy"/>
    <dgm:cxn modelId="{29B791D2-8AE7-4921-B727-8792710EE576}" type="presParOf" srcId="{5394DD32-32B3-4A7A-9DFD-D97AACF9FCB6}" destId="{8C78E97D-7C0E-43E1-A50E-71E17D841C63}" srcOrd="0" destOrd="0" presId="urn:microsoft.com/office/officeart/2008/layout/HorizontalMultiLevelHierarchy"/>
    <dgm:cxn modelId="{E85E843C-32FA-44C2-B3CE-79F68CAA9C3B}" type="presParOf" srcId="{1C2A3C0D-098A-4CCD-B472-38A8D1D765F3}" destId="{C70C4470-F887-48E9-9298-86C7A3217CAF}" srcOrd="3" destOrd="0" presId="urn:microsoft.com/office/officeart/2008/layout/HorizontalMultiLevelHierarchy"/>
    <dgm:cxn modelId="{48FD8877-29BB-40F7-A1B9-DA1A03EC79A6}" type="presParOf" srcId="{C70C4470-F887-48E9-9298-86C7A3217CAF}" destId="{09ECA91C-7F03-43D8-8DE9-EC236550F093}" srcOrd="0" destOrd="0" presId="urn:microsoft.com/office/officeart/2008/layout/HorizontalMultiLevelHierarchy"/>
    <dgm:cxn modelId="{644C14BE-A9CA-4E97-9063-84E1D2973E0B}" type="presParOf" srcId="{C70C4470-F887-48E9-9298-86C7A3217CAF}" destId="{45F2C564-7CEA-491E-91A1-4B234A4BB62C}" srcOrd="1" destOrd="0" presId="urn:microsoft.com/office/officeart/2008/layout/HorizontalMultiLevelHierarchy"/>
    <dgm:cxn modelId="{06620CFF-3F8F-45C2-8C93-6522D1E1A869}" type="presParOf" srcId="{1C2A3C0D-098A-4CCD-B472-38A8D1D765F3}" destId="{8DD81FDC-715F-4BB6-A023-A24DE924D03B}" srcOrd="4" destOrd="0" presId="urn:microsoft.com/office/officeart/2008/layout/HorizontalMultiLevelHierarchy"/>
    <dgm:cxn modelId="{1F03E723-0700-48A0-8CC7-EAD5345D46FF}" type="presParOf" srcId="{8DD81FDC-715F-4BB6-A023-A24DE924D03B}" destId="{C0A48D4E-DCF6-4804-899A-DECCBA6CE4DC}" srcOrd="0" destOrd="0" presId="urn:microsoft.com/office/officeart/2008/layout/HorizontalMultiLevelHierarchy"/>
    <dgm:cxn modelId="{F2F0CC0C-AC54-4DB4-B4CB-C9C1EABA159C}" type="presParOf" srcId="{1C2A3C0D-098A-4CCD-B472-38A8D1D765F3}" destId="{0AF637F3-63CB-46FE-88D1-B0B35DDAC3F3}" srcOrd="5" destOrd="0" presId="urn:microsoft.com/office/officeart/2008/layout/HorizontalMultiLevelHierarchy"/>
    <dgm:cxn modelId="{C2CF6EDF-3AC1-4C10-8E09-9EAFF2A02C0D}" type="presParOf" srcId="{0AF637F3-63CB-46FE-88D1-B0B35DDAC3F3}" destId="{69501CD8-B938-424D-8C98-388183E8EF0C}" srcOrd="0" destOrd="0" presId="urn:microsoft.com/office/officeart/2008/layout/HorizontalMultiLevelHierarchy"/>
    <dgm:cxn modelId="{CF3D9047-377D-4805-841B-71FE7B954AF1}" type="presParOf" srcId="{0AF637F3-63CB-46FE-88D1-B0B35DDAC3F3}" destId="{D78237AB-EC2F-4E17-B57F-213877A3B507}" srcOrd="1" destOrd="0" presId="urn:microsoft.com/office/officeart/2008/layout/HorizontalMultiLevelHierarchy"/>
    <dgm:cxn modelId="{87BA3D77-3DB9-44EB-80C9-86C2AB88A185}" type="presParOf" srcId="{1C2A3C0D-098A-4CCD-B472-38A8D1D765F3}" destId="{847A978D-C23E-4945-952F-7C64DD581C20}" srcOrd="6" destOrd="0" presId="urn:microsoft.com/office/officeart/2008/layout/HorizontalMultiLevelHierarchy"/>
    <dgm:cxn modelId="{C82373CD-1615-4109-9D76-69169687B94A}" type="presParOf" srcId="{847A978D-C23E-4945-952F-7C64DD581C20}" destId="{8B2E9C3D-5433-42C0-A918-6F18A7659068}" srcOrd="0" destOrd="0" presId="urn:microsoft.com/office/officeart/2008/layout/HorizontalMultiLevelHierarchy"/>
    <dgm:cxn modelId="{5D04391E-86F7-49E8-AF99-ADA832430E47}" type="presParOf" srcId="{1C2A3C0D-098A-4CCD-B472-38A8D1D765F3}" destId="{3072E72F-9991-4B1F-BF34-68FA3FA2198F}" srcOrd="7" destOrd="0" presId="urn:microsoft.com/office/officeart/2008/layout/HorizontalMultiLevelHierarchy"/>
    <dgm:cxn modelId="{F6E358BE-25E4-4029-9CB4-583256CFC069}" type="presParOf" srcId="{3072E72F-9991-4B1F-BF34-68FA3FA2198F}" destId="{4D5D9A56-3F88-4BDB-A8B2-1A389767F8B3}" srcOrd="0" destOrd="0" presId="urn:microsoft.com/office/officeart/2008/layout/HorizontalMultiLevelHierarchy"/>
    <dgm:cxn modelId="{E84BA47B-4002-4C71-B149-F15F68CDA91B}" type="presParOf" srcId="{3072E72F-9991-4B1F-BF34-68FA3FA2198F}" destId="{30619E84-07D5-43D9-93C5-DC52EF368C6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923787-4A53-42C4-A0C0-58A5AA20F791}" type="doc">
      <dgm:prSet loTypeId="urn:microsoft.com/office/officeart/2005/8/layout/chart3" loCatId="relationship" qsTypeId="urn:microsoft.com/office/officeart/2005/8/quickstyle/simple1" qsCatId="simple" csTypeId="urn:microsoft.com/office/officeart/2005/8/colors/accent1_2" csCatId="accent1" phldr="1"/>
      <dgm:spPr/>
      <dgm:t>
        <a:bodyPr/>
        <a:lstStyle/>
        <a:p>
          <a:endParaRPr lang="it-IT"/>
        </a:p>
      </dgm:t>
    </dgm:pt>
    <dgm:pt modelId="{0CEF1F04-EBF6-452D-B665-D2492B027F65}">
      <dgm:prSet custT="1"/>
      <dgm:spPr>
        <a:solidFill>
          <a:srgbClr val="7F142A"/>
        </a:solidFill>
      </dgm:spPr>
      <dgm:t>
        <a:bodyPr/>
        <a:lstStyle/>
        <a:p>
          <a:pPr rtl="0">
            <a:spcBef>
              <a:spcPts val="0"/>
            </a:spcBef>
            <a:spcAft>
              <a:spcPts val="0"/>
            </a:spcAft>
          </a:pPr>
          <a:r>
            <a:rPr lang="en-US" sz="1600" b="1" dirty="0" smtClean="0"/>
            <a:t>Entire external data bases (medicines, school books, household contribution to National Health Service) 0.6%</a:t>
          </a:r>
          <a:endParaRPr lang="it-IT" sz="1600" b="1" dirty="0"/>
        </a:p>
      </dgm:t>
    </dgm:pt>
    <dgm:pt modelId="{47538D02-8413-47B6-B8A9-292426A9AF44}" type="parTrans" cxnId="{765FFC12-6296-40A6-AB73-A5F3645D2291}">
      <dgm:prSet/>
      <dgm:spPr/>
      <dgm:t>
        <a:bodyPr/>
        <a:lstStyle/>
        <a:p>
          <a:pPr>
            <a:spcBef>
              <a:spcPts val="0"/>
            </a:spcBef>
            <a:spcAft>
              <a:spcPts val="0"/>
            </a:spcAft>
          </a:pPr>
          <a:endParaRPr lang="it-IT" sz="1600" b="1"/>
        </a:p>
      </dgm:t>
    </dgm:pt>
    <dgm:pt modelId="{E085D843-4F9E-4B63-9DD5-C952EB4D95E8}" type="sibTrans" cxnId="{765FFC12-6296-40A6-AB73-A5F3645D2291}">
      <dgm:prSet/>
      <dgm:spPr/>
      <dgm:t>
        <a:bodyPr/>
        <a:lstStyle/>
        <a:p>
          <a:pPr>
            <a:spcBef>
              <a:spcPts val="0"/>
            </a:spcBef>
            <a:spcAft>
              <a:spcPts val="0"/>
            </a:spcAft>
          </a:pPr>
          <a:endParaRPr lang="it-IT" sz="1600" b="1"/>
        </a:p>
      </dgm:t>
    </dgm:pt>
    <dgm:pt modelId="{853B0E16-8260-4902-89A3-0FEABD2FC597}">
      <dgm:prSet custT="1"/>
      <dgm:spPr>
        <a:solidFill>
          <a:srgbClr val="7F142A"/>
        </a:solidFill>
      </dgm:spPr>
      <dgm:t>
        <a:bodyPr/>
        <a:lstStyle/>
        <a:p>
          <a:pPr rtl="0">
            <a:spcBef>
              <a:spcPts val="0"/>
            </a:spcBef>
            <a:spcAft>
              <a:spcPts val="0"/>
            </a:spcAft>
          </a:pPr>
          <a:r>
            <a:rPr lang="en-US" sz="1600" b="1" dirty="0" smtClean="0"/>
            <a:t>Other prices centrally collected (i.e. tobacco and cigarettes)</a:t>
          </a:r>
        </a:p>
        <a:p>
          <a:pPr rtl="0">
            <a:spcBef>
              <a:spcPts val="0"/>
            </a:spcBef>
            <a:spcAft>
              <a:spcPts val="0"/>
            </a:spcAft>
          </a:pPr>
          <a:r>
            <a:rPr lang="en-US" sz="1600" b="1" dirty="0" smtClean="0"/>
            <a:t>7.0%</a:t>
          </a:r>
          <a:endParaRPr lang="it-IT" sz="1600" b="1" dirty="0"/>
        </a:p>
      </dgm:t>
    </dgm:pt>
    <dgm:pt modelId="{F5793781-1D97-410E-95B6-46D2C93181DD}" type="sibTrans" cxnId="{85CA3A41-67DD-456E-9396-59D36307D22C}">
      <dgm:prSet/>
      <dgm:spPr/>
      <dgm:t>
        <a:bodyPr/>
        <a:lstStyle/>
        <a:p>
          <a:pPr>
            <a:spcBef>
              <a:spcPts val="0"/>
            </a:spcBef>
            <a:spcAft>
              <a:spcPts val="0"/>
            </a:spcAft>
          </a:pPr>
          <a:endParaRPr lang="it-IT" sz="1600" b="1"/>
        </a:p>
      </dgm:t>
    </dgm:pt>
    <dgm:pt modelId="{B35C4CBC-C93B-4673-B8AB-F4A01052A199}" type="parTrans" cxnId="{85CA3A41-67DD-456E-9396-59D36307D22C}">
      <dgm:prSet/>
      <dgm:spPr/>
      <dgm:t>
        <a:bodyPr/>
        <a:lstStyle/>
        <a:p>
          <a:pPr>
            <a:spcBef>
              <a:spcPts val="0"/>
            </a:spcBef>
            <a:spcAft>
              <a:spcPts val="0"/>
            </a:spcAft>
          </a:pPr>
          <a:endParaRPr lang="it-IT" sz="1600" b="1"/>
        </a:p>
      </dgm:t>
    </dgm:pt>
    <dgm:pt modelId="{269B2A6D-14B9-4B0B-AAF9-628E242DFECB}">
      <dgm:prSet custT="1"/>
      <dgm:spPr>
        <a:solidFill>
          <a:srgbClr val="7F142A"/>
        </a:solidFill>
      </dgm:spPr>
      <dgm:t>
        <a:bodyPr/>
        <a:lstStyle/>
        <a:p>
          <a:pPr rtl="0">
            <a:spcBef>
              <a:spcPts val="0"/>
            </a:spcBef>
            <a:spcAft>
              <a:spcPts val="0"/>
            </a:spcAft>
          </a:pPr>
          <a:r>
            <a:rPr lang="en-US" sz="1600" b="1" dirty="0" smtClean="0"/>
            <a:t>The most efficient way to collect prices necessary for indices compilation (i.e. camping, package holidays, highway toll) 11.6%</a:t>
          </a:r>
          <a:endParaRPr lang="it-IT" sz="1600" b="1" dirty="0"/>
        </a:p>
      </dgm:t>
    </dgm:pt>
    <dgm:pt modelId="{6E920362-FE96-4F3C-B8F9-A31279D9894E}" type="parTrans" cxnId="{B1DB0B5A-2F0E-4C20-91FB-ED35A1B4E10F}">
      <dgm:prSet/>
      <dgm:spPr/>
      <dgm:t>
        <a:bodyPr/>
        <a:lstStyle/>
        <a:p>
          <a:pPr>
            <a:spcBef>
              <a:spcPts val="0"/>
            </a:spcBef>
            <a:spcAft>
              <a:spcPts val="0"/>
            </a:spcAft>
          </a:pPr>
          <a:endParaRPr lang="it-IT" sz="1600"/>
        </a:p>
      </dgm:t>
    </dgm:pt>
    <dgm:pt modelId="{1788C9E9-5D69-470E-9EAD-9A95F8D7D08C}" type="sibTrans" cxnId="{B1DB0B5A-2F0E-4C20-91FB-ED35A1B4E10F}">
      <dgm:prSet/>
      <dgm:spPr/>
      <dgm:t>
        <a:bodyPr/>
        <a:lstStyle/>
        <a:p>
          <a:pPr>
            <a:spcBef>
              <a:spcPts val="0"/>
            </a:spcBef>
            <a:spcAft>
              <a:spcPts val="0"/>
            </a:spcAft>
          </a:pPr>
          <a:endParaRPr lang="it-IT" sz="1600"/>
        </a:p>
      </dgm:t>
    </dgm:pt>
    <dgm:pt modelId="{1C798161-BB0E-4FD3-B9AD-91E4A40E9284}">
      <dgm:prSet custT="1"/>
      <dgm:spPr>
        <a:solidFill>
          <a:srgbClr val="7F142A"/>
        </a:solidFill>
      </dgm:spPr>
      <dgm:t>
        <a:bodyPr/>
        <a:lstStyle/>
        <a:p>
          <a:pPr rtl="0">
            <a:spcBef>
              <a:spcPts val="0"/>
            </a:spcBef>
            <a:spcAft>
              <a:spcPts val="0"/>
            </a:spcAft>
          </a:pPr>
          <a:r>
            <a:rPr lang="en-US" sz="1600" b="1" dirty="0" smtClean="0"/>
            <a:t>Prices referred to the real purchase on the Internet (i.e. air tickets, consumer electronics and e-book readers) 2.3%</a:t>
          </a:r>
          <a:endParaRPr lang="it-IT" sz="1600" b="1" dirty="0"/>
        </a:p>
      </dgm:t>
    </dgm:pt>
    <dgm:pt modelId="{892EDFDF-DF5F-4A02-9A3A-F2FF237E9FD7}" type="parTrans" cxnId="{5BA5277C-01C3-494B-9631-66B080FF8DD1}">
      <dgm:prSet/>
      <dgm:spPr/>
      <dgm:t>
        <a:bodyPr/>
        <a:lstStyle/>
        <a:p>
          <a:pPr>
            <a:spcBef>
              <a:spcPts val="0"/>
            </a:spcBef>
            <a:spcAft>
              <a:spcPts val="0"/>
            </a:spcAft>
          </a:pPr>
          <a:endParaRPr lang="it-IT" sz="1600"/>
        </a:p>
      </dgm:t>
    </dgm:pt>
    <dgm:pt modelId="{56FDE0EC-6152-4D39-BD44-A2EF93F0E6BF}" type="sibTrans" cxnId="{5BA5277C-01C3-494B-9631-66B080FF8DD1}">
      <dgm:prSet/>
      <dgm:spPr/>
      <dgm:t>
        <a:bodyPr/>
        <a:lstStyle/>
        <a:p>
          <a:pPr>
            <a:spcBef>
              <a:spcPts val="0"/>
            </a:spcBef>
            <a:spcAft>
              <a:spcPts val="0"/>
            </a:spcAft>
          </a:pPr>
          <a:endParaRPr lang="it-IT" sz="1600"/>
        </a:p>
      </dgm:t>
    </dgm:pt>
    <dgm:pt modelId="{54EE32A0-03FD-423B-82BE-26D00FDF40B0}" type="pres">
      <dgm:prSet presAssocID="{38923787-4A53-42C4-A0C0-58A5AA20F791}" presName="compositeShape" presStyleCnt="0">
        <dgm:presLayoutVars>
          <dgm:chMax val="7"/>
          <dgm:dir/>
          <dgm:resizeHandles val="exact"/>
        </dgm:presLayoutVars>
      </dgm:prSet>
      <dgm:spPr/>
      <dgm:t>
        <a:bodyPr/>
        <a:lstStyle/>
        <a:p>
          <a:endParaRPr lang="it-IT"/>
        </a:p>
      </dgm:t>
    </dgm:pt>
    <dgm:pt modelId="{42A3A922-E0D0-4055-AA82-016E90C42E7A}" type="pres">
      <dgm:prSet presAssocID="{38923787-4A53-42C4-A0C0-58A5AA20F791}" presName="wedge1" presStyleLbl="node1" presStyleIdx="0" presStyleCnt="4" custScaleX="195762" custScaleY="130825" custLinFactNeighborX="-1528" custLinFactNeighborY="7870"/>
      <dgm:spPr/>
      <dgm:t>
        <a:bodyPr/>
        <a:lstStyle/>
        <a:p>
          <a:endParaRPr lang="it-IT"/>
        </a:p>
      </dgm:t>
    </dgm:pt>
    <dgm:pt modelId="{11C0B8F4-8F66-4516-991B-ED9052CCCF57}" type="pres">
      <dgm:prSet presAssocID="{38923787-4A53-42C4-A0C0-58A5AA20F791}" presName="wedge1Tx" presStyleLbl="node1" presStyleIdx="0" presStyleCnt="4">
        <dgm:presLayoutVars>
          <dgm:chMax val="0"/>
          <dgm:chPref val="0"/>
          <dgm:bulletEnabled val="1"/>
        </dgm:presLayoutVars>
      </dgm:prSet>
      <dgm:spPr/>
      <dgm:t>
        <a:bodyPr/>
        <a:lstStyle/>
        <a:p>
          <a:endParaRPr lang="it-IT"/>
        </a:p>
      </dgm:t>
    </dgm:pt>
    <dgm:pt modelId="{E96FFF5E-E224-4798-A48C-ADA89759A85E}" type="pres">
      <dgm:prSet presAssocID="{38923787-4A53-42C4-A0C0-58A5AA20F791}" presName="wedge2" presStyleLbl="node1" presStyleIdx="1" presStyleCnt="4" custScaleX="193755" custScaleY="121424" custLinFactNeighborX="2609" custLinFactNeighborY="2343"/>
      <dgm:spPr>
        <a:solidFill>
          <a:srgbClr val="7F142A"/>
        </a:solidFill>
      </dgm:spPr>
      <dgm:t>
        <a:bodyPr/>
        <a:lstStyle/>
        <a:p>
          <a:endParaRPr lang="it-IT"/>
        </a:p>
      </dgm:t>
    </dgm:pt>
    <dgm:pt modelId="{88EBA5A6-F25E-4C25-BA07-0E8D31C2FE88}" type="pres">
      <dgm:prSet presAssocID="{38923787-4A53-42C4-A0C0-58A5AA20F791}" presName="wedge2Tx" presStyleLbl="node1" presStyleIdx="1" presStyleCnt="4">
        <dgm:presLayoutVars>
          <dgm:chMax val="0"/>
          <dgm:chPref val="0"/>
          <dgm:bulletEnabled val="1"/>
        </dgm:presLayoutVars>
      </dgm:prSet>
      <dgm:spPr/>
      <dgm:t>
        <a:bodyPr/>
        <a:lstStyle/>
        <a:p>
          <a:endParaRPr lang="it-IT"/>
        </a:p>
      </dgm:t>
    </dgm:pt>
    <dgm:pt modelId="{A889BEFF-F219-4C97-AD69-CA1D8FD39C48}" type="pres">
      <dgm:prSet presAssocID="{38923787-4A53-42C4-A0C0-58A5AA20F791}" presName="wedge3" presStyleLbl="node1" presStyleIdx="2" presStyleCnt="4" custScaleX="173143" custScaleY="125439" custLinFactNeighborX="1673" custLinFactNeighborY="962"/>
      <dgm:spPr>
        <a:solidFill>
          <a:srgbClr val="7F142A"/>
        </a:solidFill>
      </dgm:spPr>
      <dgm:t>
        <a:bodyPr/>
        <a:lstStyle/>
        <a:p>
          <a:endParaRPr lang="it-IT"/>
        </a:p>
      </dgm:t>
    </dgm:pt>
    <dgm:pt modelId="{AC8D724C-935B-45D8-BD49-12E78FE8D2DD}" type="pres">
      <dgm:prSet presAssocID="{38923787-4A53-42C4-A0C0-58A5AA20F791}" presName="wedge3Tx" presStyleLbl="node1" presStyleIdx="2" presStyleCnt="4">
        <dgm:presLayoutVars>
          <dgm:chMax val="0"/>
          <dgm:chPref val="0"/>
          <dgm:bulletEnabled val="1"/>
        </dgm:presLayoutVars>
      </dgm:prSet>
      <dgm:spPr/>
      <dgm:t>
        <a:bodyPr/>
        <a:lstStyle/>
        <a:p>
          <a:endParaRPr lang="it-IT"/>
        </a:p>
      </dgm:t>
    </dgm:pt>
    <dgm:pt modelId="{45BB65CB-0A0F-4D28-A74C-81D44EA8DB37}" type="pres">
      <dgm:prSet presAssocID="{38923787-4A53-42C4-A0C0-58A5AA20F791}" presName="wedge4" presStyleLbl="node1" presStyleIdx="3" presStyleCnt="4" custScaleX="174713" custScaleY="130320" custLinFactNeighborX="1673" custLinFactNeighborY="1981"/>
      <dgm:spPr/>
      <dgm:t>
        <a:bodyPr/>
        <a:lstStyle/>
        <a:p>
          <a:endParaRPr lang="it-IT"/>
        </a:p>
      </dgm:t>
    </dgm:pt>
    <dgm:pt modelId="{59D9BBAA-5D4B-4C07-A91D-364D7FB04E3B}" type="pres">
      <dgm:prSet presAssocID="{38923787-4A53-42C4-A0C0-58A5AA20F791}" presName="wedge4Tx" presStyleLbl="node1" presStyleIdx="3" presStyleCnt="4">
        <dgm:presLayoutVars>
          <dgm:chMax val="0"/>
          <dgm:chPref val="0"/>
          <dgm:bulletEnabled val="1"/>
        </dgm:presLayoutVars>
      </dgm:prSet>
      <dgm:spPr/>
      <dgm:t>
        <a:bodyPr/>
        <a:lstStyle/>
        <a:p>
          <a:endParaRPr lang="it-IT"/>
        </a:p>
      </dgm:t>
    </dgm:pt>
  </dgm:ptLst>
  <dgm:cxnLst>
    <dgm:cxn modelId="{B1DB0B5A-2F0E-4C20-91FB-ED35A1B4E10F}" srcId="{38923787-4A53-42C4-A0C0-58A5AA20F791}" destId="{269B2A6D-14B9-4B0B-AAF9-628E242DFECB}" srcOrd="1" destOrd="0" parTransId="{6E920362-FE96-4F3C-B8F9-A31279D9894E}" sibTransId="{1788C9E9-5D69-470E-9EAD-9A95F8D7D08C}"/>
    <dgm:cxn modelId="{5E554105-1271-4B2E-B693-6F78867A49BB}" type="presOf" srcId="{1C798161-BB0E-4FD3-B9AD-91E4A40E9284}" destId="{A889BEFF-F219-4C97-AD69-CA1D8FD39C48}" srcOrd="0" destOrd="0" presId="urn:microsoft.com/office/officeart/2005/8/layout/chart3"/>
    <dgm:cxn modelId="{85CA3A41-67DD-456E-9396-59D36307D22C}" srcId="{38923787-4A53-42C4-A0C0-58A5AA20F791}" destId="{853B0E16-8260-4902-89A3-0FEABD2FC597}" srcOrd="3" destOrd="0" parTransId="{B35C4CBC-C93B-4673-B8AB-F4A01052A199}" sibTransId="{F5793781-1D97-410E-95B6-46D2C93181DD}"/>
    <dgm:cxn modelId="{765FFC12-6296-40A6-AB73-A5F3645D2291}" srcId="{38923787-4A53-42C4-A0C0-58A5AA20F791}" destId="{0CEF1F04-EBF6-452D-B665-D2492B027F65}" srcOrd="0" destOrd="0" parTransId="{47538D02-8413-47B6-B8A9-292426A9AF44}" sibTransId="{E085D843-4F9E-4B63-9DD5-C952EB4D95E8}"/>
    <dgm:cxn modelId="{1B20F4F1-7558-4710-8C05-789589C9C733}" type="presOf" srcId="{269B2A6D-14B9-4B0B-AAF9-628E242DFECB}" destId="{E96FFF5E-E224-4798-A48C-ADA89759A85E}" srcOrd="0" destOrd="0" presId="urn:microsoft.com/office/officeart/2005/8/layout/chart3"/>
    <dgm:cxn modelId="{5BA5277C-01C3-494B-9631-66B080FF8DD1}" srcId="{38923787-4A53-42C4-A0C0-58A5AA20F791}" destId="{1C798161-BB0E-4FD3-B9AD-91E4A40E9284}" srcOrd="2" destOrd="0" parTransId="{892EDFDF-DF5F-4A02-9A3A-F2FF237E9FD7}" sibTransId="{56FDE0EC-6152-4D39-BD44-A2EF93F0E6BF}"/>
    <dgm:cxn modelId="{9A228745-E48B-47E1-8E68-74F5600F3372}" type="presOf" srcId="{853B0E16-8260-4902-89A3-0FEABD2FC597}" destId="{45BB65CB-0A0F-4D28-A74C-81D44EA8DB37}" srcOrd="0" destOrd="0" presId="urn:microsoft.com/office/officeart/2005/8/layout/chart3"/>
    <dgm:cxn modelId="{8DC0767D-454B-4B88-B351-7A5BED91DC5E}" type="presOf" srcId="{0CEF1F04-EBF6-452D-B665-D2492B027F65}" destId="{11C0B8F4-8F66-4516-991B-ED9052CCCF57}" srcOrd="1" destOrd="0" presId="urn:microsoft.com/office/officeart/2005/8/layout/chart3"/>
    <dgm:cxn modelId="{2090706F-9E51-4255-85B2-E83E6B948F16}" type="presOf" srcId="{269B2A6D-14B9-4B0B-AAF9-628E242DFECB}" destId="{88EBA5A6-F25E-4C25-BA07-0E8D31C2FE88}" srcOrd="1" destOrd="0" presId="urn:microsoft.com/office/officeart/2005/8/layout/chart3"/>
    <dgm:cxn modelId="{3FC27870-ED77-4A77-88C0-EB16427FD1C9}" type="presOf" srcId="{0CEF1F04-EBF6-452D-B665-D2492B027F65}" destId="{42A3A922-E0D0-4055-AA82-016E90C42E7A}" srcOrd="0" destOrd="0" presId="urn:microsoft.com/office/officeart/2005/8/layout/chart3"/>
    <dgm:cxn modelId="{327592FC-443F-4949-8190-EAC59A295535}" type="presOf" srcId="{38923787-4A53-42C4-A0C0-58A5AA20F791}" destId="{54EE32A0-03FD-423B-82BE-26D00FDF40B0}" srcOrd="0" destOrd="0" presId="urn:microsoft.com/office/officeart/2005/8/layout/chart3"/>
    <dgm:cxn modelId="{87485B62-F7DF-481C-B445-9B5993BABCD7}" type="presOf" srcId="{853B0E16-8260-4902-89A3-0FEABD2FC597}" destId="{59D9BBAA-5D4B-4C07-A91D-364D7FB04E3B}" srcOrd="1" destOrd="0" presId="urn:microsoft.com/office/officeart/2005/8/layout/chart3"/>
    <dgm:cxn modelId="{ACA18734-0368-4B5E-AC63-327ABA67130F}" type="presOf" srcId="{1C798161-BB0E-4FD3-B9AD-91E4A40E9284}" destId="{AC8D724C-935B-45D8-BD49-12E78FE8D2DD}" srcOrd="1" destOrd="0" presId="urn:microsoft.com/office/officeart/2005/8/layout/chart3"/>
    <dgm:cxn modelId="{77078080-449F-4FCF-ABFF-E2DD2BB5F149}" type="presParOf" srcId="{54EE32A0-03FD-423B-82BE-26D00FDF40B0}" destId="{42A3A922-E0D0-4055-AA82-016E90C42E7A}" srcOrd="0" destOrd="0" presId="urn:microsoft.com/office/officeart/2005/8/layout/chart3"/>
    <dgm:cxn modelId="{D89291BB-83C2-470C-B29F-7E31D40C2EFF}" type="presParOf" srcId="{54EE32A0-03FD-423B-82BE-26D00FDF40B0}" destId="{11C0B8F4-8F66-4516-991B-ED9052CCCF57}" srcOrd="1" destOrd="0" presId="urn:microsoft.com/office/officeart/2005/8/layout/chart3"/>
    <dgm:cxn modelId="{79BB713A-28C6-4749-BACF-D6D493EEFC37}" type="presParOf" srcId="{54EE32A0-03FD-423B-82BE-26D00FDF40B0}" destId="{E96FFF5E-E224-4798-A48C-ADA89759A85E}" srcOrd="2" destOrd="0" presId="urn:microsoft.com/office/officeart/2005/8/layout/chart3"/>
    <dgm:cxn modelId="{DF9313B8-F3C8-4548-8954-6335C6EB2F7E}" type="presParOf" srcId="{54EE32A0-03FD-423B-82BE-26D00FDF40B0}" destId="{88EBA5A6-F25E-4C25-BA07-0E8D31C2FE88}" srcOrd="3" destOrd="0" presId="urn:microsoft.com/office/officeart/2005/8/layout/chart3"/>
    <dgm:cxn modelId="{9757396F-F47F-4275-AB55-D41A9A61B4F3}" type="presParOf" srcId="{54EE32A0-03FD-423B-82BE-26D00FDF40B0}" destId="{A889BEFF-F219-4C97-AD69-CA1D8FD39C48}" srcOrd="4" destOrd="0" presId="urn:microsoft.com/office/officeart/2005/8/layout/chart3"/>
    <dgm:cxn modelId="{46C602CB-C44B-483E-BBA3-0BE2B505B483}" type="presParOf" srcId="{54EE32A0-03FD-423B-82BE-26D00FDF40B0}" destId="{AC8D724C-935B-45D8-BD49-12E78FE8D2DD}" srcOrd="5" destOrd="0" presId="urn:microsoft.com/office/officeart/2005/8/layout/chart3"/>
    <dgm:cxn modelId="{B56585A5-CD92-4E51-A3C9-7EAB0ED13385}" type="presParOf" srcId="{54EE32A0-03FD-423B-82BE-26D00FDF40B0}" destId="{45BB65CB-0A0F-4D28-A74C-81D44EA8DB37}" srcOrd="6" destOrd="0" presId="urn:microsoft.com/office/officeart/2005/8/layout/chart3"/>
    <dgm:cxn modelId="{E07E9324-CC89-47A9-B485-597CEF6B7870}" type="presParOf" srcId="{54EE32A0-03FD-423B-82BE-26D00FDF40B0}" destId="{59D9BBAA-5D4B-4C07-A91D-364D7FB04E3B}"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1C2285-74C3-4151-B66C-15A2CF0B7ABC}" type="doc">
      <dgm:prSet loTypeId="urn:microsoft.com/office/officeart/2005/8/layout/cycle8" loCatId="cycle" qsTypeId="urn:microsoft.com/office/officeart/2005/8/quickstyle/simple1" qsCatId="simple" csTypeId="urn:microsoft.com/office/officeart/2005/8/colors/accent1_2" csCatId="accent1" phldr="1"/>
      <dgm:spPr/>
    </dgm:pt>
    <dgm:pt modelId="{AC95E8B3-9AC2-4DF2-A0E6-D7D25C91F393}">
      <dgm:prSet phldrT="[Testo]" custT="1"/>
      <dgm:spPr>
        <a:solidFill>
          <a:srgbClr val="505150"/>
        </a:solidFill>
      </dgm:spPr>
      <dgm:t>
        <a:bodyPr/>
        <a:lstStyle/>
        <a:p>
          <a:r>
            <a:rPr lang="en-US" sz="1600" b="1" noProof="0" dirty="0" smtClean="0"/>
            <a:t>Territorial data collection  78.5%</a:t>
          </a:r>
          <a:endParaRPr lang="en-US" sz="1600" b="1" noProof="0" dirty="0"/>
        </a:p>
      </dgm:t>
    </dgm:pt>
    <dgm:pt modelId="{CA0FD609-367D-40CD-B615-28C536021204}" type="parTrans" cxnId="{1D05421B-BA86-4287-8271-4DCD15010326}">
      <dgm:prSet/>
      <dgm:spPr/>
      <dgm:t>
        <a:bodyPr/>
        <a:lstStyle/>
        <a:p>
          <a:endParaRPr lang="it-IT" b="1"/>
        </a:p>
      </dgm:t>
    </dgm:pt>
    <dgm:pt modelId="{E890B658-F805-42D6-99CE-78F5D01A5430}" type="sibTrans" cxnId="{1D05421B-BA86-4287-8271-4DCD15010326}">
      <dgm:prSet/>
      <dgm:spPr/>
      <dgm:t>
        <a:bodyPr/>
        <a:lstStyle/>
        <a:p>
          <a:endParaRPr lang="it-IT" b="1"/>
        </a:p>
      </dgm:t>
    </dgm:pt>
    <dgm:pt modelId="{23AF0E50-2600-4CAB-9C5A-06E931D8D77A}">
      <dgm:prSet phldrT="[Testo]" custT="1"/>
      <dgm:spPr>
        <a:solidFill>
          <a:srgbClr val="505150"/>
        </a:solidFill>
      </dgm:spPr>
      <dgm:t>
        <a:bodyPr/>
        <a:lstStyle/>
        <a:p>
          <a:r>
            <a:rPr lang="en-US" sz="1600" b="1" noProof="0" dirty="0" smtClean="0"/>
            <a:t>Centralized data collection 21.5%</a:t>
          </a:r>
          <a:endParaRPr lang="en-US" sz="1600" b="1" noProof="0" dirty="0"/>
        </a:p>
      </dgm:t>
    </dgm:pt>
    <dgm:pt modelId="{35EE8D40-4AB6-4EAB-86D5-C1B42556ED63}" type="parTrans" cxnId="{839CD642-1D33-4927-99C3-6BF23977F079}">
      <dgm:prSet/>
      <dgm:spPr/>
      <dgm:t>
        <a:bodyPr/>
        <a:lstStyle/>
        <a:p>
          <a:endParaRPr lang="it-IT" b="1"/>
        </a:p>
      </dgm:t>
    </dgm:pt>
    <dgm:pt modelId="{D7E0FEE4-B459-456B-AED3-3B5F5820DC42}" type="sibTrans" cxnId="{839CD642-1D33-4927-99C3-6BF23977F079}">
      <dgm:prSet/>
      <dgm:spPr/>
      <dgm:t>
        <a:bodyPr/>
        <a:lstStyle/>
        <a:p>
          <a:endParaRPr lang="it-IT" b="1"/>
        </a:p>
      </dgm:t>
    </dgm:pt>
    <dgm:pt modelId="{E2461F1D-23F3-4DC8-A1E8-3E9B7511118E}" type="pres">
      <dgm:prSet presAssocID="{3D1C2285-74C3-4151-B66C-15A2CF0B7ABC}" presName="compositeShape" presStyleCnt="0">
        <dgm:presLayoutVars>
          <dgm:chMax val="7"/>
          <dgm:dir/>
          <dgm:resizeHandles val="exact"/>
        </dgm:presLayoutVars>
      </dgm:prSet>
      <dgm:spPr/>
    </dgm:pt>
    <dgm:pt modelId="{55D225A4-B2F7-46EE-8F21-8703AE6EDD21}" type="pres">
      <dgm:prSet presAssocID="{3D1C2285-74C3-4151-B66C-15A2CF0B7ABC}" presName="wedge1" presStyleLbl="node1" presStyleIdx="0" presStyleCnt="2" custScaleX="130869"/>
      <dgm:spPr/>
      <dgm:t>
        <a:bodyPr/>
        <a:lstStyle/>
        <a:p>
          <a:endParaRPr lang="it-IT"/>
        </a:p>
      </dgm:t>
    </dgm:pt>
    <dgm:pt modelId="{9515DC2B-07C8-4311-86A8-03F8DC31FCC2}" type="pres">
      <dgm:prSet presAssocID="{3D1C2285-74C3-4151-B66C-15A2CF0B7ABC}" presName="dummy1a" presStyleCnt="0"/>
      <dgm:spPr/>
    </dgm:pt>
    <dgm:pt modelId="{D1AE21EE-9BC2-4818-9B69-1470D77EFBEA}" type="pres">
      <dgm:prSet presAssocID="{3D1C2285-74C3-4151-B66C-15A2CF0B7ABC}" presName="dummy1b" presStyleCnt="0"/>
      <dgm:spPr/>
    </dgm:pt>
    <dgm:pt modelId="{33B1E4D4-5C1A-469C-8A69-FFB650874F6D}" type="pres">
      <dgm:prSet presAssocID="{3D1C2285-74C3-4151-B66C-15A2CF0B7ABC}" presName="wedge1Tx" presStyleLbl="node1" presStyleIdx="0" presStyleCnt="2">
        <dgm:presLayoutVars>
          <dgm:chMax val="0"/>
          <dgm:chPref val="0"/>
          <dgm:bulletEnabled val="1"/>
        </dgm:presLayoutVars>
      </dgm:prSet>
      <dgm:spPr/>
      <dgm:t>
        <a:bodyPr/>
        <a:lstStyle/>
        <a:p>
          <a:endParaRPr lang="it-IT"/>
        </a:p>
      </dgm:t>
    </dgm:pt>
    <dgm:pt modelId="{4243C5C5-65E2-47B0-B0F3-5ABCDB2F14A6}" type="pres">
      <dgm:prSet presAssocID="{3D1C2285-74C3-4151-B66C-15A2CF0B7ABC}" presName="wedge2" presStyleLbl="node1" presStyleIdx="1" presStyleCnt="2" custScaleX="153439"/>
      <dgm:spPr/>
      <dgm:t>
        <a:bodyPr/>
        <a:lstStyle/>
        <a:p>
          <a:endParaRPr lang="it-IT"/>
        </a:p>
      </dgm:t>
    </dgm:pt>
    <dgm:pt modelId="{728293F9-39AB-4861-A38E-DED6A68C6457}" type="pres">
      <dgm:prSet presAssocID="{3D1C2285-74C3-4151-B66C-15A2CF0B7ABC}" presName="dummy2a" presStyleCnt="0"/>
      <dgm:spPr/>
    </dgm:pt>
    <dgm:pt modelId="{9F5959C9-2457-4B4B-9628-0D0CCF6A9213}" type="pres">
      <dgm:prSet presAssocID="{3D1C2285-74C3-4151-B66C-15A2CF0B7ABC}" presName="dummy2b" presStyleCnt="0"/>
      <dgm:spPr/>
    </dgm:pt>
    <dgm:pt modelId="{35DA56FC-CF81-4585-9009-842C241261F3}" type="pres">
      <dgm:prSet presAssocID="{3D1C2285-74C3-4151-B66C-15A2CF0B7ABC}" presName="wedge2Tx" presStyleLbl="node1" presStyleIdx="1" presStyleCnt="2">
        <dgm:presLayoutVars>
          <dgm:chMax val="0"/>
          <dgm:chPref val="0"/>
          <dgm:bulletEnabled val="1"/>
        </dgm:presLayoutVars>
      </dgm:prSet>
      <dgm:spPr/>
      <dgm:t>
        <a:bodyPr/>
        <a:lstStyle/>
        <a:p>
          <a:endParaRPr lang="it-IT"/>
        </a:p>
      </dgm:t>
    </dgm:pt>
    <dgm:pt modelId="{D83794D4-0737-4D4D-A657-71B1796B87A7}" type="pres">
      <dgm:prSet presAssocID="{E890B658-F805-42D6-99CE-78F5D01A5430}" presName="arrowWedge1" presStyleLbl="fgSibTrans2D1" presStyleIdx="0" presStyleCnt="2" custScaleX="129201"/>
      <dgm:spPr/>
    </dgm:pt>
    <dgm:pt modelId="{F7C8B5B2-EFE5-4205-A291-7B18F7A30D9D}" type="pres">
      <dgm:prSet presAssocID="{D7E0FEE4-B459-456B-AED3-3B5F5820DC42}" presName="arrowWedge2" presStyleLbl="fgSibTrans2D1" presStyleIdx="1" presStyleCnt="2" custAng="0" custScaleX="126154" custLinFactNeighborX="-8308" custLinFactNeighborY="-1131"/>
      <dgm:spPr/>
    </dgm:pt>
  </dgm:ptLst>
  <dgm:cxnLst>
    <dgm:cxn modelId="{3FC3EF6A-48A2-4389-980A-F093DC255C43}" type="presOf" srcId="{23AF0E50-2600-4CAB-9C5A-06E931D8D77A}" destId="{4243C5C5-65E2-47B0-B0F3-5ABCDB2F14A6}" srcOrd="0" destOrd="0" presId="urn:microsoft.com/office/officeart/2005/8/layout/cycle8"/>
    <dgm:cxn modelId="{B35BBD51-E35E-4A89-B880-179D9CFAEBA8}" type="presOf" srcId="{AC95E8B3-9AC2-4DF2-A0E6-D7D25C91F393}" destId="{55D225A4-B2F7-46EE-8F21-8703AE6EDD21}" srcOrd="0" destOrd="0" presId="urn:microsoft.com/office/officeart/2005/8/layout/cycle8"/>
    <dgm:cxn modelId="{839CD642-1D33-4927-99C3-6BF23977F079}" srcId="{3D1C2285-74C3-4151-B66C-15A2CF0B7ABC}" destId="{23AF0E50-2600-4CAB-9C5A-06E931D8D77A}" srcOrd="1" destOrd="0" parTransId="{35EE8D40-4AB6-4EAB-86D5-C1B42556ED63}" sibTransId="{D7E0FEE4-B459-456B-AED3-3B5F5820DC42}"/>
    <dgm:cxn modelId="{276DA2DA-7205-46D5-B607-C1A182073A38}" type="presOf" srcId="{23AF0E50-2600-4CAB-9C5A-06E931D8D77A}" destId="{35DA56FC-CF81-4585-9009-842C241261F3}" srcOrd="1" destOrd="0" presId="urn:microsoft.com/office/officeart/2005/8/layout/cycle8"/>
    <dgm:cxn modelId="{52C919D2-F91F-403B-A837-13F37B753A4D}" type="presOf" srcId="{3D1C2285-74C3-4151-B66C-15A2CF0B7ABC}" destId="{E2461F1D-23F3-4DC8-A1E8-3E9B7511118E}" srcOrd="0" destOrd="0" presId="urn:microsoft.com/office/officeart/2005/8/layout/cycle8"/>
    <dgm:cxn modelId="{40E1E7F7-6F04-4B27-B51B-7361182FADFC}" type="presOf" srcId="{AC95E8B3-9AC2-4DF2-A0E6-D7D25C91F393}" destId="{33B1E4D4-5C1A-469C-8A69-FFB650874F6D}" srcOrd="1" destOrd="0" presId="urn:microsoft.com/office/officeart/2005/8/layout/cycle8"/>
    <dgm:cxn modelId="{1D05421B-BA86-4287-8271-4DCD15010326}" srcId="{3D1C2285-74C3-4151-B66C-15A2CF0B7ABC}" destId="{AC95E8B3-9AC2-4DF2-A0E6-D7D25C91F393}" srcOrd="0" destOrd="0" parTransId="{CA0FD609-367D-40CD-B615-28C536021204}" sibTransId="{E890B658-F805-42D6-99CE-78F5D01A5430}"/>
    <dgm:cxn modelId="{3DF7A9A7-159C-437F-9C93-8DD74B5AD88D}" type="presParOf" srcId="{E2461F1D-23F3-4DC8-A1E8-3E9B7511118E}" destId="{55D225A4-B2F7-46EE-8F21-8703AE6EDD21}" srcOrd="0" destOrd="0" presId="urn:microsoft.com/office/officeart/2005/8/layout/cycle8"/>
    <dgm:cxn modelId="{FD67F3EA-A230-4918-9433-FBCC40670C21}" type="presParOf" srcId="{E2461F1D-23F3-4DC8-A1E8-3E9B7511118E}" destId="{9515DC2B-07C8-4311-86A8-03F8DC31FCC2}" srcOrd="1" destOrd="0" presId="urn:microsoft.com/office/officeart/2005/8/layout/cycle8"/>
    <dgm:cxn modelId="{818550D2-C44D-46B8-8951-D1AA3A991E60}" type="presParOf" srcId="{E2461F1D-23F3-4DC8-A1E8-3E9B7511118E}" destId="{D1AE21EE-9BC2-4818-9B69-1470D77EFBEA}" srcOrd="2" destOrd="0" presId="urn:microsoft.com/office/officeart/2005/8/layout/cycle8"/>
    <dgm:cxn modelId="{6F474432-F84C-47FB-8FEE-D46C4DFF52AC}" type="presParOf" srcId="{E2461F1D-23F3-4DC8-A1E8-3E9B7511118E}" destId="{33B1E4D4-5C1A-469C-8A69-FFB650874F6D}" srcOrd="3" destOrd="0" presId="urn:microsoft.com/office/officeart/2005/8/layout/cycle8"/>
    <dgm:cxn modelId="{35D37AAE-3BAF-4E0C-8949-C7566F03FAE6}" type="presParOf" srcId="{E2461F1D-23F3-4DC8-A1E8-3E9B7511118E}" destId="{4243C5C5-65E2-47B0-B0F3-5ABCDB2F14A6}" srcOrd="4" destOrd="0" presId="urn:microsoft.com/office/officeart/2005/8/layout/cycle8"/>
    <dgm:cxn modelId="{AE1CDC92-DB4E-4E18-969B-5514B4F1CC77}" type="presParOf" srcId="{E2461F1D-23F3-4DC8-A1E8-3E9B7511118E}" destId="{728293F9-39AB-4861-A38E-DED6A68C6457}" srcOrd="5" destOrd="0" presId="urn:microsoft.com/office/officeart/2005/8/layout/cycle8"/>
    <dgm:cxn modelId="{7E6C220E-D17B-461C-822C-3109E7A274C6}" type="presParOf" srcId="{E2461F1D-23F3-4DC8-A1E8-3E9B7511118E}" destId="{9F5959C9-2457-4B4B-9628-0D0CCF6A9213}" srcOrd="6" destOrd="0" presId="urn:microsoft.com/office/officeart/2005/8/layout/cycle8"/>
    <dgm:cxn modelId="{243126E7-DCE5-4FD5-8B09-CAD309B7B5E7}" type="presParOf" srcId="{E2461F1D-23F3-4DC8-A1E8-3E9B7511118E}" destId="{35DA56FC-CF81-4585-9009-842C241261F3}" srcOrd="7" destOrd="0" presId="urn:microsoft.com/office/officeart/2005/8/layout/cycle8"/>
    <dgm:cxn modelId="{6CBA18E9-4BA6-4193-A224-1A8B9F7D16FB}" type="presParOf" srcId="{E2461F1D-23F3-4DC8-A1E8-3E9B7511118E}" destId="{D83794D4-0737-4D4D-A657-71B1796B87A7}" srcOrd="8" destOrd="0" presId="urn:microsoft.com/office/officeart/2005/8/layout/cycle8"/>
    <dgm:cxn modelId="{CE8654BA-B358-4F1D-8422-F668B31426E7}" type="presParOf" srcId="{E2461F1D-23F3-4DC8-A1E8-3E9B7511118E}" destId="{F7C8B5B2-EFE5-4205-A291-7B18F7A30D9D}" srcOrd="9" destOrd="0" presId="urn:microsoft.com/office/officeart/2005/8/layout/cycle8"/>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F0E9A5-72E2-42F8-93CB-D8530F09434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it-IT"/>
        </a:p>
      </dgm:t>
    </dgm:pt>
    <dgm:pt modelId="{839C2938-0945-4893-A71A-3F38F7DC530A}">
      <dgm:prSet/>
      <dgm:spPr>
        <a:solidFill>
          <a:srgbClr val="7F142A"/>
        </a:solidFill>
      </dgm:spPr>
      <dgm:t>
        <a:bodyPr/>
        <a:lstStyle/>
        <a:p>
          <a:pPr rtl="0"/>
          <a:r>
            <a:rPr lang="en-US" b="1" smtClean="0"/>
            <a:t>Representativeness of both goods and services</a:t>
          </a:r>
          <a:endParaRPr lang="it-IT" b="1"/>
        </a:p>
      </dgm:t>
    </dgm:pt>
    <dgm:pt modelId="{07D637B6-6D93-45D0-87EB-FE1C0F496904}" type="parTrans" cxnId="{3CDFCB33-A1BE-4F59-AAF7-49A702DE0843}">
      <dgm:prSet/>
      <dgm:spPr/>
      <dgm:t>
        <a:bodyPr/>
        <a:lstStyle/>
        <a:p>
          <a:endParaRPr lang="it-IT" b="1"/>
        </a:p>
      </dgm:t>
    </dgm:pt>
    <dgm:pt modelId="{27275FCA-A9E7-468F-8431-1908EAF9ABAB}" type="sibTrans" cxnId="{3CDFCB33-A1BE-4F59-AAF7-49A702DE0843}">
      <dgm:prSet/>
      <dgm:spPr/>
      <dgm:t>
        <a:bodyPr/>
        <a:lstStyle/>
        <a:p>
          <a:endParaRPr lang="it-IT" b="1"/>
        </a:p>
      </dgm:t>
    </dgm:pt>
    <dgm:pt modelId="{CACBE0A0-E05D-4B1A-9789-3178C3A72FE5}">
      <dgm:prSet/>
      <dgm:spPr>
        <a:solidFill>
          <a:srgbClr val="7F142A"/>
        </a:solidFill>
      </dgm:spPr>
      <dgm:t>
        <a:bodyPr/>
        <a:lstStyle/>
        <a:p>
          <a:pPr rtl="0"/>
          <a:r>
            <a:rPr lang="en-US" b="1" smtClean="0"/>
            <a:t>Relevance of web as retail trade channel</a:t>
          </a:r>
          <a:endParaRPr lang="it-IT" b="1"/>
        </a:p>
      </dgm:t>
    </dgm:pt>
    <dgm:pt modelId="{E7516666-70DD-48B6-B205-8D81D5D72DB7}" type="parTrans" cxnId="{17D3B192-9763-41C2-A06E-8BCEB1C72D99}">
      <dgm:prSet/>
      <dgm:spPr/>
      <dgm:t>
        <a:bodyPr/>
        <a:lstStyle/>
        <a:p>
          <a:endParaRPr lang="it-IT" b="1"/>
        </a:p>
      </dgm:t>
    </dgm:pt>
    <dgm:pt modelId="{48A7B0F5-5B14-43FB-9B4D-04DE91DE4B24}" type="sibTrans" cxnId="{17D3B192-9763-41C2-A06E-8BCEB1C72D99}">
      <dgm:prSet/>
      <dgm:spPr/>
      <dgm:t>
        <a:bodyPr/>
        <a:lstStyle/>
        <a:p>
          <a:endParaRPr lang="it-IT" b="1"/>
        </a:p>
      </dgm:t>
    </dgm:pt>
    <dgm:pt modelId="{729157B2-DDF6-4A02-912F-3C07058516F5}">
      <dgm:prSet/>
      <dgm:spPr>
        <a:solidFill>
          <a:srgbClr val="7F142A"/>
        </a:solidFill>
      </dgm:spPr>
      <dgm:t>
        <a:bodyPr/>
        <a:lstStyle/>
        <a:p>
          <a:pPr rtl="0"/>
          <a:r>
            <a:rPr lang="en-US" b="1" dirty="0" smtClean="0"/>
            <a:t>Products for which the phase of data collection is extremely time </a:t>
          </a:r>
          <a:r>
            <a:rPr lang="en-US" b="1" dirty="0" smtClean="0"/>
            <a:t>consuming</a:t>
          </a:r>
          <a:endParaRPr lang="it-IT" b="1" dirty="0"/>
        </a:p>
      </dgm:t>
    </dgm:pt>
    <dgm:pt modelId="{6646A4BC-FBE4-4BE5-80A8-C9A44B94FF3F}" type="parTrans" cxnId="{4A9F50AB-2CEA-4BEE-B9BD-D18E59903D34}">
      <dgm:prSet/>
      <dgm:spPr/>
      <dgm:t>
        <a:bodyPr/>
        <a:lstStyle/>
        <a:p>
          <a:endParaRPr lang="it-IT" b="1"/>
        </a:p>
      </dgm:t>
    </dgm:pt>
    <dgm:pt modelId="{B752B23A-1738-469A-9B61-1F9ABCB46A85}" type="sibTrans" cxnId="{4A9F50AB-2CEA-4BEE-B9BD-D18E59903D34}">
      <dgm:prSet/>
      <dgm:spPr/>
      <dgm:t>
        <a:bodyPr/>
        <a:lstStyle/>
        <a:p>
          <a:endParaRPr lang="it-IT" b="1"/>
        </a:p>
      </dgm:t>
    </dgm:pt>
    <dgm:pt modelId="{B2ED3DE2-7619-422A-9109-F956274E3470}">
      <dgm:prSet/>
      <dgm:spPr>
        <a:noFill/>
      </dgm:spPr>
      <dgm:t>
        <a:bodyPr/>
        <a:lstStyle/>
        <a:p>
          <a:pPr rtl="0"/>
          <a:r>
            <a:rPr lang="en-US" b="1" dirty="0" smtClean="0"/>
            <a:t>Products for which it is important widening the coverage of the sample in both temporal and spatial terms overcoming the constraints due to manual data </a:t>
          </a:r>
          <a:r>
            <a:rPr lang="en-US" b="1" dirty="0" smtClean="0"/>
            <a:t>collection</a:t>
          </a:r>
          <a:endParaRPr lang="it-IT" b="1" dirty="0"/>
        </a:p>
      </dgm:t>
    </dgm:pt>
    <dgm:pt modelId="{336EA118-92C7-4FE2-B3E3-7B034A97A437}" type="parTrans" cxnId="{AFC7EC87-2828-4291-BB2B-251818044930}">
      <dgm:prSet/>
      <dgm:spPr/>
      <dgm:t>
        <a:bodyPr/>
        <a:lstStyle/>
        <a:p>
          <a:endParaRPr lang="it-IT" b="1"/>
        </a:p>
      </dgm:t>
    </dgm:pt>
    <dgm:pt modelId="{41906368-7351-4362-80BA-B50BCDEFF9AE}" type="sibTrans" cxnId="{AFC7EC87-2828-4291-BB2B-251818044930}">
      <dgm:prSet/>
      <dgm:spPr/>
      <dgm:t>
        <a:bodyPr/>
        <a:lstStyle/>
        <a:p>
          <a:endParaRPr lang="it-IT" b="1"/>
        </a:p>
      </dgm:t>
    </dgm:pt>
    <dgm:pt modelId="{C3655292-427B-4A9F-AD1D-77473A44EA05}" type="pres">
      <dgm:prSet presAssocID="{F7F0E9A5-72E2-42F8-93CB-D8530F094349}" presName="linear" presStyleCnt="0">
        <dgm:presLayoutVars>
          <dgm:animLvl val="lvl"/>
          <dgm:resizeHandles val="exact"/>
        </dgm:presLayoutVars>
      </dgm:prSet>
      <dgm:spPr/>
      <dgm:t>
        <a:bodyPr/>
        <a:lstStyle/>
        <a:p>
          <a:endParaRPr lang="it-IT"/>
        </a:p>
      </dgm:t>
    </dgm:pt>
    <dgm:pt modelId="{18DD94FD-CF46-495C-BAE3-42E88EE5F387}" type="pres">
      <dgm:prSet presAssocID="{839C2938-0945-4893-A71A-3F38F7DC530A}" presName="parentText" presStyleLbl="node1" presStyleIdx="0" presStyleCnt="4">
        <dgm:presLayoutVars>
          <dgm:chMax val="0"/>
          <dgm:bulletEnabled val="1"/>
        </dgm:presLayoutVars>
      </dgm:prSet>
      <dgm:spPr/>
      <dgm:t>
        <a:bodyPr/>
        <a:lstStyle/>
        <a:p>
          <a:endParaRPr lang="it-IT"/>
        </a:p>
      </dgm:t>
    </dgm:pt>
    <dgm:pt modelId="{2E682F07-D80F-41B8-8C41-933574C00200}" type="pres">
      <dgm:prSet presAssocID="{27275FCA-A9E7-468F-8431-1908EAF9ABAB}" presName="spacer" presStyleCnt="0"/>
      <dgm:spPr/>
    </dgm:pt>
    <dgm:pt modelId="{43A9C14A-0A4E-4701-A718-E61329D4305C}" type="pres">
      <dgm:prSet presAssocID="{CACBE0A0-E05D-4B1A-9789-3178C3A72FE5}" presName="parentText" presStyleLbl="node1" presStyleIdx="1" presStyleCnt="4">
        <dgm:presLayoutVars>
          <dgm:chMax val="0"/>
          <dgm:bulletEnabled val="1"/>
        </dgm:presLayoutVars>
      </dgm:prSet>
      <dgm:spPr/>
      <dgm:t>
        <a:bodyPr/>
        <a:lstStyle/>
        <a:p>
          <a:endParaRPr lang="it-IT"/>
        </a:p>
      </dgm:t>
    </dgm:pt>
    <dgm:pt modelId="{2780EFD9-FEED-41AD-8C35-772E394C0C29}" type="pres">
      <dgm:prSet presAssocID="{48A7B0F5-5B14-43FB-9B4D-04DE91DE4B24}" presName="spacer" presStyleCnt="0"/>
      <dgm:spPr/>
    </dgm:pt>
    <dgm:pt modelId="{9A6FE6D8-8C1A-4CF6-A679-43F0875BDDC8}" type="pres">
      <dgm:prSet presAssocID="{729157B2-DDF6-4A02-912F-3C07058516F5}" presName="parentText" presStyleLbl="node1" presStyleIdx="2" presStyleCnt="4">
        <dgm:presLayoutVars>
          <dgm:chMax val="0"/>
          <dgm:bulletEnabled val="1"/>
        </dgm:presLayoutVars>
      </dgm:prSet>
      <dgm:spPr/>
      <dgm:t>
        <a:bodyPr/>
        <a:lstStyle/>
        <a:p>
          <a:endParaRPr lang="it-IT"/>
        </a:p>
      </dgm:t>
    </dgm:pt>
    <dgm:pt modelId="{0AFA7DBC-24BC-4983-B0BE-5E4319EC23B0}" type="pres">
      <dgm:prSet presAssocID="{B752B23A-1738-469A-9B61-1F9ABCB46A85}" presName="spacer" presStyleCnt="0"/>
      <dgm:spPr/>
    </dgm:pt>
    <dgm:pt modelId="{6588FD22-81FB-4144-B530-763675239AA9}" type="pres">
      <dgm:prSet presAssocID="{B2ED3DE2-7619-422A-9109-F956274E3470}" presName="parentText" presStyleLbl="node1" presStyleIdx="3" presStyleCnt="4">
        <dgm:presLayoutVars>
          <dgm:chMax val="0"/>
          <dgm:bulletEnabled val="1"/>
        </dgm:presLayoutVars>
      </dgm:prSet>
      <dgm:spPr/>
      <dgm:t>
        <a:bodyPr/>
        <a:lstStyle/>
        <a:p>
          <a:endParaRPr lang="it-IT"/>
        </a:p>
      </dgm:t>
    </dgm:pt>
  </dgm:ptLst>
  <dgm:cxnLst>
    <dgm:cxn modelId="{E1CD7F9F-ACC1-4D07-944A-F02654FB824B}" type="presOf" srcId="{729157B2-DDF6-4A02-912F-3C07058516F5}" destId="{9A6FE6D8-8C1A-4CF6-A679-43F0875BDDC8}" srcOrd="0" destOrd="0" presId="urn:microsoft.com/office/officeart/2005/8/layout/vList2"/>
    <dgm:cxn modelId="{AFC7EC87-2828-4291-BB2B-251818044930}" srcId="{F7F0E9A5-72E2-42F8-93CB-D8530F094349}" destId="{B2ED3DE2-7619-422A-9109-F956274E3470}" srcOrd="3" destOrd="0" parTransId="{336EA118-92C7-4FE2-B3E3-7B034A97A437}" sibTransId="{41906368-7351-4362-80BA-B50BCDEFF9AE}"/>
    <dgm:cxn modelId="{4A9F50AB-2CEA-4BEE-B9BD-D18E59903D34}" srcId="{F7F0E9A5-72E2-42F8-93CB-D8530F094349}" destId="{729157B2-DDF6-4A02-912F-3C07058516F5}" srcOrd="2" destOrd="0" parTransId="{6646A4BC-FBE4-4BE5-80A8-C9A44B94FF3F}" sibTransId="{B752B23A-1738-469A-9B61-1F9ABCB46A85}"/>
    <dgm:cxn modelId="{84BAE330-E1B6-495C-8BAE-2F9868BDA77F}" type="presOf" srcId="{839C2938-0945-4893-A71A-3F38F7DC530A}" destId="{18DD94FD-CF46-495C-BAE3-42E88EE5F387}" srcOrd="0" destOrd="0" presId="urn:microsoft.com/office/officeart/2005/8/layout/vList2"/>
    <dgm:cxn modelId="{3CDFCB33-A1BE-4F59-AAF7-49A702DE0843}" srcId="{F7F0E9A5-72E2-42F8-93CB-D8530F094349}" destId="{839C2938-0945-4893-A71A-3F38F7DC530A}" srcOrd="0" destOrd="0" parTransId="{07D637B6-6D93-45D0-87EB-FE1C0F496904}" sibTransId="{27275FCA-A9E7-468F-8431-1908EAF9ABAB}"/>
    <dgm:cxn modelId="{55A63E6F-1C19-4242-8714-7E87B330C79C}" type="presOf" srcId="{F7F0E9A5-72E2-42F8-93CB-D8530F094349}" destId="{C3655292-427B-4A9F-AD1D-77473A44EA05}" srcOrd="0" destOrd="0" presId="urn:microsoft.com/office/officeart/2005/8/layout/vList2"/>
    <dgm:cxn modelId="{1608B607-2E28-48BA-8938-718796D80FD4}" type="presOf" srcId="{CACBE0A0-E05D-4B1A-9789-3178C3A72FE5}" destId="{43A9C14A-0A4E-4701-A718-E61329D4305C}" srcOrd="0" destOrd="0" presId="urn:microsoft.com/office/officeart/2005/8/layout/vList2"/>
    <dgm:cxn modelId="{17D3B192-9763-41C2-A06E-8BCEB1C72D99}" srcId="{F7F0E9A5-72E2-42F8-93CB-D8530F094349}" destId="{CACBE0A0-E05D-4B1A-9789-3178C3A72FE5}" srcOrd="1" destOrd="0" parTransId="{E7516666-70DD-48B6-B205-8D81D5D72DB7}" sibTransId="{48A7B0F5-5B14-43FB-9B4D-04DE91DE4B24}"/>
    <dgm:cxn modelId="{D63CA444-F089-45B6-82D3-74F129C9BE7C}" type="presOf" srcId="{B2ED3DE2-7619-422A-9109-F956274E3470}" destId="{6588FD22-81FB-4144-B530-763675239AA9}" srcOrd="0" destOrd="0" presId="urn:microsoft.com/office/officeart/2005/8/layout/vList2"/>
    <dgm:cxn modelId="{DDB86EA3-1976-42E5-AC91-FC6D69B3114F}" type="presParOf" srcId="{C3655292-427B-4A9F-AD1D-77473A44EA05}" destId="{18DD94FD-CF46-495C-BAE3-42E88EE5F387}" srcOrd="0" destOrd="0" presId="urn:microsoft.com/office/officeart/2005/8/layout/vList2"/>
    <dgm:cxn modelId="{0D74F57C-F582-4F9F-B4E5-7B9D4484D54B}" type="presParOf" srcId="{C3655292-427B-4A9F-AD1D-77473A44EA05}" destId="{2E682F07-D80F-41B8-8C41-933574C00200}" srcOrd="1" destOrd="0" presId="urn:microsoft.com/office/officeart/2005/8/layout/vList2"/>
    <dgm:cxn modelId="{93F463A2-1D8B-4281-A79D-86FC3C675235}" type="presParOf" srcId="{C3655292-427B-4A9F-AD1D-77473A44EA05}" destId="{43A9C14A-0A4E-4701-A718-E61329D4305C}" srcOrd="2" destOrd="0" presId="urn:microsoft.com/office/officeart/2005/8/layout/vList2"/>
    <dgm:cxn modelId="{6216BF2F-DB30-46C0-991A-12571CD33D1D}" type="presParOf" srcId="{C3655292-427B-4A9F-AD1D-77473A44EA05}" destId="{2780EFD9-FEED-41AD-8C35-772E394C0C29}" srcOrd="3" destOrd="0" presId="urn:microsoft.com/office/officeart/2005/8/layout/vList2"/>
    <dgm:cxn modelId="{1F9A86D9-9D35-4DD2-ADFB-64BA87667409}" type="presParOf" srcId="{C3655292-427B-4A9F-AD1D-77473A44EA05}" destId="{9A6FE6D8-8C1A-4CF6-A679-43F0875BDDC8}" srcOrd="4" destOrd="0" presId="urn:microsoft.com/office/officeart/2005/8/layout/vList2"/>
    <dgm:cxn modelId="{B7828CEA-EF05-4A8E-9731-AD7344CD9728}" type="presParOf" srcId="{C3655292-427B-4A9F-AD1D-77473A44EA05}" destId="{0AFA7DBC-24BC-4983-B0BE-5E4319EC23B0}" srcOrd="5" destOrd="0" presId="urn:microsoft.com/office/officeart/2005/8/layout/vList2"/>
    <dgm:cxn modelId="{F328D55D-C0D0-4019-B35B-6339BB5D6C3B}" type="presParOf" srcId="{C3655292-427B-4A9F-AD1D-77473A44EA05}" destId="{6588FD22-81FB-4144-B530-763675239AA9}" srcOrd="6" destOrd="0" presId="urn:microsoft.com/office/officeart/2005/8/layout/vList2"/>
  </dgm:cxnLst>
  <dgm:bg>
    <a:solidFill>
      <a:srgbClr val="7F142A"/>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861D1C-AF70-48C0-840C-AF40163C63D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it-IT"/>
        </a:p>
      </dgm:t>
    </dgm:pt>
    <dgm:pt modelId="{62094822-5ADC-4B77-B5A9-C48A747803CA}">
      <dgm:prSet/>
      <dgm:spPr>
        <a:solidFill>
          <a:srgbClr val="7F142A"/>
        </a:solidFill>
      </dgm:spPr>
      <dgm:t>
        <a:bodyPr/>
        <a:lstStyle/>
        <a:p>
          <a:pPr rtl="0"/>
          <a:r>
            <a:rPr lang="en-US" dirty="0" smtClean="0"/>
            <a:t>Mobile phones</a:t>
          </a:r>
          <a:endParaRPr lang="it-IT" dirty="0"/>
        </a:p>
      </dgm:t>
    </dgm:pt>
    <dgm:pt modelId="{D5215693-2156-4884-86F9-BDBE5E995309}" type="parTrans" cxnId="{A4EAB601-8C05-4EF8-B7A6-62F2D211CCA5}">
      <dgm:prSet/>
      <dgm:spPr/>
      <dgm:t>
        <a:bodyPr/>
        <a:lstStyle/>
        <a:p>
          <a:endParaRPr lang="it-IT"/>
        </a:p>
      </dgm:t>
    </dgm:pt>
    <dgm:pt modelId="{A033C9AE-A2DA-4B0D-BCE3-14D7BAA6C7E4}" type="sibTrans" cxnId="{A4EAB601-8C05-4EF8-B7A6-62F2D211CCA5}">
      <dgm:prSet/>
      <dgm:spPr/>
      <dgm:t>
        <a:bodyPr/>
        <a:lstStyle/>
        <a:p>
          <a:endParaRPr lang="it-IT"/>
        </a:p>
      </dgm:t>
    </dgm:pt>
    <dgm:pt modelId="{E64480E3-C834-4D33-8EDD-92FE8BB94BE8}">
      <dgm:prSet/>
      <dgm:spPr>
        <a:solidFill>
          <a:srgbClr val="7F142A"/>
        </a:solidFill>
      </dgm:spPr>
      <dgm:t>
        <a:bodyPr/>
        <a:lstStyle/>
        <a:p>
          <a:pPr rtl="0"/>
          <a:r>
            <a:rPr lang="en-US" smtClean="0"/>
            <a:t>Smartphones</a:t>
          </a:r>
          <a:endParaRPr lang="it-IT"/>
        </a:p>
      </dgm:t>
    </dgm:pt>
    <dgm:pt modelId="{8364D2F6-95F7-4E9F-8AB8-262F00A61BD0}" type="parTrans" cxnId="{CD138051-23E3-4A3C-B5CA-BAC5E1FD627A}">
      <dgm:prSet/>
      <dgm:spPr/>
      <dgm:t>
        <a:bodyPr/>
        <a:lstStyle/>
        <a:p>
          <a:endParaRPr lang="it-IT"/>
        </a:p>
      </dgm:t>
    </dgm:pt>
    <dgm:pt modelId="{F492D398-9856-444D-A51C-6FF4ADB009F0}" type="sibTrans" cxnId="{CD138051-23E3-4A3C-B5CA-BAC5E1FD627A}">
      <dgm:prSet/>
      <dgm:spPr/>
      <dgm:t>
        <a:bodyPr/>
        <a:lstStyle/>
        <a:p>
          <a:endParaRPr lang="it-IT"/>
        </a:p>
      </dgm:t>
    </dgm:pt>
    <dgm:pt modelId="{15077102-CC45-4E63-9038-3426AD620937}">
      <dgm:prSet/>
      <dgm:spPr>
        <a:solidFill>
          <a:srgbClr val="7F142A"/>
        </a:solidFill>
      </dgm:spPr>
      <dgm:t>
        <a:bodyPr/>
        <a:lstStyle/>
        <a:p>
          <a:pPr rtl="0"/>
          <a:r>
            <a:rPr lang="en-US" smtClean="0"/>
            <a:t>PC notebook</a:t>
          </a:r>
          <a:endParaRPr lang="it-IT"/>
        </a:p>
      </dgm:t>
    </dgm:pt>
    <dgm:pt modelId="{FD91A088-D3AA-458D-A696-DEE4D569659E}" type="parTrans" cxnId="{991ACA66-03EF-47D2-95FD-590475AEC83B}">
      <dgm:prSet/>
      <dgm:spPr/>
      <dgm:t>
        <a:bodyPr/>
        <a:lstStyle/>
        <a:p>
          <a:endParaRPr lang="it-IT"/>
        </a:p>
      </dgm:t>
    </dgm:pt>
    <dgm:pt modelId="{22B13CEE-F03D-4900-8690-CD01C0CE982C}" type="sibTrans" cxnId="{991ACA66-03EF-47D2-95FD-590475AEC83B}">
      <dgm:prSet/>
      <dgm:spPr/>
      <dgm:t>
        <a:bodyPr/>
        <a:lstStyle/>
        <a:p>
          <a:endParaRPr lang="it-IT"/>
        </a:p>
      </dgm:t>
    </dgm:pt>
    <dgm:pt modelId="{F0DD4905-6867-4C4B-BB2C-1AD8FC0C83F3}">
      <dgm:prSet/>
      <dgm:spPr>
        <a:solidFill>
          <a:srgbClr val="7F142A"/>
        </a:solidFill>
      </dgm:spPr>
      <dgm:t>
        <a:bodyPr/>
        <a:lstStyle/>
        <a:p>
          <a:pPr rtl="0"/>
          <a:r>
            <a:rPr lang="en-US" smtClean="0"/>
            <a:t>PC desktop</a:t>
          </a:r>
          <a:endParaRPr lang="it-IT"/>
        </a:p>
      </dgm:t>
    </dgm:pt>
    <dgm:pt modelId="{CD2FEC3E-89BF-4F70-B14B-020C78FCE432}" type="parTrans" cxnId="{E92B02D0-7632-486D-8B05-5686A439F92D}">
      <dgm:prSet/>
      <dgm:spPr/>
      <dgm:t>
        <a:bodyPr/>
        <a:lstStyle/>
        <a:p>
          <a:endParaRPr lang="it-IT"/>
        </a:p>
      </dgm:t>
    </dgm:pt>
    <dgm:pt modelId="{C867F4BA-FD0C-4F2C-BED5-79AE8DDE88BA}" type="sibTrans" cxnId="{E92B02D0-7632-486D-8B05-5686A439F92D}">
      <dgm:prSet/>
      <dgm:spPr/>
      <dgm:t>
        <a:bodyPr/>
        <a:lstStyle/>
        <a:p>
          <a:endParaRPr lang="it-IT"/>
        </a:p>
      </dgm:t>
    </dgm:pt>
    <dgm:pt modelId="{B1A7602A-1F28-40FD-A53C-E8891982CE74}">
      <dgm:prSet/>
      <dgm:spPr>
        <a:solidFill>
          <a:srgbClr val="7F142A"/>
        </a:solidFill>
      </dgm:spPr>
      <dgm:t>
        <a:bodyPr/>
        <a:lstStyle/>
        <a:p>
          <a:pPr rtl="0"/>
          <a:r>
            <a:rPr lang="en-US" dirty="0" smtClean="0"/>
            <a:t>PC Tablet</a:t>
          </a:r>
          <a:endParaRPr lang="it-IT" dirty="0"/>
        </a:p>
      </dgm:t>
    </dgm:pt>
    <dgm:pt modelId="{2F3D8F26-2C6D-45CA-978D-73C9223B11F8}" type="parTrans" cxnId="{A84ED3DD-F092-4BF7-BE76-0C8AE4E136E6}">
      <dgm:prSet/>
      <dgm:spPr/>
      <dgm:t>
        <a:bodyPr/>
        <a:lstStyle/>
        <a:p>
          <a:endParaRPr lang="it-IT"/>
        </a:p>
      </dgm:t>
    </dgm:pt>
    <dgm:pt modelId="{6DE36BC0-11B0-44C3-AB0A-8F425C84DD53}" type="sibTrans" cxnId="{A84ED3DD-F092-4BF7-BE76-0C8AE4E136E6}">
      <dgm:prSet/>
      <dgm:spPr/>
      <dgm:t>
        <a:bodyPr/>
        <a:lstStyle/>
        <a:p>
          <a:endParaRPr lang="it-IT"/>
        </a:p>
      </dgm:t>
    </dgm:pt>
    <dgm:pt modelId="{523D12CB-A36B-450B-9A83-6A5C359CC904}">
      <dgm:prSet/>
      <dgm:spPr>
        <a:solidFill>
          <a:srgbClr val="7F142A"/>
        </a:solidFill>
      </dgm:spPr>
      <dgm:t>
        <a:bodyPr/>
        <a:lstStyle/>
        <a:p>
          <a:pPr rtl="0"/>
          <a:r>
            <a:rPr lang="en-US" smtClean="0"/>
            <a:t>Pc peripherals: monitors</a:t>
          </a:r>
          <a:endParaRPr lang="it-IT"/>
        </a:p>
      </dgm:t>
    </dgm:pt>
    <dgm:pt modelId="{CC589433-B85E-4381-B8AB-7832879AA6EF}" type="parTrans" cxnId="{621DB24B-2879-4DD6-A662-120F65E2ADF8}">
      <dgm:prSet/>
      <dgm:spPr/>
      <dgm:t>
        <a:bodyPr/>
        <a:lstStyle/>
        <a:p>
          <a:endParaRPr lang="it-IT"/>
        </a:p>
      </dgm:t>
    </dgm:pt>
    <dgm:pt modelId="{17BC94C0-E57E-4B83-8753-E4EFF9EDF360}" type="sibTrans" cxnId="{621DB24B-2879-4DD6-A662-120F65E2ADF8}">
      <dgm:prSet/>
      <dgm:spPr/>
      <dgm:t>
        <a:bodyPr/>
        <a:lstStyle/>
        <a:p>
          <a:endParaRPr lang="it-IT"/>
        </a:p>
      </dgm:t>
    </dgm:pt>
    <dgm:pt modelId="{F0CD50CF-C6C4-4AF2-BCDC-4F7397073A74}">
      <dgm:prSet/>
      <dgm:spPr>
        <a:solidFill>
          <a:srgbClr val="7F142A"/>
        </a:solidFill>
      </dgm:spPr>
      <dgm:t>
        <a:bodyPr/>
        <a:lstStyle/>
        <a:p>
          <a:pPr rtl="0"/>
          <a:r>
            <a:rPr lang="en-US" smtClean="0"/>
            <a:t>Pc peripherals: printers</a:t>
          </a:r>
          <a:endParaRPr lang="it-IT"/>
        </a:p>
      </dgm:t>
    </dgm:pt>
    <dgm:pt modelId="{B6A80131-A35A-4A71-8F20-1F9B65659718}" type="parTrans" cxnId="{D66268C6-3C05-4127-B730-CFECC7C0B0F9}">
      <dgm:prSet/>
      <dgm:spPr/>
      <dgm:t>
        <a:bodyPr/>
        <a:lstStyle/>
        <a:p>
          <a:endParaRPr lang="it-IT"/>
        </a:p>
      </dgm:t>
    </dgm:pt>
    <dgm:pt modelId="{44F650EC-1C6D-4C77-AD8C-6E25FDF0F7F4}" type="sibTrans" cxnId="{D66268C6-3C05-4127-B730-CFECC7C0B0F9}">
      <dgm:prSet/>
      <dgm:spPr/>
      <dgm:t>
        <a:bodyPr/>
        <a:lstStyle/>
        <a:p>
          <a:endParaRPr lang="it-IT"/>
        </a:p>
      </dgm:t>
    </dgm:pt>
    <dgm:pt modelId="{75819FE3-452A-4512-90A0-731E871E6330}">
      <dgm:prSet/>
      <dgm:spPr>
        <a:solidFill>
          <a:srgbClr val="7F142A"/>
        </a:solidFill>
      </dgm:spPr>
      <dgm:t>
        <a:bodyPr/>
        <a:lstStyle/>
        <a:p>
          <a:pPr rtl="0"/>
          <a:r>
            <a:rPr lang="en-US" smtClean="0"/>
            <a:t>Cordless or wired telephones</a:t>
          </a:r>
          <a:endParaRPr lang="it-IT"/>
        </a:p>
      </dgm:t>
    </dgm:pt>
    <dgm:pt modelId="{65B5B120-4A88-4E5B-B641-CACF32BFD4E5}" type="parTrans" cxnId="{E88D5743-07BF-4D71-AD91-3652BE309894}">
      <dgm:prSet/>
      <dgm:spPr/>
      <dgm:t>
        <a:bodyPr/>
        <a:lstStyle/>
        <a:p>
          <a:endParaRPr lang="it-IT"/>
        </a:p>
      </dgm:t>
    </dgm:pt>
    <dgm:pt modelId="{1DAC2916-2D04-4E08-9A73-221FB38051FC}" type="sibTrans" cxnId="{E88D5743-07BF-4D71-AD91-3652BE309894}">
      <dgm:prSet/>
      <dgm:spPr/>
      <dgm:t>
        <a:bodyPr/>
        <a:lstStyle/>
        <a:p>
          <a:endParaRPr lang="it-IT"/>
        </a:p>
      </dgm:t>
    </dgm:pt>
    <dgm:pt modelId="{181D7629-1AB5-4706-B46E-1309395A354A}">
      <dgm:prSet/>
      <dgm:spPr>
        <a:solidFill>
          <a:srgbClr val="7F142A"/>
        </a:solidFill>
      </dgm:spPr>
      <dgm:t>
        <a:bodyPr/>
        <a:lstStyle/>
        <a:p>
          <a:pPr rtl="0"/>
          <a:r>
            <a:rPr lang="en-US" smtClean="0"/>
            <a:t>Digital Cameras</a:t>
          </a:r>
          <a:endParaRPr lang="it-IT"/>
        </a:p>
      </dgm:t>
    </dgm:pt>
    <dgm:pt modelId="{53800BB6-5BD7-4463-B07F-4889FE63086E}" type="parTrans" cxnId="{FB0047BA-D4ED-4289-9897-ABE74DA2EB97}">
      <dgm:prSet/>
      <dgm:spPr/>
      <dgm:t>
        <a:bodyPr/>
        <a:lstStyle/>
        <a:p>
          <a:endParaRPr lang="it-IT"/>
        </a:p>
      </dgm:t>
    </dgm:pt>
    <dgm:pt modelId="{391E037D-F0FE-4BE2-AEEC-C41CE584B8F5}" type="sibTrans" cxnId="{FB0047BA-D4ED-4289-9897-ABE74DA2EB97}">
      <dgm:prSet/>
      <dgm:spPr/>
      <dgm:t>
        <a:bodyPr/>
        <a:lstStyle/>
        <a:p>
          <a:endParaRPr lang="it-IT"/>
        </a:p>
      </dgm:t>
    </dgm:pt>
    <dgm:pt modelId="{67D84699-50E0-46AA-BE27-CE4F22DC1BEB}">
      <dgm:prSet/>
      <dgm:spPr>
        <a:solidFill>
          <a:srgbClr val="7F142A"/>
        </a:solidFill>
      </dgm:spPr>
      <dgm:t>
        <a:bodyPr/>
        <a:lstStyle/>
        <a:p>
          <a:pPr rtl="0"/>
          <a:r>
            <a:rPr lang="en-US" smtClean="0"/>
            <a:t>Video cameras</a:t>
          </a:r>
          <a:endParaRPr lang="it-IT"/>
        </a:p>
      </dgm:t>
    </dgm:pt>
    <dgm:pt modelId="{9CC1CA1B-D281-42B3-868F-D72C0C071D87}" type="parTrans" cxnId="{22CE3093-0E25-4E49-BF9A-AE76876C1EDC}">
      <dgm:prSet/>
      <dgm:spPr/>
      <dgm:t>
        <a:bodyPr/>
        <a:lstStyle/>
        <a:p>
          <a:endParaRPr lang="it-IT"/>
        </a:p>
      </dgm:t>
    </dgm:pt>
    <dgm:pt modelId="{CDAF4F31-AADB-4075-9A68-A142B0277C54}" type="sibTrans" cxnId="{22CE3093-0E25-4E49-BF9A-AE76876C1EDC}">
      <dgm:prSet/>
      <dgm:spPr/>
      <dgm:t>
        <a:bodyPr/>
        <a:lstStyle/>
        <a:p>
          <a:endParaRPr lang="it-IT"/>
        </a:p>
      </dgm:t>
    </dgm:pt>
    <dgm:pt modelId="{3DF0B904-510B-411F-8DDE-F859032054BD}" type="pres">
      <dgm:prSet presAssocID="{A0861D1C-AF70-48C0-840C-AF40163C63D3}" presName="Name0" presStyleCnt="0">
        <dgm:presLayoutVars>
          <dgm:dir/>
          <dgm:animLvl val="lvl"/>
          <dgm:resizeHandles val="exact"/>
        </dgm:presLayoutVars>
      </dgm:prSet>
      <dgm:spPr/>
      <dgm:t>
        <a:bodyPr/>
        <a:lstStyle/>
        <a:p>
          <a:endParaRPr lang="it-IT"/>
        </a:p>
      </dgm:t>
    </dgm:pt>
    <dgm:pt modelId="{A59DD6C5-076C-42CF-AAC3-CD2A5BF9986B}" type="pres">
      <dgm:prSet presAssocID="{62094822-5ADC-4B77-B5A9-C48A747803CA}" presName="linNode" presStyleCnt="0"/>
      <dgm:spPr/>
    </dgm:pt>
    <dgm:pt modelId="{0B86AD85-E1D1-457D-B853-770E362EC8C8}" type="pres">
      <dgm:prSet presAssocID="{62094822-5ADC-4B77-B5A9-C48A747803CA}" presName="parentText" presStyleLbl="node1" presStyleIdx="0" presStyleCnt="10">
        <dgm:presLayoutVars>
          <dgm:chMax val="1"/>
          <dgm:bulletEnabled val="1"/>
        </dgm:presLayoutVars>
      </dgm:prSet>
      <dgm:spPr/>
      <dgm:t>
        <a:bodyPr/>
        <a:lstStyle/>
        <a:p>
          <a:endParaRPr lang="it-IT"/>
        </a:p>
      </dgm:t>
    </dgm:pt>
    <dgm:pt modelId="{3189DF11-0D4D-4C3A-8E18-24B410E759B7}" type="pres">
      <dgm:prSet presAssocID="{A033C9AE-A2DA-4B0D-BCE3-14D7BAA6C7E4}" presName="sp" presStyleCnt="0"/>
      <dgm:spPr/>
    </dgm:pt>
    <dgm:pt modelId="{77C6DF5C-4E68-4F05-A8FF-E0A9B1FBD79A}" type="pres">
      <dgm:prSet presAssocID="{E64480E3-C834-4D33-8EDD-92FE8BB94BE8}" presName="linNode" presStyleCnt="0"/>
      <dgm:spPr/>
    </dgm:pt>
    <dgm:pt modelId="{6F0E381B-AE2E-4442-8008-35AA23D57486}" type="pres">
      <dgm:prSet presAssocID="{E64480E3-C834-4D33-8EDD-92FE8BB94BE8}" presName="parentText" presStyleLbl="node1" presStyleIdx="1" presStyleCnt="10" custLinFactNeighborX="-735">
        <dgm:presLayoutVars>
          <dgm:chMax val="1"/>
          <dgm:bulletEnabled val="1"/>
        </dgm:presLayoutVars>
      </dgm:prSet>
      <dgm:spPr/>
      <dgm:t>
        <a:bodyPr/>
        <a:lstStyle/>
        <a:p>
          <a:endParaRPr lang="it-IT"/>
        </a:p>
      </dgm:t>
    </dgm:pt>
    <dgm:pt modelId="{5E3122E4-DE28-4BCB-A6E3-C9F6B3A10E1D}" type="pres">
      <dgm:prSet presAssocID="{F492D398-9856-444D-A51C-6FF4ADB009F0}" presName="sp" presStyleCnt="0"/>
      <dgm:spPr/>
    </dgm:pt>
    <dgm:pt modelId="{8D7F2565-A526-45D5-B213-43EF834A9156}" type="pres">
      <dgm:prSet presAssocID="{15077102-CC45-4E63-9038-3426AD620937}" presName="linNode" presStyleCnt="0"/>
      <dgm:spPr/>
    </dgm:pt>
    <dgm:pt modelId="{89C8CEA0-25B8-43AF-B7B4-0E54E6807EFA}" type="pres">
      <dgm:prSet presAssocID="{15077102-CC45-4E63-9038-3426AD620937}" presName="parentText" presStyleLbl="node1" presStyleIdx="2" presStyleCnt="10">
        <dgm:presLayoutVars>
          <dgm:chMax val="1"/>
          <dgm:bulletEnabled val="1"/>
        </dgm:presLayoutVars>
      </dgm:prSet>
      <dgm:spPr/>
      <dgm:t>
        <a:bodyPr/>
        <a:lstStyle/>
        <a:p>
          <a:endParaRPr lang="it-IT"/>
        </a:p>
      </dgm:t>
    </dgm:pt>
    <dgm:pt modelId="{AF7B0950-E944-4360-8A01-1D006FC16920}" type="pres">
      <dgm:prSet presAssocID="{22B13CEE-F03D-4900-8690-CD01C0CE982C}" presName="sp" presStyleCnt="0"/>
      <dgm:spPr/>
    </dgm:pt>
    <dgm:pt modelId="{7E6F958B-4B6D-4420-9FF3-72375BAD9342}" type="pres">
      <dgm:prSet presAssocID="{F0DD4905-6867-4C4B-BB2C-1AD8FC0C83F3}" presName="linNode" presStyleCnt="0"/>
      <dgm:spPr/>
    </dgm:pt>
    <dgm:pt modelId="{46615C26-07A5-4C42-B1C7-496B006AC704}" type="pres">
      <dgm:prSet presAssocID="{F0DD4905-6867-4C4B-BB2C-1AD8FC0C83F3}" presName="parentText" presStyleLbl="node1" presStyleIdx="3" presStyleCnt="10">
        <dgm:presLayoutVars>
          <dgm:chMax val="1"/>
          <dgm:bulletEnabled val="1"/>
        </dgm:presLayoutVars>
      </dgm:prSet>
      <dgm:spPr/>
      <dgm:t>
        <a:bodyPr/>
        <a:lstStyle/>
        <a:p>
          <a:endParaRPr lang="it-IT"/>
        </a:p>
      </dgm:t>
    </dgm:pt>
    <dgm:pt modelId="{BE6DB1B7-641D-4861-BC13-F88ED2A6644D}" type="pres">
      <dgm:prSet presAssocID="{C867F4BA-FD0C-4F2C-BED5-79AE8DDE88BA}" presName="sp" presStyleCnt="0"/>
      <dgm:spPr/>
    </dgm:pt>
    <dgm:pt modelId="{6A4E1844-FB20-4857-9EAB-0583A31C9CAD}" type="pres">
      <dgm:prSet presAssocID="{B1A7602A-1F28-40FD-A53C-E8891982CE74}" presName="linNode" presStyleCnt="0"/>
      <dgm:spPr/>
    </dgm:pt>
    <dgm:pt modelId="{4EE538E4-983C-428A-AC7A-0B56F294D410}" type="pres">
      <dgm:prSet presAssocID="{B1A7602A-1F28-40FD-A53C-E8891982CE74}" presName="parentText" presStyleLbl="node1" presStyleIdx="4" presStyleCnt="10">
        <dgm:presLayoutVars>
          <dgm:chMax val="1"/>
          <dgm:bulletEnabled val="1"/>
        </dgm:presLayoutVars>
      </dgm:prSet>
      <dgm:spPr/>
      <dgm:t>
        <a:bodyPr/>
        <a:lstStyle/>
        <a:p>
          <a:endParaRPr lang="it-IT"/>
        </a:p>
      </dgm:t>
    </dgm:pt>
    <dgm:pt modelId="{04167DD2-586D-40E2-A024-3CA672368CEC}" type="pres">
      <dgm:prSet presAssocID="{6DE36BC0-11B0-44C3-AB0A-8F425C84DD53}" presName="sp" presStyleCnt="0"/>
      <dgm:spPr/>
    </dgm:pt>
    <dgm:pt modelId="{514ADE44-338E-48D1-A8E0-D19A25E8CA1B}" type="pres">
      <dgm:prSet presAssocID="{523D12CB-A36B-450B-9A83-6A5C359CC904}" presName="linNode" presStyleCnt="0"/>
      <dgm:spPr/>
    </dgm:pt>
    <dgm:pt modelId="{C51E8601-6B02-434E-8F06-B691D650F930}" type="pres">
      <dgm:prSet presAssocID="{523D12CB-A36B-450B-9A83-6A5C359CC904}" presName="parentText" presStyleLbl="node1" presStyleIdx="5" presStyleCnt="10">
        <dgm:presLayoutVars>
          <dgm:chMax val="1"/>
          <dgm:bulletEnabled val="1"/>
        </dgm:presLayoutVars>
      </dgm:prSet>
      <dgm:spPr/>
      <dgm:t>
        <a:bodyPr/>
        <a:lstStyle/>
        <a:p>
          <a:endParaRPr lang="it-IT"/>
        </a:p>
      </dgm:t>
    </dgm:pt>
    <dgm:pt modelId="{FEFF9676-2694-495C-934B-923D645D4338}" type="pres">
      <dgm:prSet presAssocID="{17BC94C0-E57E-4B83-8753-E4EFF9EDF360}" presName="sp" presStyleCnt="0"/>
      <dgm:spPr/>
    </dgm:pt>
    <dgm:pt modelId="{A6F0DD9A-0403-4370-BFC0-D341B421B88C}" type="pres">
      <dgm:prSet presAssocID="{F0CD50CF-C6C4-4AF2-BCDC-4F7397073A74}" presName="linNode" presStyleCnt="0"/>
      <dgm:spPr/>
    </dgm:pt>
    <dgm:pt modelId="{80A07163-C229-429F-B093-B6618A4B490A}" type="pres">
      <dgm:prSet presAssocID="{F0CD50CF-C6C4-4AF2-BCDC-4F7397073A74}" presName="parentText" presStyleLbl="node1" presStyleIdx="6" presStyleCnt="10">
        <dgm:presLayoutVars>
          <dgm:chMax val="1"/>
          <dgm:bulletEnabled val="1"/>
        </dgm:presLayoutVars>
      </dgm:prSet>
      <dgm:spPr/>
      <dgm:t>
        <a:bodyPr/>
        <a:lstStyle/>
        <a:p>
          <a:endParaRPr lang="it-IT"/>
        </a:p>
      </dgm:t>
    </dgm:pt>
    <dgm:pt modelId="{C718C4ED-7FD0-4361-B468-621CF44D29EB}" type="pres">
      <dgm:prSet presAssocID="{44F650EC-1C6D-4C77-AD8C-6E25FDF0F7F4}" presName="sp" presStyleCnt="0"/>
      <dgm:spPr/>
    </dgm:pt>
    <dgm:pt modelId="{C029C30B-CF76-4EF7-854D-2A9232F2BBAD}" type="pres">
      <dgm:prSet presAssocID="{75819FE3-452A-4512-90A0-731E871E6330}" presName="linNode" presStyleCnt="0"/>
      <dgm:spPr/>
    </dgm:pt>
    <dgm:pt modelId="{924BBB17-3C67-4C56-8C9F-32F91F11E671}" type="pres">
      <dgm:prSet presAssocID="{75819FE3-452A-4512-90A0-731E871E6330}" presName="parentText" presStyleLbl="node1" presStyleIdx="7" presStyleCnt="10">
        <dgm:presLayoutVars>
          <dgm:chMax val="1"/>
          <dgm:bulletEnabled val="1"/>
        </dgm:presLayoutVars>
      </dgm:prSet>
      <dgm:spPr/>
      <dgm:t>
        <a:bodyPr/>
        <a:lstStyle/>
        <a:p>
          <a:endParaRPr lang="it-IT"/>
        </a:p>
      </dgm:t>
    </dgm:pt>
    <dgm:pt modelId="{309D3AD0-D048-4B89-BF95-08CE3B76B258}" type="pres">
      <dgm:prSet presAssocID="{1DAC2916-2D04-4E08-9A73-221FB38051FC}" presName="sp" presStyleCnt="0"/>
      <dgm:spPr/>
    </dgm:pt>
    <dgm:pt modelId="{0A814BE6-81E0-4560-A967-76FF2B86CB28}" type="pres">
      <dgm:prSet presAssocID="{181D7629-1AB5-4706-B46E-1309395A354A}" presName="linNode" presStyleCnt="0"/>
      <dgm:spPr/>
    </dgm:pt>
    <dgm:pt modelId="{C1430141-36C9-4CA6-84D1-F069F489E868}" type="pres">
      <dgm:prSet presAssocID="{181D7629-1AB5-4706-B46E-1309395A354A}" presName="parentText" presStyleLbl="node1" presStyleIdx="8" presStyleCnt="10">
        <dgm:presLayoutVars>
          <dgm:chMax val="1"/>
          <dgm:bulletEnabled val="1"/>
        </dgm:presLayoutVars>
      </dgm:prSet>
      <dgm:spPr/>
      <dgm:t>
        <a:bodyPr/>
        <a:lstStyle/>
        <a:p>
          <a:endParaRPr lang="it-IT"/>
        </a:p>
      </dgm:t>
    </dgm:pt>
    <dgm:pt modelId="{67496FBA-1947-46A6-83C0-4340A04AA2F8}" type="pres">
      <dgm:prSet presAssocID="{391E037D-F0FE-4BE2-AEEC-C41CE584B8F5}" presName="sp" presStyleCnt="0"/>
      <dgm:spPr/>
    </dgm:pt>
    <dgm:pt modelId="{A93A03FC-7C04-41E8-99FF-05329C103E0A}" type="pres">
      <dgm:prSet presAssocID="{67D84699-50E0-46AA-BE27-CE4F22DC1BEB}" presName="linNode" presStyleCnt="0"/>
      <dgm:spPr/>
    </dgm:pt>
    <dgm:pt modelId="{79E807AA-184B-408A-A388-F3FA81B4DA59}" type="pres">
      <dgm:prSet presAssocID="{67D84699-50E0-46AA-BE27-CE4F22DC1BEB}" presName="parentText" presStyleLbl="node1" presStyleIdx="9" presStyleCnt="10">
        <dgm:presLayoutVars>
          <dgm:chMax val="1"/>
          <dgm:bulletEnabled val="1"/>
        </dgm:presLayoutVars>
      </dgm:prSet>
      <dgm:spPr/>
      <dgm:t>
        <a:bodyPr/>
        <a:lstStyle/>
        <a:p>
          <a:endParaRPr lang="it-IT"/>
        </a:p>
      </dgm:t>
    </dgm:pt>
  </dgm:ptLst>
  <dgm:cxnLst>
    <dgm:cxn modelId="{A4EAB601-8C05-4EF8-B7A6-62F2D211CCA5}" srcId="{A0861D1C-AF70-48C0-840C-AF40163C63D3}" destId="{62094822-5ADC-4B77-B5A9-C48A747803CA}" srcOrd="0" destOrd="0" parTransId="{D5215693-2156-4884-86F9-BDBE5E995309}" sibTransId="{A033C9AE-A2DA-4B0D-BCE3-14D7BAA6C7E4}"/>
    <dgm:cxn modelId="{E88D5743-07BF-4D71-AD91-3652BE309894}" srcId="{A0861D1C-AF70-48C0-840C-AF40163C63D3}" destId="{75819FE3-452A-4512-90A0-731E871E6330}" srcOrd="7" destOrd="0" parTransId="{65B5B120-4A88-4E5B-B641-CACF32BFD4E5}" sibTransId="{1DAC2916-2D04-4E08-9A73-221FB38051FC}"/>
    <dgm:cxn modelId="{621DB24B-2879-4DD6-A662-120F65E2ADF8}" srcId="{A0861D1C-AF70-48C0-840C-AF40163C63D3}" destId="{523D12CB-A36B-450B-9A83-6A5C359CC904}" srcOrd="5" destOrd="0" parTransId="{CC589433-B85E-4381-B8AB-7832879AA6EF}" sibTransId="{17BC94C0-E57E-4B83-8753-E4EFF9EDF360}"/>
    <dgm:cxn modelId="{074D6976-5578-4F55-AB77-F1B4070BDE6D}" type="presOf" srcId="{E64480E3-C834-4D33-8EDD-92FE8BB94BE8}" destId="{6F0E381B-AE2E-4442-8008-35AA23D57486}" srcOrd="0" destOrd="0" presId="urn:microsoft.com/office/officeart/2005/8/layout/vList5"/>
    <dgm:cxn modelId="{833566E7-3C06-42CE-BBEA-DF14274A60C3}" type="presOf" srcId="{F0DD4905-6867-4C4B-BB2C-1AD8FC0C83F3}" destId="{46615C26-07A5-4C42-B1C7-496B006AC704}" srcOrd="0" destOrd="0" presId="urn:microsoft.com/office/officeart/2005/8/layout/vList5"/>
    <dgm:cxn modelId="{E92B02D0-7632-486D-8B05-5686A439F92D}" srcId="{A0861D1C-AF70-48C0-840C-AF40163C63D3}" destId="{F0DD4905-6867-4C4B-BB2C-1AD8FC0C83F3}" srcOrd="3" destOrd="0" parTransId="{CD2FEC3E-89BF-4F70-B14B-020C78FCE432}" sibTransId="{C867F4BA-FD0C-4F2C-BED5-79AE8DDE88BA}"/>
    <dgm:cxn modelId="{84E7AC72-60C8-4074-AE15-168EE413AD6A}" type="presOf" srcId="{523D12CB-A36B-450B-9A83-6A5C359CC904}" destId="{C51E8601-6B02-434E-8F06-B691D650F930}" srcOrd="0" destOrd="0" presId="urn:microsoft.com/office/officeart/2005/8/layout/vList5"/>
    <dgm:cxn modelId="{4E39B83A-6969-43D7-B9F5-B75A7F68BBEA}" type="presOf" srcId="{F0CD50CF-C6C4-4AF2-BCDC-4F7397073A74}" destId="{80A07163-C229-429F-B093-B6618A4B490A}" srcOrd="0" destOrd="0" presId="urn:microsoft.com/office/officeart/2005/8/layout/vList5"/>
    <dgm:cxn modelId="{A0F5AB39-6860-4767-89EE-F616D566BA5C}" type="presOf" srcId="{67D84699-50E0-46AA-BE27-CE4F22DC1BEB}" destId="{79E807AA-184B-408A-A388-F3FA81B4DA59}" srcOrd="0" destOrd="0" presId="urn:microsoft.com/office/officeart/2005/8/layout/vList5"/>
    <dgm:cxn modelId="{A84ED3DD-F092-4BF7-BE76-0C8AE4E136E6}" srcId="{A0861D1C-AF70-48C0-840C-AF40163C63D3}" destId="{B1A7602A-1F28-40FD-A53C-E8891982CE74}" srcOrd="4" destOrd="0" parTransId="{2F3D8F26-2C6D-45CA-978D-73C9223B11F8}" sibTransId="{6DE36BC0-11B0-44C3-AB0A-8F425C84DD53}"/>
    <dgm:cxn modelId="{66011404-2608-4281-88AA-9D7F2622EAAC}" type="presOf" srcId="{B1A7602A-1F28-40FD-A53C-E8891982CE74}" destId="{4EE538E4-983C-428A-AC7A-0B56F294D410}" srcOrd="0" destOrd="0" presId="urn:microsoft.com/office/officeart/2005/8/layout/vList5"/>
    <dgm:cxn modelId="{22CE3093-0E25-4E49-BF9A-AE76876C1EDC}" srcId="{A0861D1C-AF70-48C0-840C-AF40163C63D3}" destId="{67D84699-50E0-46AA-BE27-CE4F22DC1BEB}" srcOrd="9" destOrd="0" parTransId="{9CC1CA1B-D281-42B3-868F-D72C0C071D87}" sibTransId="{CDAF4F31-AADB-4075-9A68-A142B0277C54}"/>
    <dgm:cxn modelId="{95AA236F-1460-4FD6-9B4B-11CC3D75774F}" type="presOf" srcId="{75819FE3-452A-4512-90A0-731E871E6330}" destId="{924BBB17-3C67-4C56-8C9F-32F91F11E671}" srcOrd="0" destOrd="0" presId="urn:microsoft.com/office/officeart/2005/8/layout/vList5"/>
    <dgm:cxn modelId="{FB0047BA-D4ED-4289-9897-ABE74DA2EB97}" srcId="{A0861D1C-AF70-48C0-840C-AF40163C63D3}" destId="{181D7629-1AB5-4706-B46E-1309395A354A}" srcOrd="8" destOrd="0" parTransId="{53800BB6-5BD7-4463-B07F-4889FE63086E}" sibTransId="{391E037D-F0FE-4BE2-AEEC-C41CE584B8F5}"/>
    <dgm:cxn modelId="{B8BDD79E-014C-4C5A-A670-D2725C8D3E38}" type="presOf" srcId="{181D7629-1AB5-4706-B46E-1309395A354A}" destId="{C1430141-36C9-4CA6-84D1-F069F489E868}" srcOrd="0" destOrd="0" presId="urn:microsoft.com/office/officeart/2005/8/layout/vList5"/>
    <dgm:cxn modelId="{D66268C6-3C05-4127-B730-CFECC7C0B0F9}" srcId="{A0861D1C-AF70-48C0-840C-AF40163C63D3}" destId="{F0CD50CF-C6C4-4AF2-BCDC-4F7397073A74}" srcOrd="6" destOrd="0" parTransId="{B6A80131-A35A-4A71-8F20-1F9B65659718}" sibTransId="{44F650EC-1C6D-4C77-AD8C-6E25FDF0F7F4}"/>
    <dgm:cxn modelId="{0DB48E2B-4C6A-4FE6-B9BE-3317EA0E9A38}" type="presOf" srcId="{A0861D1C-AF70-48C0-840C-AF40163C63D3}" destId="{3DF0B904-510B-411F-8DDE-F859032054BD}" srcOrd="0" destOrd="0" presId="urn:microsoft.com/office/officeart/2005/8/layout/vList5"/>
    <dgm:cxn modelId="{C183DB02-0C89-4C21-ABE4-A9300B3208C4}" type="presOf" srcId="{15077102-CC45-4E63-9038-3426AD620937}" destId="{89C8CEA0-25B8-43AF-B7B4-0E54E6807EFA}" srcOrd="0" destOrd="0" presId="urn:microsoft.com/office/officeart/2005/8/layout/vList5"/>
    <dgm:cxn modelId="{991ACA66-03EF-47D2-95FD-590475AEC83B}" srcId="{A0861D1C-AF70-48C0-840C-AF40163C63D3}" destId="{15077102-CC45-4E63-9038-3426AD620937}" srcOrd="2" destOrd="0" parTransId="{FD91A088-D3AA-458D-A696-DEE4D569659E}" sibTransId="{22B13CEE-F03D-4900-8690-CD01C0CE982C}"/>
    <dgm:cxn modelId="{CD138051-23E3-4A3C-B5CA-BAC5E1FD627A}" srcId="{A0861D1C-AF70-48C0-840C-AF40163C63D3}" destId="{E64480E3-C834-4D33-8EDD-92FE8BB94BE8}" srcOrd="1" destOrd="0" parTransId="{8364D2F6-95F7-4E9F-8AB8-262F00A61BD0}" sibTransId="{F492D398-9856-444D-A51C-6FF4ADB009F0}"/>
    <dgm:cxn modelId="{A1FCBB6F-4C93-4098-8181-387EE4A4CE7A}" type="presOf" srcId="{62094822-5ADC-4B77-B5A9-C48A747803CA}" destId="{0B86AD85-E1D1-457D-B853-770E362EC8C8}" srcOrd="0" destOrd="0" presId="urn:microsoft.com/office/officeart/2005/8/layout/vList5"/>
    <dgm:cxn modelId="{E3FB58AC-3E67-4CE7-8F28-8EF70A40923F}" type="presParOf" srcId="{3DF0B904-510B-411F-8DDE-F859032054BD}" destId="{A59DD6C5-076C-42CF-AAC3-CD2A5BF9986B}" srcOrd="0" destOrd="0" presId="urn:microsoft.com/office/officeart/2005/8/layout/vList5"/>
    <dgm:cxn modelId="{6BCAECB2-2DD8-4487-8BF7-6949B99686AB}" type="presParOf" srcId="{A59DD6C5-076C-42CF-AAC3-CD2A5BF9986B}" destId="{0B86AD85-E1D1-457D-B853-770E362EC8C8}" srcOrd="0" destOrd="0" presId="urn:microsoft.com/office/officeart/2005/8/layout/vList5"/>
    <dgm:cxn modelId="{FCAEE553-CC34-4992-B5AE-FCF5C21C08BC}" type="presParOf" srcId="{3DF0B904-510B-411F-8DDE-F859032054BD}" destId="{3189DF11-0D4D-4C3A-8E18-24B410E759B7}" srcOrd="1" destOrd="0" presId="urn:microsoft.com/office/officeart/2005/8/layout/vList5"/>
    <dgm:cxn modelId="{71920E25-12F3-4AF5-9FB9-64C24B9407F0}" type="presParOf" srcId="{3DF0B904-510B-411F-8DDE-F859032054BD}" destId="{77C6DF5C-4E68-4F05-A8FF-E0A9B1FBD79A}" srcOrd="2" destOrd="0" presId="urn:microsoft.com/office/officeart/2005/8/layout/vList5"/>
    <dgm:cxn modelId="{05444A5A-18B0-4EBC-AD10-5224DCB1F7D7}" type="presParOf" srcId="{77C6DF5C-4E68-4F05-A8FF-E0A9B1FBD79A}" destId="{6F0E381B-AE2E-4442-8008-35AA23D57486}" srcOrd="0" destOrd="0" presId="urn:microsoft.com/office/officeart/2005/8/layout/vList5"/>
    <dgm:cxn modelId="{2230ED5E-1E93-4C1F-9274-B48B59D8A2C5}" type="presParOf" srcId="{3DF0B904-510B-411F-8DDE-F859032054BD}" destId="{5E3122E4-DE28-4BCB-A6E3-C9F6B3A10E1D}" srcOrd="3" destOrd="0" presId="urn:microsoft.com/office/officeart/2005/8/layout/vList5"/>
    <dgm:cxn modelId="{454C0FB0-B040-48FF-8D37-7BC980ECAAA5}" type="presParOf" srcId="{3DF0B904-510B-411F-8DDE-F859032054BD}" destId="{8D7F2565-A526-45D5-B213-43EF834A9156}" srcOrd="4" destOrd="0" presId="urn:microsoft.com/office/officeart/2005/8/layout/vList5"/>
    <dgm:cxn modelId="{A5819CED-0B63-4F16-9ECB-1D0D2AF7DF96}" type="presParOf" srcId="{8D7F2565-A526-45D5-B213-43EF834A9156}" destId="{89C8CEA0-25B8-43AF-B7B4-0E54E6807EFA}" srcOrd="0" destOrd="0" presId="urn:microsoft.com/office/officeart/2005/8/layout/vList5"/>
    <dgm:cxn modelId="{2D7571DA-349C-4439-A2BF-A0B946486E87}" type="presParOf" srcId="{3DF0B904-510B-411F-8DDE-F859032054BD}" destId="{AF7B0950-E944-4360-8A01-1D006FC16920}" srcOrd="5" destOrd="0" presId="urn:microsoft.com/office/officeart/2005/8/layout/vList5"/>
    <dgm:cxn modelId="{06256B38-EA8B-4A5B-B98B-2D28CEDDC6BA}" type="presParOf" srcId="{3DF0B904-510B-411F-8DDE-F859032054BD}" destId="{7E6F958B-4B6D-4420-9FF3-72375BAD9342}" srcOrd="6" destOrd="0" presId="urn:microsoft.com/office/officeart/2005/8/layout/vList5"/>
    <dgm:cxn modelId="{2B723042-4526-4FCE-8C96-A9F2FCCC22A5}" type="presParOf" srcId="{7E6F958B-4B6D-4420-9FF3-72375BAD9342}" destId="{46615C26-07A5-4C42-B1C7-496B006AC704}" srcOrd="0" destOrd="0" presId="urn:microsoft.com/office/officeart/2005/8/layout/vList5"/>
    <dgm:cxn modelId="{BC3BF948-57CA-43B9-88F0-795A27ADE3F0}" type="presParOf" srcId="{3DF0B904-510B-411F-8DDE-F859032054BD}" destId="{BE6DB1B7-641D-4861-BC13-F88ED2A6644D}" srcOrd="7" destOrd="0" presId="urn:microsoft.com/office/officeart/2005/8/layout/vList5"/>
    <dgm:cxn modelId="{98665591-6F58-4D47-B0A3-E6B734C7A0CF}" type="presParOf" srcId="{3DF0B904-510B-411F-8DDE-F859032054BD}" destId="{6A4E1844-FB20-4857-9EAB-0583A31C9CAD}" srcOrd="8" destOrd="0" presId="urn:microsoft.com/office/officeart/2005/8/layout/vList5"/>
    <dgm:cxn modelId="{CE5E3531-1D8C-47F2-88E8-25A8D4E70EE4}" type="presParOf" srcId="{6A4E1844-FB20-4857-9EAB-0583A31C9CAD}" destId="{4EE538E4-983C-428A-AC7A-0B56F294D410}" srcOrd="0" destOrd="0" presId="urn:microsoft.com/office/officeart/2005/8/layout/vList5"/>
    <dgm:cxn modelId="{D5BDF292-A166-42BF-A209-1DBAD2D21DF6}" type="presParOf" srcId="{3DF0B904-510B-411F-8DDE-F859032054BD}" destId="{04167DD2-586D-40E2-A024-3CA672368CEC}" srcOrd="9" destOrd="0" presId="urn:microsoft.com/office/officeart/2005/8/layout/vList5"/>
    <dgm:cxn modelId="{EEEB948C-1313-444B-96AD-CF6AA80C7898}" type="presParOf" srcId="{3DF0B904-510B-411F-8DDE-F859032054BD}" destId="{514ADE44-338E-48D1-A8E0-D19A25E8CA1B}" srcOrd="10" destOrd="0" presId="urn:microsoft.com/office/officeart/2005/8/layout/vList5"/>
    <dgm:cxn modelId="{EFA01999-FCD4-4F95-BB48-9EEFC40F33EC}" type="presParOf" srcId="{514ADE44-338E-48D1-A8E0-D19A25E8CA1B}" destId="{C51E8601-6B02-434E-8F06-B691D650F930}" srcOrd="0" destOrd="0" presId="urn:microsoft.com/office/officeart/2005/8/layout/vList5"/>
    <dgm:cxn modelId="{E3042189-A413-441B-9E05-A94B369B0DE8}" type="presParOf" srcId="{3DF0B904-510B-411F-8DDE-F859032054BD}" destId="{FEFF9676-2694-495C-934B-923D645D4338}" srcOrd="11" destOrd="0" presId="urn:microsoft.com/office/officeart/2005/8/layout/vList5"/>
    <dgm:cxn modelId="{D9DA8683-FDAB-4217-A104-972EDEFFE137}" type="presParOf" srcId="{3DF0B904-510B-411F-8DDE-F859032054BD}" destId="{A6F0DD9A-0403-4370-BFC0-D341B421B88C}" srcOrd="12" destOrd="0" presId="urn:microsoft.com/office/officeart/2005/8/layout/vList5"/>
    <dgm:cxn modelId="{91B20BC8-DA8F-411A-A65C-E265E4E5C05A}" type="presParOf" srcId="{A6F0DD9A-0403-4370-BFC0-D341B421B88C}" destId="{80A07163-C229-429F-B093-B6618A4B490A}" srcOrd="0" destOrd="0" presId="urn:microsoft.com/office/officeart/2005/8/layout/vList5"/>
    <dgm:cxn modelId="{1DD73B8D-40A4-4EDA-83D0-244177389641}" type="presParOf" srcId="{3DF0B904-510B-411F-8DDE-F859032054BD}" destId="{C718C4ED-7FD0-4361-B468-621CF44D29EB}" srcOrd="13" destOrd="0" presId="urn:microsoft.com/office/officeart/2005/8/layout/vList5"/>
    <dgm:cxn modelId="{5D8DBA87-C32A-423A-AAC8-6A2AF48B564A}" type="presParOf" srcId="{3DF0B904-510B-411F-8DDE-F859032054BD}" destId="{C029C30B-CF76-4EF7-854D-2A9232F2BBAD}" srcOrd="14" destOrd="0" presId="urn:microsoft.com/office/officeart/2005/8/layout/vList5"/>
    <dgm:cxn modelId="{736DDB6D-FB7D-44FB-9D0C-9E1B9BFD8669}" type="presParOf" srcId="{C029C30B-CF76-4EF7-854D-2A9232F2BBAD}" destId="{924BBB17-3C67-4C56-8C9F-32F91F11E671}" srcOrd="0" destOrd="0" presId="urn:microsoft.com/office/officeart/2005/8/layout/vList5"/>
    <dgm:cxn modelId="{86C76EB6-7ECA-4A3C-B516-70839D979488}" type="presParOf" srcId="{3DF0B904-510B-411F-8DDE-F859032054BD}" destId="{309D3AD0-D048-4B89-BF95-08CE3B76B258}" srcOrd="15" destOrd="0" presId="urn:microsoft.com/office/officeart/2005/8/layout/vList5"/>
    <dgm:cxn modelId="{435A2443-9C61-4858-A357-F71C42CBC320}" type="presParOf" srcId="{3DF0B904-510B-411F-8DDE-F859032054BD}" destId="{0A814BE6-81E0-4560-A967-76FF2B86CB28}" srcOrd="16" destOrd="0" presId="urn:microsoft.com/office/officeart/2005/8/layout/vList5"/>
    <dgm:cxn modelId="{46BD5420-A9D5-4C76-A876-90D7D66A70D3}" type="presParOf" srcId="{0A814BE6-81E0-4560-A967-76FF2B86CB28}" destId="{C1430141-36C9-4CA6-84D1-F069F489E868}" srcOrd="0" destOrd="0" presId="urn:microsoft.com/office/officeart/2005/8/layout/vList5"/>
    <dgm:cxn modelId="{E78DD223-CAC8-4BEB-A4B0-180B3EFCB382}" type="presParOf" srcId="{3DF0B904-510B-411F-8DDE-F859032054BD}" destId="{67496FBA-1947-46A6-83C0-4340A04AA2F8}" srcOrd="17" destOrd="0" presId="urn:microsoft.com/office/officeart/2005/8/layout/vList5"/>
    <dgm:cxn modelId="{B88F7024-19EC-4131-9BE1-A9B156D41B5F}" type="presParOf" srcId="{3DF0B904-510B-411F-8DDE-F859032054BD}" destId="{A93A03FC-7C04-41E8-99FF-05329C103E0A}" srcOrd="18" destOrd="0" presId="urn:microsoft.com/office/officeart/2005/8/layout/vList5"/>
    <dgm:cxn modelId="{1FA1D587-5C84-4BD7-9007-918A561750C6}" type="presParOf" srcId="{A93A03FC-7C04-41E8-99FF-05329C103E0A}" destId="{79E807AA-184B-408A-A388-F3FA81B4DA59}"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B9918E-E6D3-4280-8A56-74C874266B8C}"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it-IT"/>
        </a:p>
      </dgm:t>
    </dgm:pt>
    <dgm:pt modelId="{DFD73E2F-4C62-4D90-81CA-980BA291A543}">
      <dgm:prSet custT="1"/>
      <dgm:spPr/>
      <dgm:t>
        <a:bodyPr/>
        <a:lstStyle/>
        <a:p>
          <a:pPr algn="ctr" rtl="0">
            <a:lnSpc>
              <a:spcPct val="100000"/>
            </a:lnSpc>
            <a:spcBef>
              <a:spcPts val="0"/>
            </a:spcBef>
          </a:pPr>
          <a:r>
            <a:rPr lang="en-US" sz="900" b="1" dirty="0" smtClean="0"/>
            <a:t>Phase 4 Monthly data collection </a:t>
          </a:r>
          <a:r>
            <a:rPr lang="en-US" sz="900" dirty="0" smtClean="0"/>
            <a:t>of all the range of models in terms of commercial name and main technical specifications offered on the market by the main brands, within the segments identified at phase 2 and satisfying the minimum requirements identified at phase 3. In this phase the sample is selected for a specific month (‘continually updated’ sample with ‘automated’ replacement of models that are losing importance in the market).</a:t>
          </a:r>
          <a:endParaRPr lang="it-IT" sz="900" dirty="0"/>
        </a:p>
      </dgm:t>
    </dgm:pt>
    <dgm:pt modelId="{F934F695-8BFE-4E24-B803-DF5200EB0753}" type="parTrans" cxnId="{E0F49454-284F-4FC4-B447-23B25447E8BF}">
      <dgm:prSet/>
      <dgm:spPr/>
      <dgm:t>
        <a:bodyPr/>
        <a:lstStyle/>
        <a:p>
          <a:pPr>
            <a:spcBef>
              <a:spcPts val="600"/>
            </a:spcBef>
          </a:pPr>
          <a:endParaRPr lang="it-IT" sz="900"/>
        </a:p>
      </dgm:t>
    </dgm:pt>
    <dgm:pt modelId="{7805F5D1-57C3-498F-B39D-87ECB405EBF3}" type="sibTrans" cxnId="{E0F49454-284F-4FC4-B447-23B25447E8BF}">
      <dgm:prSet/>
      <dgm:spPr/>
      <dgm:t>
        <a:bodyPr/>
        <a:lstStyle/>
        <a:p>
          <a:pPr>
            <a:spcBef>
              <a:spcPts val="600"/>
            </a:spcBef>
          </a:pPr>
          <a:endParaRPr lang="it-IT" sz="900"/>
        </a:p>
      </dgm:t>
    </dgm:pt>
    <dgm:pt modelId="{89080AD1-B871-4532-B57B-A63127393166}">
      <dgm:prSet custT="1"/>
      <dgm:spPr/>
      <dgm:t>
        <a:bodyPr/>
        <a:lstStyle/>
        <a:p>
          <a:pPr algn="ctr" rtl="0">
            <a:lnSpc>
              <a:spcPct val="100000"/>
            </a:lnSpc>
            <a:spcBef>
              <a:spcPts val="0"/>
            </a:spcBef>
            <a:spcAft>
              <a:spcPts val="0"/>
            </a:spcAft>
          </a:pPr>
          <a:r>
            <a:rPr lang="en-US" sz="900" b="1" dirty="0" smtClean="0"/>
            <a:t>Phase 5 Price data collection</a:t>
          </a:r>
          <a:r>
            <a:rPr lang="en-US" sz="900" dirty="0" smtClean="0"/>
            <a:t>, for all the models included in the sample, from each web site of the shops sampled. </a:t>
          </a:r>
        </a:p>
        <a:p>
          <a:pPr algn="ctr" rtl="0">
            <a:lnSpc>
              <a:spcPct val="90000"/>
            </a:lnSpc>
            <a:spcBef>
              <a:spcPts val="600"/>
            </a:spcBef>
            <a:spcAft>
              <a:spcPts val="0"/>
            </a:spcAft>
          </a:pPr>
          <a:r>
            <a:rPr lang="en-US" sz="900" b="1" dirty="0" smtClean="0"/>
            <a:t>Manual detection </a:t>
          </a:r>
          <a:r>
            <a:rPr lang="en-US" sz="900" dirty="0" smtClean="0"/>
            <a:t>- for some shops (9) price collectors scanned the corresponding websites manually and registered the price in external files or databases;</a:t>
          </a:r>
        </a:p>
        <a:p>
          <a:pPr algn="ctr" rtl="0">
            <a:lnSpc>
              <a:spcPct val="90000"/>
            </a:lnSpc>
            <a:spcBef>
              <a:spcPts val="600"/>
            </a:spcBef>
            <a:spcAft>
              <a:spcPct val="35000"/>
            </a:spcAft>
          </a:pPr>
          <a:r>
            <a:rPr lang="en-US" sz="900" b="1" dirty="0" smtClean="0"/>
            <a:t>Semi - automatic detection </a:t>
          </a:r>
          <a:r>
            <a:rPr lang="en-US" sz="900" dirty="0" smtClean="0"/>
            <a:t>- for other shops (9) price lists were manually downloaded (“copy and paste”), and then formatted and submitted to SAS procedures that linked (automatically) the product codes identified  in phase 4 to the codes in the list from each store.</a:t>
          </a:r>
          <a:endParaRPr lang="it-IT" sz="900" dirty="0"/>
        </a:p>
      </dgm:t>
    </dgm:pt>
    <dgm:pt modelId="{8F7576C4-1543-42CB-987F-F21314F50AAF}" type="parTrans" cxnId="{0315A496-F058-47BB-BDDC-E62A3A174921}">
      <dgm:prSet/>
      <dgm:spPr/>
      <dgm:t>
        <a:bodyPr/>
        <a:lstStyle/>
        <a:p>
          <a:pPr>
            <a:spcBef>
              <a:spcPts val="600"/>
            </a:spcBef>
          </a:pPr>
          <a:endParaRPr lang="it-IT" sz="900"/>
        </a:p>
      </dgm:t>
    </dgm:pt>
    <dgm:pt modelId="{142DA74C-A53D-4CE2-AE09-04B0AB8FA993}" type="sibTrans" cxnId="{0315A496-F058-47BB-BDDC-E62A3A174921}">
      <dgm:prSet/>
      <dgm:spPr/>
      <dgm:t>
        <a:bodyPr/>
        <a:lstStyle/>
        <a:p>
          <a:pPr>
            <a:spcBef>
              <a:spcPts val="600"/>
            </a:spcBef>
          </a:pPr>
          <a:endParaRPr lang="it-IT" sz="900"/>
        </a:p>
      </dgm:t>
    </dgm:pt>
    <dgm:pt modelId="{8417C45E-C0E2-4461-881F-611B2C735264}">
      <dgm:prSet custT="1"/>
      <dgm:spPr/>
      <dgm:t>
        <a:bodyPr/>
        <a:lstStyle/>
        <a:p>
          <a:pPr>
            <a:lnSpc>
              <a:spcPct val="100000"/>
            </a:lnSpc>
            <a:spcAft>
              <a:spcPts val="0"/>
            </a:spcAft>
          </a:pPr>
          <a:r>
            <a:rPr lang="en-US" sz="900" b="1" dirty="0" smtClean="0"/>
            <a:t>Phase 3 Identification of minimum requirements to be satisfied </a:t>
          </a:r>
          <a:r>
            <a:rPr lang="en-US" sz="900" dirty="0" smtClean="0"/>
            <a:t>(annually fixed) Example1- PC Desktop: O.S. at least Windows XP, HD capacity 160 Gb or higher, RAM memory at least 2 Gb, etc..</a:t>
          </a:r>
          <a:endParaRPr lang="it-IT" sz="900" dirty="0"/>
        </a:p>
      </dgm:t>
    </dgm:pt>
    <dgm:pt modelId="{B62096F9-29F9-4A40-A38A-F63CF56C37F3}" type="parTrans" cxnId="{CAE95A5B-8D33-488E-B835-22A8AA2E058B}">
      <dgm:prSet/>
      <dgm:spPr/>
      <dgm:t>
        <a:bodyPr/>
        <a:lstStyle/>
        <a:p>
          <a:endParaRPr lang="it-IT" sz="900"/>
        </a:p>
      </dgm:t>
    </dgm:pt>
    <dgm:pt modelId="{63FA4A37-EBE5-47D8-B0E1-0C49DE76553D}" type="sibTrans" cxnId="{CAE95A5B-8D33-488E-B835-22A8AA2E058B}">
      <dgm:prSet/>
      <dgm:spPr/>
      <dgm:t>
        <a:bodyPr/>
        <a:lstStyle/>
        <a:p>
          <a:endParaRPr lang="it-IT" sz="900"/>
        </a:p>
      </dgm:t>
    </dgm:pt>
    <dgm:pt modelId="{2F501293-9CE5-47F7-A61A-58B51F187CA4}">
      <dgm:prSet custT="1"/>
      <dgm:spPr/>
      <dgm:t>
        <a:bodyPr/>
        <a:lstStyle/>
        <a:p>
          <a:r>
            <a:rPr lang="en-US" sz="900" b="1" dirty="0" smtClean="0"/>
            <a:t>Phase 2 Market segmentation </a:t>
          </a:r>
          <a:r>
            <a:rPr lang="en-US" sz="900" dirty="0" smtClean="0"/>
            <a:t>based on technical specifications and performance (annually fixed). </a:t>
          </a:r>
          <a:r>
            <a:rPr lang="it-IT" sz="900" dirty="0" smtClean="0"/>
            <a:t>Example1 – </a:t>
          </a:r>
          <a:r>
            <a:rPr lang="it-IT" sz="900" dirty="0" err="1" smtClean="0"/>
            <a:t>digital</a:t>
          </a:r>
          <a:r>
            <a:rPr lang="it-IT" sz="900" dirty="0" smtClean="0"/>
            <a:t> </a:t>
          </a:r>
          <a:r>
            <a:rPr lang="it-IT" sz="900" dirty="0" err="1" smtClean="0"/>
            <a:t>cameras</a:t>
          </a:r>
          <a:r>
            <a:rPr lang="it-IT" sz="900" dirty="0" smtClean="0"/>
            <a:t>: seg1= ‘compact’ camera; seg2= ‘bridge’ camera; etc.</a:t>
          </a:r>
          <a:endParaRPr lang="it-IT" sz="900" dirty="0"/>
        </a:p>
      </dgm:t>
    </dgm:pt>
    <dgm:pt modelId="{00B0A6B3-D0D0-4C5F-BBEA-31677B2D1418}" type="parTrans" cxnId="{30ACA2C4-507A-4D08-84C5-2A7CADD3EC6B}">
      <dgm:prSet/>
      <dgm:spPr/>
      <dgm:t>
        <a:bodyPr/>
        <a:lstStyle/>
        <a:p>
          <a:endParaRPr lang="it-IT" sz="900"/>
        </a:p>
      </dgm:t>
    </dgm:pt>
    <dgm:pt modelId="{46DDDB47-EF9B-4E67-83F4-89085422999D}" type="sibTrans" cxnId="{30ACA2C4-507A-4D08-84C5-2A7CADD3EC6B}">
      <dgm:prSet/>
      <dgm:spPr/>
      <dgm:t>
        <a:bodyPr/>
        <a:lstStyle/>
        <a:p>
          <a:endParaRPr lang="it-IT" sz="900"/>
        </a:p>
      </dgm:t>
    </dgm:pt>
    <dgm:pt modelId="{7B5E9522-7CED-4528-A712-91D50B50758F}" type="pres">
      <dgm:prSet presAssocID="{6DB9918E-E6D3-4280-8A56-74C874266B8C}" presName="Name0" presStyleCnt="0">
        <dgm:presLayoutVars>
          <dgm:dir/>
          <dgm:resizeHandles val="exact"/>
        </dgm:presLayoutVars>
      </dgm:prSet>
      <dgm:spPr/>
      <dgm:t>
        <a:bodyPr/>
        <a:lstStyle/>
        <a:p>
          <a:endParaRPr lang="it-IT"/>
        </a:p>
      </dgm:t>
    </dgm:pt>
    <dgm:pt modelId="{A9B8F5DB-4B0D-457C-B01F-FCBEEA07C31C}" type="pres">
      <dgm:prSet presAssocID="{6DB9918E-E6D3-4280-8A56-74C874266B8C}" presName="arrow" presStyleLbl="bgShp" presStyleIdx="0" presStyleCnt="1"/>
      <dgm:spPr/>
    </dgm:pt>
    <dgm:pt modelId="{1781BFAD-AFD4-4658-B4C0-67376A13ECD6}" type="pres">
      <dgm:prSet presAssocID="{6DB9918E-E6D3-4280-8A56-74C874266B8C}" presName="points" presStyleCnt="0"/>
      <dgm:spPr/>
    </dgm:pt>
    <dgm:pt modelId="{207A9543-EC4A-4C1E-8D24-0D3B5A919804}" type="pres">
      <dgm:prSet presAssocID="{2F501293-9CE5-47F7-A61A-58B51F187CA4}" presName="compositeA" presStyleCnt="0"/>
      <dgm:spPr/>
    </dgm:pt>
    <dgm:pt modelId="{7E6A8A6D-BAC4-402B-A940-56C0449F1EBE}" type="pres">
      <dgm:prSet presAssocID="{2F501293-9CE5-47F7-A61A-58B51F187CA4}" presName="textA" presStyleLbl="revTx" presStyleIdx="0" presStyleCnt="4" custScaleX="139730">
        <dgm:presLayoutVars>
          <dgm:bulletEnabled val="1"/>
        </dgm:presLayoutVars>
      </dgm:prSet>
      <dgm:spPr/>
      <dgm:t>
        <a:bodyPr/>
        <a:lstStyle/>
        <a:p>
          <a:endParaRPr lang="it-IT"/>
        </a:p>
      </dgm:t>
    </dgm:pt>
    <dgm:pt modelId="{8B3EB323-1340-4FD1-86C0-618ED7DF4A61}" type="pres">
      <dgm:prSet presAssocID="{2F501293-9CE5-47F7-A61A-58B51F187CA4}" presName="circleA" presStyleLbl="node1" presStyleIdx="0" presStyleCnt="4"/>
      <dgm:spPr>
        <a:solidFill>
          <a:srgbClr val="7F142A"/>
        </a:solidFill>
      </dgm:spPr>
    </dgm:pt>
    <dgm:pt modelId="{825460E8-2D29-44BC-B603-12ECFA403BAE}" type="pres">
      <dgm:prSet presAssocID="{2F501293-9CE5-47F7-A61A-58B51F187CA4}" presName="spaceA" presStyleCnt="0"/>
      <dgm:spPr/>
    </dgm:pt>
    <dgm:pt modelId="{F5C0A343-4788-4046-B14C-18F42EC040EC}" type="pres">
      <dgm:prSet presAssocID="{46DDDB47-EF9B-4E67-83F4-89085422999D}" presName="space" presStyleCnt="0"/>
      <dgm:spPr/>
    </dgm:pt>
    <dgm:pt modelId="{0A297795-488F-4D57-AAC3-AEF5CBAEAC71}" type="pres">
      <dgm:prSet presAssocID="{8417C45E-C0E2-4461-881F-611B2C735264}" presName="compositeB" presStyleCnt="0"/>
      <dgm:spPr/>
    </dgm:pt>
    <dgm:pt modelId="{BD3E3E4D-20D5-4EAD-869A-E8E3D62417F5}" type="pres">
      <dgm:prSet presAssocID="{8417C45E-C0E2-4461-881F-611B2C735264}" presName="textB" presStyleLbl="revTx" presStyleIdx="1" presStyleCnt="4" custScaleX="141009">
        <dgm:presLayoutVars>
          <dgm:bulletEnabled val="1"/>
        </dgm:presLayoutVars>
      </dgm:prSet>
      <dgm:spPr/>
      <dgm:t>
        <a:bodyPr/>
        <a:lstStyle/>
        <a:p>
          <a:endParaRPr lang="it-IT"/>
        </a:p>
      </dgm:t>
    </dgm:pt>
    <dgm:pt modelId="{F7CDB7E6-1A31-4DCC-8B09-BF7221EA1E81}" type="pres">
      <dgm:prSet presAssocID="{8417C45E-C0E2-4461-881F-611B2C735264}" presName="circleB" presStyleLbl="node1" presStyleIdx="1" presStyleCnt="4"/>
      <dgm:spPr>
        <a:solidFill>
          <a:srgbClr val="7F142A"/>
        </a:solidFill>
      </dgm:spPr>
    </dgm:pt>
    <dgm:pt modelId="{942AEAE2-86DE-46FC-AC5F-B14890D3B36A}" type="pres">
      <dgm:prSet presAssocID="{8417C45E-C0E2-4461-881F-611B2C735264}" presName="spaceB" presStyleCnt="0"/>
      <dgm:spPr/>
    </dgm:pt>
    <dgm:pt modelId="{E10116EC-4DA4-49BE-8B0A-FC4615750BD9}" type="pres">
      <dgm:prSet presAssocID="{63FA4A37-EBE5-47D8-B0E1-0C49DE76553D}" presName="space" presStyleCnt="0"/>
      <dgm:spPr/>
    </dgm:pt>
    <dgm:pt modelId="{EA3C85ED-6A0A-44E3-869A-F79195231D8B}" type="pres">
      <dgm:prSet presAssocID="{DFD73E2F-4C62-4D90-81CA-980BA291A543}" presName="compositeA" presStyleCnt="0"/>
      <dgm:spPr/>
    </dgm:pt>
    <dgm:pt modelId="{962AE6CA-2EB4-46D9-ACE1-7459FCBAADC7}" type="pres">
      <dgm:prSet presAssocID="{DFD73E2F-4C62-4D90-81CA-980BA291A543}" presName="textA" presStyleLbl="revTx" presStyleIdx="2" presStyleCnt="4" custScaleX="191785">
        <dgm:presLayoutVars>
          <dgm:bulletEnabled val="1"/>
        </dgm:presLayoutVars>
      </dgm:prSet>
      <dgm:spPr/>
      <dgm:t>
        <a:bodyPr/>
        <a:lstStyle/>
        <a:p>
          <a:endParaRPr lang="it-IT"/>
        </a:p>
      </dgm:t>
    </dgm:pt>
    <dgm:pt modelId="{3123F6F9-8E1B-4F07-B349-6F50BDE89054}" type="pres">
      <dgm:prSet presAssocID="{DFD73E2F-4C62-4D90-81CA-980BA291A543}" presName="circleA" presStyleLbl="node1" presStyleIdx="2" presStyleCnt="4"/>
      <dgm:spPr>
        <a:solidFill>
          <a:srgbClr val="7F142A"/>
        </a:solidFill>
      </dgm:spPr>
    </dgm:pt>
    <dgm:pt modelId="{21DE048E-D15F-4002-9820-7F5129CAE92D}" type="pres">
      <dgm:prSet presAssocID="{DFD73E2F-4C62-4D90-81CA-980BA291A543}" presName="spaceA" presStyleCnt="0"/>
      <dgm:spPr/>
    </dgm:pt>
    <dgm:pt modelId="{F14C6675-323A-486A-9FE3-30A0769518DD}" type="pres">
      <dgm:prSet presAssocID="{7805F5D1-57C3-498F-B39D-87ECB405EBF3}" presName="space" presStyleCnt="0"/>
      <dgm:spPr/>
    </dgm:pt>
    <dgm:pt modelId="{F7F1104C-2E15-42D2-83BD-2F9AB7A17E3F}" type="pres">
      <dgm:prSet presAssocID="{89080AD1-B871-4532-B57B-A63127393166}" presName="compositeB" presStyleCnt="0"/>
      <dgm:spPr/>
    </dgm:pt>
    <dgm:pt modelId="{6A9AF056-594B-4AAC-A43C-73993A36894C}" type="pres">
      <dgm:prSet presAssocID="{89080AD1-B871-4532-B57B-A63127393166}" presName="textB" presStyleLbl="revTx" presStyleIdx="3" presStyleCnt="4" custScaleX="264731" custScaleY="96826" custLinFactNeighborY="519">
        <dgm:presLayoutVars>
          <dgm:bulletEnabled val="1"/>
        </dgm:presLayoutVars>
      </dgm:prSet>
      <dgm:spPr/>
      <dgm:t>
        <a:bodyPr/>
        <a:lstStyle/>
        <a:p>
          <a:endParaRPr lang="it-IT"/>
        </a:p>
      </dgm:t>
    </dgm:pt>
    <dgm:pt modelId="{CD143152-103A-47D1-92B4-216BB65A82B9}" type="pres">
      <dgm:prSet presAssocID="{89080AD1-B871-4532-B57B-A63127393166}" presName="circleB" presStyleLbl="node1" presStyleIdx="3" presStyleCnt="4"/>
      <dgm:spPr>
        <a:solidFill>
          <a:srgbClr val="7F142A"/>
        </a:solidFill>
      </dgm:spPr>
    </dgm:pt>
    <dgm:pt modelId="{43D96DBD-E314-4F33-AEBC-90AF86E8F4E1}" type="pres">
      <dgm:prSet presAssocID="{89080AD1-B871-4532-B57B-A63127393166}" presName="spaceB" presStyleCnt="0"/>
      <dgm:spPr/>
    </dgm:pt>
  </dgm:ptLst>
  <dgm:cxnLst>
    <dgm:cxn modelId="{CAE95A5B-8D33-488E-B835-22A8AA2E058B}" srcId="{6DB9918E-E6D3-4280-8A56-74C874266B8C}" destId="{8417C45E-C0E2-4461-881F-611B2C735264}" srcOrd="1" destOrd="0" parTransId="{B62096F9-29F9-4A40-A38A-F63CF56C37F3}" sibTransId="{63FA4A37-EBE5-47D8-B0E1-0C49DE76553D}"/>
    <dgm:cxn modelId="{30ACA2C4-507A-4D08-84C5-2A7CADD3EC6B}" srcId="{6DB9918E-E6D3-4280-8A56-74C874266B8C}" destId="{2F501293-9CE5-47F7-A61A-58B51F187CA4}" srcOrd="0" destOrd="0" parTransId="{00B0A6B3-D0D0-4C5F-BBEA-31677B2D1418}" sibTransId="{46DDDB47-EF9B-4E67-83F4-89085422999D}"/>
    <dgm:cxn modelId="{E0F49454-284F-4FC4-B447-23B25447E8BF}" srcId="{6DB9918E-E6D3-4280-8A56-74C874266B8C}" destId="{DFD73E2F-4C62-4D90-81CA-980BA291A543}" srcOrd="2" destOrd="0" parTransId="{F934F695-8BFE-4E24-B803-DF5200EB0753}" sibTransId="{7805F5D1-57C3-498F-B39D-87ECB405EBF3}"/>
    <dgm:cxn modelId="{BDD1396E-733B-43D8-B9F3-416B32CA19BA}" type="presOf" srcId="{6DB9918E-E6D3-4280-8A56-74C874266B8C}" destId="{7B5E9522-7CED-4528-A712-91D50B50758F}" srcOrd="0" destOrd="0" presId="urn:microsoft.com/office/officeart/2005/8/layout/hProcess11"/>
    <dgm:cxn modelId="{38B6C071-D7FB-477F-9893-C7187903E67F}" type="presOf" srcId="{89080AD1-B871-4532-B57B-A63127393166}" destId="{6A9AF056-594B-4AAC-A43C-73993A36894C}" srcOrd="0" destOrd="0" presId="urn:microsoft.com/office/officeart/2005/8/layout/hProcess11"/>
    <dgm:cxn modelId="{0315A496-F058-47BB-BDDC-E62A3A174921}" srcId="{6DB9918E-E6D3-4280-8A56-74C874266B8C}" destId="{89080AD1-B871-4532-B57B-A63127393166}" srcOrd="3" destOrd="0" parTransId="{8F7576C4-1543-42CB-987F-F21314F50AAF}" sibTransId="{142DA74C-A53D-4CE2-AE09-04B0AB8FA993}"/>
    <dgm:cxn modelId="{EC2FDA2C-AE1A-4A5F-AF4B-6E136D2C98D9}" type="presOf" srcId="{2F501293-9CE5-47F7-A61A-58B51F187CA4}" destId="{7E6A8A6D-BAC4-402B-A940-56C0449F1EBE}" srcOrd="0" destOrd="0" presId="urn:microsoft.com/office/officeart/2005/8/layout/hProcess11"/>
    <dgm:cxn modelId="{D4976DAE-7796-4C74-ACF2-187EE070DDFF}" type="presOf" srcId="{8417C45E-C0E2-4461-881F-611B2C735264}" destId="{BD3E3E4D-20D5-4EAD-869A-E8E3D62417F5}" srcOrd="0" destOrd="0" presId="urn:microsoft.com/office/officeart/2005/8/layout/hProcess11"/>
    <dgm:cxn modelId="{07E5765B-00CC-49D2-99A1-04FE239D03A3}" type="presOf" srcId="{DFD73E2F-4C62-4D90-81CA-980BA291A543}" destId="{962AE6CA-2EB4-46D9-ACE1-7459FCBAADC7}" srcOrd="0" destOrd="0" presId="urn:microsoft.com/office/officeart/2005/8/layout/hProcess11"/>
    <dgm:cxn modelId="{35075C37-0CB2-4F83-8669-9A5E4641E196}" type="presParOf" srcId="{7B5E9522-7CED-4528-A712-91D50B50758F}" destId="{A9B8F5DB-4B0D-457C-B01F-FCBEEA07C31C}" srcOrd="0" destOrd="0" presId="urn:microsoft.com/office/officeart/2005/8/layout/hProcess11"/>
    <dgm:cxn modelId="{B7AB2853-8A37-4ACF-932F-C94F20A738EC}" type="presParOf" srcId="{7B5E9522-7CED-4528-A712-91D50B50758F}" destId="{1781BFAD-AFD4-4658-B4C0-67376A13ECD6}" srcOrd="1" destOrd="0" presId="urn:microsoft.com/office/officeart/2005/8/layout/hProcess11"/>
    <dgm:cxn modelId="{D2FBAF35-1EAB-4E5F-AAA3-020A4365AF7B}" type="presParOf" srcId="{1781BFAD-AFD4-4658-B4C0-67376A13ECD6}" destId="{207A9543-EC4A-4C1E-8D24-0D3B5A919804}" srcOrd="0" destOrd="0" presId="urn:microsoft.com/office/officeart/2005/8/layout/hProcess11"/>
    <dgm:cxn modelId="{BABD3E71-CE57-4C36-B489-3F881CF6DB93}" type="presParOf" srcId="{207A9543-EC4A-4C1E-8D24-0D3B5A919804}" destId="{7E6A8A6D-BAC4-402B-A940-56C0449F1EBE}" srcOrd="0" destOrd="0" presId="urn:microsoft.com/office/officeart/2005/8/layout/hProcess11"/>
    <dgm:cxn modelId="{52C5B294-F78E-4810-9E6D-A03E7E6AC686}" type="presParOf" srcId="{207A9543-EC4A-4C1E-8D24-0D3B5A919804}" destId="{8B3EB323-1340-4FD1-86C0-618ED7DF4A61}" srcOrd="1" destOrd="0" presId="urn:microsoft.com/office/officeart/2005/8/layout/hProcess11"/>
    <dgm:cxn modelId="{525EC682-03D3-4582-86D7-B9C714E0FA53}" type="presParOf" srcId="{207A9543-EC4A-4C1E-8D24-0D3B5A919804}" destId="{825460E8-2D29-44BC-B603-12ECFA403BAE}" srcOrd="2" destOrd="0" presId="urn:microsoft.com/office/officeart/2005/8/layout/hProcess11"/>
    <dgm:cxn modelId="{BBB9B2D3-8E60-4001-BD4F-F80D2691A195}" type="presParOf" srcId="{1781BFAD-AFD4-4658-B4C0-67376A13ECD6}" destId="{F5C0A343-4788-4046-B14C-18F42EC040EC}" srcOrd="1" destOrd="0" presId="urn:microsoft.com/office/officeart/2005/8/layout/hProcess11"/>
    <dgm:cxn modelId="{5C225756-C39C-44AE-B658-5994B3EA0AD6}" type="presParOf" srcId="{1781BFAD-AFD4-4658-B4C0-67376A13ECD6}" destId="{0A297795-488F-4D57-AAC3-AEF5CBAEAC71}" srcOrd="2" destOrd="0" presId="urn:microsoft.com/office/officeart/2005/8/layout/hProcess11"/>
    <dgm:cxn modelId="{BD58EFAB-5896-4FF5-A8B4-A31D4C2EC918}" type="presParOf" srcId="{0A297795-488F-4D57-AAC3-AEF5CBAEAC71}" destId="{BD3E3E4D-20D5-4EAD-869A-E8E3D62417F5}" srcOrd="0" destOrd="0" presId="urn:microsoft.com/office/officeart/2005/8/layout/hProcess11"/>
    <dgm:cxn modelId="{A3928728-F44E-411E-BB68-7B391D37832F}" type="presParOf" srcId="{0A297795-488F-4D57-AAC3-AEF5CBAEAC71}" destId="{F7CDB7E6-1A31-4DCC-8B09-BF7221EA1E81}" srcOrd="1" destOrd="0" presId="urn:microsoft.com/office/officeart/2005/8/layout/hProcess11"/>
    <dgm:cxn modelId="{1D81655B-C6C5-49AE-B028-2BD48C34BD5C}" type="presParOf" srcId="{0A297795-488F-4D57-AAC3-AEF5CBAEAC71}" destId="{942AEAE2-86DE-46FC-AC5F-B14890D3B36A}" srcOrd="2" destOrd="0" presId="urn:microsoft.com/office/officeart/2005/8/layout/hProcess11"/>
    <dgm:cxn modelId="{5EDF24B5-386D-49E5-9041-EA808557C798}" type="presParOf" srcId="{1781BFAD-AFD4-4658-B4C0-67376A13ECD6}" destId="{E10116EC-4DA4-49BE-8B0A-FC4615750BD9}" srcOrd="3" destOrd="0" presId="urn:microsoft.com/office/officeart/2005/8/layout/hProcess11"/>
    <dgm:cxn modelId="{58C58254-F480-4688-A46E-30FB05001E23}" type="presParOf" srcId="{1781BFAD-AFD4-4658-B4C0-67376A13ECD6}" destId="{EA3C85ED-6A0A-44E3-869A-F79195231D8B}" srcOrd="4" destOrd="0" presId="urn:microsoft.com/office/officeart/2005/8/layout/hProcess11"/>
    <dgm:cxn modelId="{1B74AB79-0EA7-496C-831B-678EF80C86A5}" type="presParOf" srcId="{EA3C85ED-6A0A-44E3-869A-F79195231D8B}" destId="{962AE6CA-2EB4-46D9-ACE1-7459FCBAADC7}" srcOrd="0" destOrd="0" presId="urn:microsoft.com/office/officeart/2005/8/layout/hProcess11"/>
    <dgm:cxn modelId="{F0129486-3185-484E-967E-239DF2B8EE75}" type="presParOf" srcId="{EA3C85ED-6A0A-44E3-869A-F79195231D8B}" destId="{3123F6F9-8E1B-4F07-B349-6F50BDE89054}" srcOrd="1" destOrd="0" presId="urn:microsoft.com/office/officeart/2005/8/layout/hProcess11"/>
    <dgm:cxn modelId="{209303CD-6BDB-46B2-BC3E-0B7CFBAB85C0}" type="presParOf" srcId="{EA3C85ED-6A0A-44E3-869A-F79195231D8B}" destId="{21DE048E-D15F-4002-9820-7F5129CAE92D}" srcOrd="2" destOrd="0" presId="urn:microsoft.com/office/officeart/2005/8/layout/hProcess11"/>
    <dgm:cxn modelId="{2792D17C-F040-4A71-802F-B3F55B49809B}" type="presParOf" srcId="{1781BFAD-AFD4-4658-B4C0-67376A13ECD6}" destId="{F14C6675-323A-486A-9FE3-30A0769518DD}" srcOrd="5" destOrd="0" presId="urn:microsoft.com/office/officeart/2005/8/layout/hProcess11"/>
    <dgm:cxn modelId="{5840E860-31F5-4F1F-8580-A458161339CA}" type="presParOf" srcId="{1781BFAD-AFD4-4658-B4C0-67376A13ECD6}" destId="{F7F1104C-2E15-42D2-83BD-2F9AB7A17E3F}" srcOrd="6" destOrd="0" presId="urn:microsoft.com/office/officeart/2005/8/layout/hProcess11"/>
    <dgm:cxn modelId="{8FA676E7-804A-4E78-8A33-3B35CA3912FD}" type="presParOf" srcId="{F7F1104C-2E15-42D2-83BD-2F9AB7A17E3F}" destId="{6A9AF056-594B-4AAC-A43C-73993A36894C}" srcOrd="0" destOrd="0" presId="urn:microsoft.com/office/officeart/2005/8/layout/hProcess11"/>
    <dgm:cxn modelId="{86918680-4FFE-45B5-BD4C-774802E2E936}" type="presParOf" srcId="{F7F1104C-2E15-42D2-83BD-2F9AB7A17E3F}" destId="{CD143152-103A-47D1-92B4-216BB65A82B9}" srcOrd="1" destOrd="0" presId="urn:microsoft.com/office/officeart/2005/8/layout/hProcess11"/>
    <dgm:cxn modelId="{AB408358-9559-4758-A716-19B4D6DDEF93}" type="presParOf" srcId="{F7F1104C-2E15-42D2-83BD-2F9AB7A17E3F}" destId="{43D96DBD-E314-4F33-AEBC-90AF86E8F4E1}"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C1E5759-5838-4D66-B638-6796F99332E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it-IT"/>
        </a:p>
      </dgm:t>
    </dgm:pt>
    <dgm:pt modelId="{E6CC553C-ECCC-49A5-A733-945F6464E454}">
      <dgm:prSet/>
      <dgm:spPr>
        <a:solidFill>
          <a:srgbClr val="7F142A"/>
        </a:solidFill>
      </dgm:spPr>
      <dgm:t>
        <a:bodyPr/>
        <a:lstStyle/>
        <a:p>
          <a:pPr rtl="0"/>
          <a:r>
            <a:rPr lang="en-US" dirty="0" smtClean="0"/>
            <a:t>First column: the number of models selected in the sample in phase 4 </a:t>
          </a:r>
          <a:endParaRPr lang="it-IT" dirty="0"/>
        </a:p>
      </dgm:t>
    </dgm:pt>
    <dgm:pt modelId="{2B563707-8960-47B4-81B2-07B9D9972BBF}" type="parTrans" cxnId="{302058E5-7FBA-4847-A534-91C9C7ADBA99}">
      <dgm:prSet/>
      <dgm:spPr/>
      <dgm:t>
        <a:bodyPr/>
        <a:lstStyle/>
        <a:p>
          <a:endParaRPr lang="it-IT"/>
        </a:p>
      </dgm:t>
    </dgm:pt>
    <dgm:pt modelId="{933D91D0-675A-4A16-8E14-B54542AF6E6A}" type="sibTrans" cxnId="{302058E5-7FBA-4847-A534-91C9C7ADBA99}">
      <dgm:prSet/>
      <dgm:spPr/>
      <dgm:t>
        <a:bodyPr/>
        <a:lstStyle/>
        <a:p>
          <a:endParaRPr lang="it-IT"/>
        </a:p>
      </dgm:t>
    </dgm:pt>
    <dgm:pt modelId="{150141DA-E90E-40A4-B4B1-A8557E34846B}">
      <dgm:prSet/>
      <dgm:spPr>
        <a:solidFill>
          <a:srgbClr val="7F142A"/>
        </a:solidFill>
      </dgm:spPr>
      <dgm:t>
        <a:bodyPr/>
        <a:lstStyle/>
        <a:p>
          <a:pPr rtl="0"/>
          <a:r>
            <a:rPr lang="en-US" dirty="0" smtClean="0"/>
            <a:t>Second column: the amount of elementary price quotes scraped</a:t>
          </a:r>
          <a:endParaRPr lang="it-IT" dirty="0"/>
        </a:p>
      </dgm:t>
    </dgm:pt>
    <dgm:pt modelId="{29012944-12C9-41C2-80B8-E33B3A127119}" type="parTrans" cxnId="{5ACBD300-26B3-406C-9BF3-107CEF1EA00D}">
      <dgm:prSet/>
      <dgm:spPr/>
      <dgm:t>
        <a:bodyPr/>
        <a:lstStyle/>
        <a:p>
          <a:endParaRPr lang="it-IT"/>
        </a:p>
      </dgm:t>
    </dgm:pt>
    <dgm:pt modelId="{3340C873-41AE-471E-AAB2-C15D6FB982D6}" type="sibTrans" cxnId="{5ACBD300-26B3-406C-9BF3-107CEF1EA00D}">
      <dgm:prSet/>
      <dgm:spPr/>
      <dgm:t>
        <a:bodyPr/>
        <a:lstStyle/>
        <a:p>
          <a:endParaRPr lang="it-IT"/>
        </a:p>
      </dgm:t>
    </dgm:pt>
    <dgm:pt modelId="{28A8C998-9C71-4073-B049-4B7F0E940B65}">
      <dgm:prSet/>
      <dgm:spPr>
        <a:solidFill>
          <a:srgbClr val="7F142A"/>
        </a:solidFill>
      </dgm:spPr>
      <dgm:t>
        <a:bodyPr/>
        <a:lstStyle/>
        <a:p>
          <a:pPr rtl="0"/>
          <a:r>
            <a:rPr lang="en-US" dirty="0" smtClean="0"/>
            <a:t>Third column: the number of elementary quotes that it was possible to link with the codes of the models selected in phase 4</a:t>
          </a:r>
          <a:endParaRPr lang="it-IT" dirty="0"/>
        </a:p>
      </dgm:t>
    </dgm:pt>
    <dgm:pt modelId="{5F97C869-EF5C-4AE8-8E97-8E0C095EB346}" type="parTrans" cxnId="{EA8EAF35-C1A0-4045-9C80-B2AF912391A3}">
      <dgm:prSet/>
      <dgm:spPr/>
      <dgm:t>
        <a:bodyPr/>
        <a:lstStyle/>
        <a:p>
          <a:endParaRPr lang="it-IT"/>
        </a:p>
      </dgm:t>
    </dgm:pt>
    <dgm:pt modelId="{613D625E-B849-49C5-B35C-D517DD5C8DFD}" type="sibTrans" cxnId="{EA8EAF35-C1A0-4045-9C80-B2AF912391A3}">
      <dgm:prSet/>
      <dgm:spPr/>
      <dgm:t>
        <a:bodyPr/>
        <a:lstStyle/>
        <a:p>
          <a:endParaRPr lang="it-IT"/>
        </a:p>
      </dgm:t>
    </dgm:pt>
    <dgm:pt modelId="{773DD8B3-54CA-4AE6-B8C3-39A680924948}" type="pres">
      <dgm:prSet presAssocID="{6C1E5759-5838-4D66-B638-6796F99332E5}" presName="Name0" presStyleCnt="0">
        <dgm:presLayoutVars>
          <dgm:dir/>
          <dgm:resizeHandles val="exact"/>
        </dgm:presLayoutVars>
      </dgm:prSet>
      <dgm:spPr/>
      <dgm:t>
        <a:bodyPr/>
        <a:lstStyle/>
        <a:p>
          <a:endParaRPr lang="it-IT"/>
        </a:p>
      </dgm:t>
    </dgm:pt>
    <dgm:pt modelId="{F2F29838-54DE-44A7-8794-67D2C2410E20}" type="pres">
      <dgm:prSet presAssocID="{E6CC553C-ECCC-49A5-A733-945F6464E454}" presName="node" presStyleLbl="node1" presStyleIdx="0" presStyleCnt="3">
        <dgm:presLayoutVars>
          <dgm:bulletEnabled val="1"/>
        </dgm:presLayoutVars>
      </dgm:prSet>
      <dgm:spPr/>
      <dgm:t>
        <a:bodyPr/>
        <a:lstStyle/>
        <a:p>
          <a:endParaRPr lang="it-IT"/>
        </a:p>
      </dgm:t>
    </dgm:pt>
    <dgm:pt modelId="{E835117F-2FDC-416F-95EA-D4F8A2695533}" type="pres">
      <dgm:prSet presAssocID="{933D91D0-675A-4A16-8E14-B54542AF6E6A}" presName="sibTrans" presStyleLbl="sibTrans2D1" presStyleIdx="0" presStyleCnt="2"/>
      <dgm:spPr/>
      <dgm:t>
        <a:bodyPr/>
        <a:lstStyle/>
        <a:p>
          <a:endParaRPr lang="it-IT"/>
        </a:p>
      </dgm:t>
    </dgm:pt>
    <dgm:pt modelId="{489CA36F-7924-4DDF-96B2-8C4ABC27CC94}" type="pres">
      <dgm:prSet presAssocID="{933D91D0-675A-4A16-8E14-B54542AF6E6A}" presName="connectorText" presStyleLbl="sibTrans2D1" presStyleIdx="0" presStyleCnt="2"/>
      <dgm:spPr/>
      <dgm:t>
        <a:bodyPr/>
        <a:lstStyle/>
        <a:p>
          <a:endParaRPr lang="it-IT"/>
        </a:p>
      </dgm:t>
    </dgm:pt>
    <dgm:pt modelId="{8347D67F-64B1-49E1-8506-6E49D53CE16D}" type="pres">
      <dgm:prSet presAssocID="{150141DA-E90E-40A4-B4B1-A8557E34846B}" presName="node" presStyleLbl="node1" presStyleIdx="1" presStyleCnt="3">
        <dgm:presLayoutVars>
          <dgm:bulletEnabled val="1"/>
        </dgm:presLayoutVars>
      </dgm:prSet>
      <dgm:spPr/>
      <dgm:t>
        <a:bodyPr/>
        <a:lstStyle/>
        <a:p>
          <a:endParaRPr lang="it-IT"/>
        </a:p>
      </dgm:t>
    </dgm:pt>
    <dgm:pt modelId="{AA7A7B54-553E-4FAD-B994-C322A4E95B7C}" type="pres">
      <dgm:prSet presAssocID="{3340C873-41AE-471E-AAB2-C15D6FB982D6}" presName="sibTrans" presStyleLbl="sibTrans2D1" presStyleIdx="1" presStyleCnt="2"/>
      <dgm:spPr/>
      <dgm:t>
        <a:bodyPr/>
        <a:lstStyle/>
        <a:p>
          <a:endParaRPr lang="it-IT"/>
        </a:p>
      </dgm:t>
    </dgm:pt>
    <dgm:pt modelId="{1520E312-13D0-403E-B9CA-2C9F43664290}" type="pres">
      <dgm:prSet presAssocID="{3340C873-41AE-471E-AAB2-C15D6FB982D6}" presName="connectorText" presStyleLbl="sibTrans2D1" presStyleIdx="1" presStyleCnt="2"/>
      <dgm:spPr/>
      <dgm:t>
        <a:bodyPr/>
        <a:lstStyle/>
        <a:p>
          <a:endParaRPr lang="it-IT"/>
        </a:p>
      </dgm:t>
    </dgm:pt>
    <dgm:pt modelId="{2DD5B624-F070-4C3E-AAFA-C80B7E1E13C2}" type="pres">
      <dgm:prSet presAssocID="{28A8C998-9C71-4073-B049-4B7F0E940B65}" presName="node" presStyleLbl="node1" presStyleIdx="2" presStyleCnt="3">
        <dgm:presLayoutVars>
          <dgm:bulletEnabled val="1"/>
        </dgm:presLayoutVars>
      </dgm:prSet>
      <dgm:spPr/>
      <dgm:t>
        <a:bodyPr/>
        <a:lstStyle/>
        <a:p>
          <a:endParaRPr lang="it-IT"/>
        </a:p>
      </dgm:t>
    </dgm:pt>
  </dgm:ptLst>
  <dgm:cxnLst>
    <dgm:cxn modelId="{302058E5-7FBA-4847-A534-91C9C7ADBA99}" srcId="{6C1E5759-5838-4D66-B638-6796F99332E5}" destId="{E6CC553C-ECCC-49A5-A733-945F6464E454}" srcOrd="0" destOrd="0" parTransId="{2B563707-8960-47B4-81B2-07B9D9972BBF}" sibTransId="{933D91D0-675A-4A16-8E14-B54542AF6E6A}"/>
    <dgm:cxn modelId="{DFEDB17F-9659-4CE5-A9F9-49ECB460C400}" type="presOf" srcId="{3340C873-41AE-471E-AAB2-C15D6FB982D6}" destId="{1520E312-13D0-403E-B9CA-2C9F43664290}" srcOrd="1" destOrd="0" presId="urn:microsoft.com/office/officeart/2005/8/layout/process1"/>
    <dgm:cxn modelId="{17FCF440-CDF8-4B41-8AE9-461F14EFD912}" type="presOf" srcId="{6C1E5759-5838-4D66-B638-6796F99332E5}" destId="{773DD8B3-54CA-4AE6-B8C3-39A680924948}" srcOrd="0" destOrd="0" presId="urn:microsoft.com/office/officeart/2005/8/layout/process1"/>
    <dgm:cxn modelId="{5ACBD300-26B3-406C-9BF3-107CEF1EA00D}" srcId="{6C1E5759-5838-4D66-B638-6796F99332E5}" destId="{150141DA-E90E-40A4-B4B1-A8557E34846B}" srcOrd="1" destOrd="0" parTransId="{29012944-12C9-41C2-80B8-E33B3A127119}" sibTransId="{3340C873-41AE-471E-AAB2-C15D6FB982D6}"/>
    <dgm:cxn modelId="{2A4100E2-9A0E-49E1-B74E-644CF521E35D}" type="presOf" srcId="{3340C873-41AE-471E-AAB2-C15D6FB982D6}" destId="{AA7A7B54-553E-4FAD-B994-C322A4E95B7C}" srcOrd="0" destOrd="0" presId="urn:microsoft.com/office/officeart/2005/8/layout/process1"/>
    <dgm:cxn modelId="{C44DD9AC-7F75-48A8-B643-97CDFEA9D8BF}" type="presOf" srcId="{E6CC553C-ECCC-49A5-A733-945F6464E454}" destId="{F2F29838-54DE-44A7-8794-67D2C2410E20}" srcOrd="0" destOrd="0" presId="urn:microsoft.com/office/officeart/2005/8/layout/process1"/>
    <dgm:cxn modelId="{F3437255-0E6F-4B88-87F8-CA7C40B923AE}" type="presOf" srcId="{933D91D0-675A-4A16-8E14-B54542AF6E6A}" destId="{489CA36F-7924-4DDF-96B2-8C4ABC27CC94}" srcOrd="1" destOrd="0" presId="urn:microsoft.com/office/officeart/2005/8/layout/process1"/>
    <dgm:cxn modelId="{EA8EAF35-C1A0-4045-9C80-B2AF912391A3}" srcId="{6C1E5759-5838-4D66-B638-6796F99332E5}" destId="{28A8C998-9C71-4073-B049-4B7F0E940B65}" srcOrd="2" destOrd="0" parTransId="{5F97C869-EF5C-4AE8-8E97-8E0C095EB346}" sibTransId="{613D625E-B849-49C5-B35C-D517DD5C8DFD}"/>
    <dgm:cxn modelId="{EAF4EBC3-2816-4ECD-A2AA-47A0F7F9563E}" type="presOf" srcId="{28A8C998-9C71-4073-B049-4B7F0E940B65}" destId="{2DD5B624-F070-4C3E-AAFA-C80B7E1E13C2}" srcOrd="0" destOrd="0" presId="urn:microsoft.com/office/officeart/2005/8/layout/process1"/>
    <dgm:cxn modelId="{FD0BBBC3-7CB5-48D5-9F18-7438C96CC27A}" type="presOf" srcId="{150141DA-E90E-40A4-B4B1-A8557E34846B}" destId="{8347D67F-64B1-49E1-8506-6E49D53CE16D}" srcOrd="0" destOrd="0" presId="urn:microsoft.com/office/officeart/2005/8/layout/process1"/>
    <dgm:cxn modelId="{7099D694-1859-4543-8AEE-05307502627B}" type="presOf" srcId="{933D91D0-675A-4A16-8E14-B54542AF6E6A}" destId="{E835117F-2FDC-416F-95EA-D4F8A2695533}" srcOrd="0" destOrd="0" presId="urn:microsoft.com/office/officeart/2005/8/layout/process1"/>
    <dgm:cxn modelId="{674448FA-FCBF-4F1D-A731-959656FED085}" type="presParOf" srcId="{773DD8B3-54CA-4AE6-B8C3-39A680924948}" destId="{F2F29838-54DE-44A7-8794-67D2C2410E20}" srcOrd="0" destOrd="0" presId="urn:microsoft.com/office/officeart/2005/8/layout/process1"/>
    <dgm:cxn modelId="{A2C114A6-60D6-456A-8919-79043489A464}" type="presParOf" srcId="{773DD8B3-54CA-4AE6-B8C3-39A680924948}" destId="{E835117F-2FDC-416F-95EA-D4F8A2695533}" srcOrd="1" destOrd="0" presId="urn:microsoft.com/office/officeart/2005/8/layout/process1"/>
    <dgm:cxn modelId="{9CEC34A3-536E-418E-A353-689BD2324C38}" type="presParOf" srcId="{E835117F-2FDC-416F-95EA-D4F8A2695533}" destId="{489CA36F-7924-4DDF-96B2-8C4ABC27CC94}" srcOrd="0" destOrd="0" presId="urn:microsoft.com/office/officeart/2005/8/layout/process1"/>
    <dgm:cxn modelId="{C34F9737-221C-4696-81E3-926CCCA7DF28}" type="presParOf" srcId="{773DD8B3-54CA-4AE6-B8C3-39A680924948}" destId="{8347D67F-64B1-49E1-8506-6E49D53CE16D}" srcOrd="2" destOrd="0" presId="urn:microsoft.com/office/officeart/2005/8/layout/process1"/>
    <dgm:cxn modelId="{FE171C44-DB4D-49FE-9953-D8849DE12D8D}" type="presParOf" srcId="{773DD8B3-54CA-4AE6-B8C3-39A680924948}" destId="{AA7A7B54-553E-4FAD-B994-C322A4E95B7C}" srcOrd="3" destOrd="0" presId="urn:microsoft.com/office/officeart/2005/8/layout/process1"/>
    <dgm:cxn modelId="{B7224C41-EE36-435F-951C-46A0D011A02A}" type="presParOf" srcId="{AA7A7B54-553E-4FAD-B994-C322A4E95B7C}" destId="{1520E312-13D0-403E-B9CA-2C9F43664290}" srcOrd="0" destOrd="0" presId="urn:microsoft.com/office/officeart/2005/8/layout/process1"/>
    <dgm:cxn modelId="{A42B806D-7653-4A16-BB93-D7437B843BE0}" type="presParOf" srcId="{773DD8B3-54CA-4AE6-B8C3-39A680924948}" destId="{2DD5B624-F070-4C3E-AAFA-C80B7E1E13C2}"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D045714-61EC-45F0-8E52-795787E5ACAE}"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t-IT"/>
        </a:p>
      </dgm:t>
    </dgm:pt>
    <dgm:pt modelId="{7A0FAAC8-71C0-4B9F-AD10-409005F96F8D}">
      <dgm:prSet custT="1"/>
      <dgm:spPr/>
      <dgm:t>
        <a:bodyPr/>
        <a:lstStyle/>
        <a:p>
          <a:pPr algn="just" rtl="0"/>
          <a:r>
            <a:rPr lang="en-US" sz="1800" dirty="0" smtClean="0"/>
            <a:t>EasyJet </a:t>
          </a:r>
          <a:r>
            <a:rPr lang="en-US" sz="1800" b="1" dirty="0" smtClean="0"/>
            <a:t>did not allow to scrape directly the prices using the traditional link www.easyjet.com/it/</a:t>
          </a:r>
          <a:r>
            <a:rPr lang="en-US" sz="1800" dirty="0" smtClean="0"/>
            <a:t> and required specific airport descriptions (different from the simple airport IATA codes)</a:t>
          </a:r>
          <a:endParaRPr lang="it-IT" sz="1800" dirty="0"/>
        </a:p>
      </dgm:t>
    </dgm:pt>
    <dgm:pt modelId="{7F9740BC-71C1-4CAE-AEAF-1DCA09A1F797}" type="parTrans" cxnId="{3DA6761A-1E23-40CE-97FC-D7A4AA20B996}">
      <dgm:prSet/>
      <dgm:spPr/>
      <dgm:t>
        <a:bodyPr/>
        <a:lstStyle/>
        <a:p>
          <a:pPr algn="just"/>
          <a:endParaRPr lang="it-IT" sz="1800"/>
        </a:p>
      </dgm:t>
    </dgm:pt>
    <dgm:pt modelId="{E4A1BDDD-805A-4F48-9694-3894B0B7E222}" type="sibTrans" cxnId="{3DA6761A-1E23-40CE-97FC-D7A4AA20B996}">
      <dgm:prSet/>
      <dgm:spPr/>
      <dgm:t>
        <a:bodyPr/>
        <a:lstStyle/>
        <a:p>
          <a:pPr algn="just"/>
          <a:endParaRPr lang="it-IT" sz="1800"/>
        </a:p>
      </dgm:t>
    </dgm:pt>
    <dgm:pt modelId="{329CF551-EDE1-4357-8DCF-F7BA9B33F3DD}">
      <dgm:prSet custT="1"/>
      <dgm:spPr>
        <a:ln>
          <a:noFill/>
        </a:ln>
      </dgm:spPr>
      <dgm:t>
        <a:bodyPr/>
        <a:lstStyle/>
        <a:p>
          <a:pPr algn="just" rtl="0"/>
          <a:r>
            <a:rPr lang="en-US" sz="1800" dirty="0" err="1" smtClean="0"/>
            <a:t>Ryanair</a:t>
          </a:r>
          <a:r>
            <a:rPr lang="en-US" sz="1800" dirty="0" smtClean="0"/>
            <a:t>, at the very beginning of the tests, presented </a:t>
          </a:r>
          <a:r>
            <a:rPr lang="en-US" sz="1800" b="1" dirty="0" smtClean="0"/>
            <a:t>CAPTCHA</a:t>
          </a:r>
          <a:r>
            <a:rPr lang="en-US" sz="1800" dirty="0" smtClean="0"/>
            <a:t> (Completely Automated Public Turing test to tell Computers and Humans Apart"), a challenge-response test used to determine whether the web user is human or no</a:t>
          </a:r>
          <a:endParaRPr lang="it-IT" sz="1800" dirty="0"/>
        </a:p>
      </dgm:t>
    </dgm:pt>
    <dgm:pt modelId="{21CB4C12-8B07-4EA1-A707-11575CDA7422}" type="parTrans" cxnId="{54E2264A-59C2-4CD8-A3F0-43DD84161722}">
      <dgm:prSet/>
      <dgm:spPr/>
      <dgm:t>
        <a:bodyPr/>
        <a:lstStyle/>
        <a:p>
          <a:pPr algn="just"/>
          <a:endParaRPr lang="it-IT" sz="1800"/>
        </a:p>
      </dgm:t>
    </dgm:pt>
    <dgm:pt modelId="{D8424CFA-7347-4837-81EA-BD3906CAF015}" type="sibTrans" cxnId="{54E2264A-59C2-4CD8-A3F0-43DD84161722}">
      <dgm:prSet/>
      <dgm:spPr/>
      <dgm:t>
        <a:bodyPr/>
        <a:lstStyle/>
        <a:p>
          <a:pPr algn="just"/>
          <a:endParaRPr lang="it-IT" sz="1800"/>
        </a:p>
      </dgm:t>
    </dgm:pt>
    <dgm:pt modelId="{D2EEA3C8-53E7-401D-AC9A-0214195A5F96}">
      <dgm:prSet custT="1"/>
      <dgm:spPr/>
      <dgm:t>
        <a:bodyPr/>
        <a:lstStyle/>
        <a:p>
          <a:pPr algn="just" rtl="0"/>
          <a:r>
            <a:rPr lang="en-US" sz="1800" dirty="0" err="1" smtClean="0"/>
            <a:t>Meridiana</a:t>
          </a:r>
          <a:r>
            <a:rPr lang="en-US" sz="1800" dirty="0" smtClean="0"/>
            <a:t> website, in replying to a specific query, </a:t>
          </a:r>
          <a:r>
            <a:rPr lang="en-US" sz="1800" b="1" dirty="0" smtClean="0"/>
            <a:t>showed additional pages</a:t>
          </a:r>
          <a:r>
            <a:rPr lang="en-US" sz="1800" dirty="0" smtClean="0"/>
            <a:t> offering optional services or asking for </a:t>
          </a:r>
          <a:r>
            <a:rPr lang="en-US" sz="1800" dirty="0" err="1" smtClean="0"/>
            <a:t>travellers</a:t>
          </a:r>
          <a:r>
            <a:rPr lang="en-US" sz="1800" dirty="0" smtClean="0"/>
            <a:t> information before displaying the final price, thus obligating us to develop a distinctive and more complex macro to scrape prices.</a:t>
          </a:r>
          <a:endParaRPr lang="it-IT" sz="1800" dirty="0"/>
        </a:p>
      </dgm:t>
    </dgm:pt>
    <dgm:pt modelId="{68A0A1CA-770C-477D-9B26-A4D946137006}" type="parTrans" cxnId="{C9BDF06C-C950-45E7-97A3-6D2A2008DD0B}">
      <dgm:prSet/>
      <dgm:spPr/>
      <dgm:t>
        <a:bodyPr/>
        <a:lstStyle/>
        <a:p>
          <a:pPr algn="just"/>
          <a:endParaRPr lang="it-IT" sz="1800"/>
        </a:p>
      </dgm:t>
    </dgm:pt>
    <dgm:pt modelId="{461CCDD4-50F1-4035-8ACE-31EB5F4106D4}" type="sibTrans" cxnId="{C9BDF06C-C950-45E7-97A3-6D2A2008DD0B}">
      <dgm:prSet/>
      <dgm:spPr/>
      <dgm:t>
        <a:bodyPr/>
        <a:lstStyle/>
        <a:p>
          <a:pPr algn="just"/>
          <a:endParaRPr lang="it-IT" sz="1800"/>
        </a:p>
      </dgm:t>
    </dgm:pt>
    <dgm:pt modelId="{1BF15EA3-BB92-4C61-8FEC-DA76514D80CD}" type="pres">
      <dgm:prSet presAssocID="{CD045714-61EC-45F0-8E52-795787E5ACAE}" presName="vert0" presStyleCnt="0">
        <dgm:presLayoutVars>
          <dgm:dir/>
          <dgm:animOne val="branch"/>
          <dgm:animLvl val="lvl"/>
        </dgm:presLayoutVars>
      </dgm:prSet>
      <dgm:spPr/>
      <dgm:t>
        <a:bodyPr/>
        <a:lstStyle/>
        <a:p>
          <a:endParaRPr lang="it-IT"/>
        </a:p>
      </dgm:t>
    </dgm:pt>
    <dgm:pt modelId="{51120241-F20A-4C42-A3B8-38A56818DB78}" type="pres">
      <dgm:prSet presAssocID="{7A0FAAC8-71C0-4B9F-AD10-409005F96F8D}" presName="thickLine" presStyleLbl="alignNode1" presStyleIdx="0" presStyleCnt="3"/>
      <dgm:spPr>
        <a:ln>
          <a:solidFill>
            <a:srgbClr val="7F142A"/>
          </a:solidFill>
        </a:ln>
      </dgm:spPr>
    </dgm:pt>
    <dgm:pt modelId="{F07211D0-D1B4-45C4-AC9F-69EAC3C673F9}" type="pres">
      <dgm:prSet presAssocID="{7A0FAAC8-71C0-4B9F-AD10-409005F96F8D}" presName="horz1" presStyleCnt="0"/>
      <dgm:spPr/>
    </dgm:pt>
    <dgm:pt modelId="{3A1C56A0-22B9-49FE-971B-389E3BF7488F}" type="pres">
      <dgm:prSet presAssocID="{7A0FAAC8-71C0-4B9F-AD10-409005F96F8D}" presName="tx1" presStyleLbl="revTx" presStyleIdx="0" presStyleCnt="3" custScaleY="83106"/>
      <dgm:spPr/>
      <dgm:t>
        <a:bodyPr/>
        <a:lstStyle/>
        <a:p>
          <a:endParaRPr lang="it-IT"/>
        </a:p>
      </dgm:t>
    </dgm:pt>
    <dgm:pt modelId="{9FB9E386-DF2D-4391-A476-20862009CC71}" type="pres">
      <dgm:prSet presAssocID="{7A0FAAC8-71C0-4B9F-AD10-409005F96F8D}" presName="vert1" presStyleCnt="0"/>
      <dgm:spPr/>
    </dgm:pt>
    <dgm:pt modelId="{80B57FCE-8C29-4756-941B-1E5E7A31683D}" type="pres">
      <dgm:prSet presAssocID="{329CF551-EDE1-4357-8DCF-F7BA9B33F3DD}" presName="thickLine" presStyleLbl="alignNode1" presStyleIdx="1" presStyleCnt="3"/>
      <dgm:spPr>
        <a:ln>
          <a:solidFill>
            <a:srgbClr val="7F142A"/>
          </a:solidFill>
        </a:ln>
      </dgm:spPr>
    </dgm:pt>
    <dgm:pt modelId="{BB6FFDDC-A762-4522-873F-294B9B79471C}" type="pres">
      <dgm:prSet presAssocID="{329CF551-EDE1-4357-8DCF-F7BA9B33F3DD}" presName="horz1" presStyleCnt="0"/>
      <dgm:spPr/>
    </dgm:pt>
    <dgm:pt modelId="{98A6A482-EF5C-43BF-AA47-EA6FF80B0C27}" type="pres">
      <dgm:prSet presAssocID="{329CF551-EDE1-4357-8DCF-F7BA9B33F3DD}" presName="tx1" presStyleLbl="revTx" presStyleIdx="1" presStyleCnt="3"/>
      <dgm:spPr/>
      <dgm:t>
        <a:bodyPr/>
        <a:lstStyle/>
        <a:p>
          <a:endParaRPr lang="it-IT"/>
        </a:p>
      </dgm:t>
    </dgm:pt>
    <dgm:pt modelId="{E62514E3-C322-427B-B0DF-AC307FDC8A66}" type="pres">
      <dgm:prSet presAssocID="{329CF551-EDE1-4357-8DCF-F7BA9B33F3DD}" presName="vert1" presStyleCnt="0"/>
      <dgm:spPr/>
    </dgm:pt>
    <dgm:pt modelId="{A0F85453-3574-49FA-88DF-77310B39C21D}" type="pres">
      <dgm:prSet presAssocID="{D2EEA3C8-53E7-401D-AC9A-0214195A5F96}" presName="thickLine" presStyleLbl="alignNode1" presStyleIdx="2" presStyleCnt="3"/>
      <dgm:spPr>
        <a:ln>
          <a:solidFill>
            <a:srgbClr val="7F142A"/>
          </a:solidFill>
        </a:ln>
      </dgm:spPr>
    </dgm:pt>
    <dgm:pt modelId="{774A2E76-9CF0-40EB-A771-7E971CF5AFEB}" type="pres">
      <dgm:prSet presAssocID="{D2EEA3C8-53E7-401D-AC9A-0214195A5F96}" presName="horz1" presStyleCnt="0"/>
      <dgm:spPr/>
    </dgm:pt>
    <dgm:pt modelId="{4B7920C0-64DD-4E26-891F-54AA8D1B94B5}" type="pres">
      <dgm:prSet presAssocID="{D2EEA3C8-53E7-401D-AC9A-0214195A5F96}" presName="tx1" presStyleLbl="revTx" presStyleIdx="2" presStyleCnt="3" custScaleY="120020"/>
      <dgm:spPr/>
      <dgm:t>
        <a:bodyPr/>
        <a:lstStyle/>
        <a:p>
          <a:endParaRPr lang="it-IT"/>
        </a:p>
      </dgm:t>
    </dgm:pt>
    <dgm:pt modelId="{F6F82A36-83A0-4B3D-BA9B-B12379A58BE7}" type="pres">
      <dgm:prSet presAssocID="{D2EEA3C8-53E7-401D-AC9A-0214195A5F96}" presName="vert1" presStyleCnt="0"/>
      <dgm:spPr/>
    </dgm:pt>
  </dgm:ptLst>
  <dgm:cxnLst>
    <dgm:cxn modelId="{20FD3C8A-BCC4-4321-AA2D-607D4BBB8E0F}" type="presOf" srcId="{D2EEA3C8-53E7-401D-AC9A-0214195A5F96}" destId="{4B7920C0-64DD-4E26-891F-54AA8D1B94B5}" srcOrd="0" destOrd="0" presId="urn:microsoft.com/office/officeart/2008/layout/LinedList"/>
    <dgm:cxn modelId="{3DA6761A-1E23-40CE-97FC-D7A4AA20B996}" srcId="{CD045714-61EC-45F0-8E52-795787E5ACAE}" destId="{7A0FAAC8-71C0-4B9F-AD10-409005F96F8D}" srcOrd="0" destOrd="0" parTransId="{7F9740BC-71C1-4CAE-AEAF-1DCA09A1F797}" sibTransId="{E4A1BDDD-805A-4F48-9694-3894B0B7E222}"/>
    <dgm:cxn modelId="{54E2264A-59C2-4CD8-A3F0-43DD84161722}" srcId="{CD045714-61EC-45F0-8E52-795787E5ACAE}" destId="{329CF551-EDE1-4357-8DCF-F7BA9B33F3DD}" srcOrd="1" destOrd="0" parTransId="{21CB4C12-8B07-4EA1-A707-11575CDA7422}" sibTransId="{D8424CFA-7347-4837-81EA-BD3906CAF015}"/>
    <dgm:cxn modelId="{F6D0597E-150F-4A68-8A3C-5F98184B21B0}" type="presOf" srcId="{CD045714-61EC-45F0-8E52-795787E5ACAE}" destId="{1BF15EA3-BB92-4C61-8FEC-DA76514D80CD}" srcOrd="0" destOrd="0" presId="urn:microsoft.com/office/officeart/2008/layout/LinedList"/>
    <dgm:cxn modelId="{F0D852FC-2E3D-4B80-A528-01ED2C7679E0}" type="presOf" srcId="{7A0FAAC8-71C0-4B9F-AD10-409005F96F8D}" destId="{3A1C56A0-22B9-49FE-971B-389E3BF7488F}" srcOrd="0" destOrd="0" presId="urn:microsoft.com/office/officeart/2008/layout/LinedList"/>
    <dgm:cxn modelId="{C9BDF06C-C950-45E7-97A3-6D2A2008DD0B}" srcId="{CD045714-61EC-45F0-8E52-795787E5ACAE}" destId="{D2EEA3C8-53E7-401D-AC9A-0214195A5F96}" srcOrd="2" destOrd="0" parTransId="{68A0A1CA-770C-477D-9B26-A4D946137006}" sibTransId="{461CCDD4-50F1-4035-8ACE-31EB5F4106D4}"/>
    <dgm:cxn modelId="{C41AF4B0-6A98-43F3-BE15-3A04029885A9}" type="presOf" srcId="{329CF551-EDE1-4357-8DCF-F7BA9B33F3DD}" destId="{98A6A482-EF5C-43BF-AA47-EA6FF80B0C27}" srcOrd="0" destOrd="0" presId="urn:microsoft.com/office/officeart/2008/layout/LinedList"/>
    <dgm:cxn modelId="{5809523D-B2B2-4982-9CDF-911AC56F6630}" type="presParOf" srcId="{1BF15EA3-BB92-4C61-8FEC-DA76514D80CD}" destId="{51120241-F20A-4C42-A3B8-38A56818DB78}" srcOrd="0" destOrd="0" presId="urn:microsoft.com/office/officeart/2008/layout/LinedList"/>
    <dgm:cxn modelId="{41534B4C-38AD-4D30-8205-3BD867388A93}" type="presParOf" srcId="{1BF15EA3-BB92-4C61-8FEC-DA76514D80CD}" destId="{F07211D0-D1B4-45C4-AC9F-69EAC3C673F9}" srcOrd="1" destOrd="0" presId="urn:microsoft.com/office/officeart/2008/layout/LinedList"/>
    <dgm:cxn modelId="{61BA14FB-1A01-4E1C-B8C7-2EDE7A537DB8}" type="presParOf" srcId="{F07211D0-D1B4-45C4-AC9F-69EAC3C673F9}" destId="{3A1C56A0-22B9-49FE-971B-389E3BF7488F}" srcOrd="0" destOrd="0" presId="urn:microsoft.com/office/officeart/2008/layout/LinedList"/>
    <dgm:cxn modelId="{144D8D66-1C32-4AE2-92E8-B93A2D7216DF}" type="presParOf" srcId="{F07211D0-D1B4-45C4-AC9F-69EAC3C673F9}" destId="{9FB9E386-DF2D-4391-A476-20862009CC71}" srcOrd="1" destOrd="0" presId="urn:microsoft.com/office/officeart/2008/layout/LinedList"/>
    <dgm:cxn modelId="{BEE95646-A986-4422-B732-78114FA680DC}" type="presParOf" srcId="{1BF15EA3-BB92-4C61-8FEC-DA76514D80CD}" destId="{80B57FCE-8C29-4756-941B-1E5E7A31683D}" srcOrd="2" destOrd="0" presId="urn:microsoft.com/office/officeart/2008/layout/LinedList"/>
    <dgm:cxn modelId="{904DA0AB-CF7B-47F5-9064-A5390F539011}" type="presParOf" srcId="{1BF15EA3-BB92-4C61-8FEC-DA76514D80CD}" destId="{BB6FFDDC-A762-4522-873F-294B9B79471C}" srcOrd="3" destOrd="0" presId="urn:microsoft.com/office/officeart/2008/layout/LinedList"/>
    <dgm:cxn modelId="{9A8B0E68-582F-44ED-A8E1-7F1C1B8A6064}" type="presParOf" srcId="{BB6FFDDC-A762-4522-873F-294B9B79471C}" destId="{98A6A482-EF5C-43BF-AA47-EA6FF80B0C27}" srcOrd="0" destOrd="0" presId="urn:microsoft.com/office/officeart/2008/layout/LinedList"/>
    <dgm:cxn modelId="{C0739FCC-BA4B-4CC5-A21E-97FC5A4E6A3D}" type="presParOf" srcId="{BB6FFDDC-A762-4522-873F-294B9B79471C}" destId="{E62514E3-C322-427B-B0DF-AC307FDC8A66}" srcOrd="1" destOrd="0" presId="urn:microsoft.com/office/officeart/2008/layout/LinedList"/>
    <dgm:cxn modelId="{44D4CD20-2331-4790-91FF-85DAA71DCB13}" type="presParOf" srcId="{1BF15EA3-BB92-4C61-8FEC-DA76514D80CD}" destId="{A0F85453-3574-49FA-88DF-77310B39C21D}" srcOrd="4" destOrd="0" presId="urn:microsoft.com/office/officeart/2008/layout/LinedList"/>
    <dgm:cxn modelId="{238D781C-3311-4FB7-83DB-EE6369BD4872}" type="presParOf" srcId="{1BF15EA3-BB92-4C61-8FEC-DA76514D80CD}" destId="{774A2E76-9CF0-40EB-A771-7E971CF5AFEB}" srcOrd="5" destOrd="0" presId="urn:microsoft.com/office/officeart/2008/layout/LinedList"/>
    <dgm:cxn modelId="{B9DC1F14-8F05-423A-9D59-80EBE40AA82A}" type="presParOf" srcId="{774A2E76-9CF0-40EB-A771-7E971CF5AFEB}" destId="{4B7920C0-64DD-4E26-891F-54AA8D1B94B5}" srcOrd="0" destOrd="0" presId="urn:microsoft.com/office/officeart/2008/layout/LinedList"/>
    <dgm:cxn modelId="{39B71764-837F-4511-BEAC-184ABB96AB2C}" type="presParOf" srcId="{774A2E76-9CF0-40EB-A771-7E971CF5AFEB}" destId="{F6F82A36-83A0-4B3D-BA9B-B12379A58BE7}" srcOrd="1" destOrd="0" presId="urn:microsoft.com/office/officeart/2008/layout/LinedList"/>
  </dgm:cxnLst>
  <dgm:bg/>
  <dgm:whole>
    <a:ln w="9525" cap="flat" cmpd="sng" algn="ctr">
      <a:noFill/>
      <a:prstDash val="solid"/>
      <a:round/>
      <a:headEnd type="none" w="med" len="med"/>
      <a:tailEnd type="none" w="med" len="med"/>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A978D-C23E-4945-952F-7C64DD581C20}">
      <dsp:nvSpPr>
        <dsp:cNvPr id="0" name=""/>
        <dsp:cNvSpPr/>
      </dsp:nvSpPr>
      <dsp:spPr>
        <a:xfrm>
          <a:off x="2266117" y="2492663"/>
          <a:ext cx="621371" cy="1780898"/>
        </a:xfrm>
        <a:custGeom>
          <a:avLst/>
          <a:gdLst/>
          <a:ahLst/>
          <a:cxnLst/>
          <a:rect l="0" t="0" r="0" b="0"/>
          <a:pathLst>
            <a:path>
              <a:moveTo>
                <a:pt x="0" y="0"/>
              </a:moveTo>
              <a:lnTo>
                <a:pt x="310685" y="0"/>
              </a:lnTo>
              <a:lnTo>
                <a:pt x="310685" y="1780898"/>
              </a:lnTo>
              <a:lnTo>
                <a:pt x="621371" y="1780898"/>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it-IT" sz="700" kern="1200"/>
        </a:p>
      </dsp:txBody>
      <dsp:txXfrm>
        <a:off x="2529648" y="3335958"/>
        <a:ext cx="94309" cy="94309"/>
      </dsp:txXfrm>
    </dsp:sp>
    <dsp:sp modelId="{8DD81FDC-715F-4BB6-A023-A24DE924D03B}">
      <dsp:nvSpPr>
        <dsp:cNvPr id="0" name=""/>
        <dsp:cNvSpPr/>
      </dsp:nvSpPr>
      <dsp:spPr>
        <a:xfrm>
          <a:off x="2266117" y="2492663"/>
          <a:ext cx="621371" cy="596883"/>
        </a:xfrm>
        <a:custGeom>
          <a:avLst/>
          <a:gdLst/>
          <a:ahLst/>
          <a:cxnLst/>
          <a:rect l="0" t="0" r="0" b="0"/>
          <a:pathLst>
            <a:path>
              <a:moveTo>
                <a:pt x="0" y="0"/>
              </a:moveTo>
              <a:lnTo>
                <a:pt x="310685" y="0"/>
              </a:lnTo>
              <a:lnTo>
                <a:pt x="310685" y="596883"/>
              </a:lnTo>
              <a:lnTo>
                <a:pt x="621371" y="596883"/>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noProof="0" dirty="0"/>
        </a:p>
      </dsp:txBody>
      <dsp:txXfrm>
        <a:off x="2555262" y="2769565"/>
        <a:ext cx="43080" cy="43080"/>
      </dsp:txXfrm>
    </dsp:sp>
    <dsp:sp modelId="{5394DD32-32B3-4A7A-9DFD-D97AACF9FCB6}">
      <dsp:nvSpPr>
        <dsp:cNvPr id="0" name=""/>
        <dsp:cNvSpPr/>
      </dsp:nvSpPr>
      <dsp:spPr>
        <a:xfrm>
          <a:off x="2266117" y="1905531"/>
          <a:ext cx="621371" cy="587132"/>
        </a:xfrm>
        <a:custGeom>
          <a:avLst/>
          <a:gdLst/>
          <a:ahLst/>
          <a:cxnLst/>
          <a:rect l="0" t="0" r="0" b="0"/>
          <a:pathLst>
            <a:path>
              <a:moveTo>
                <a:pt x="0" y="587132"/>
              </a:moveTo>
              <a:lnTo>
                <a:pt x="310685" y="587132"/>
              </a:lnTo>
              <a:lnTo>
                <a:pt x="310685" y="0"/>
              </a:lnTo>
              <a:lnTo>
                <a:pt x="621371" y="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noProof="0" dirty="0"/>
        </a:p>
      </dsp:txBody>
      <dsp:txXfrm>
        <a:off x="2555430" y="2177725"/>
        <a:ext cx="42744" cy="42744"/>
      </dsp:txXfrm>
    </dsp:sp>
    <dsp:sp modelId="{3C573815-EA4D-4B10-9A45-077FBB67AE30}">
      <dsp:nvSpPr>
        <dsp:cNvPr id="0" name=""/>
        <dsp:cNvSpPr/>
      </dsp:nvSpPr>
      <dsp:spPr>
        <a:xfrm>
          <a:off x="2266117" y="721516"/>
          <a:ext cx="621371" cy="1771147"/>
        </a:xfrm>
        <a:custGeom>
          <a:avLst/>
          <a:gdLst/>
          <a:ahLst/>
          <a:cxnLst/>
          <a:rect l="0" t="0" r="0" b="0"/>
          <a:pathLst>
            <a:path>
              <a:moveTo>
                <a:pt x="0" y="1771147"/>
              </a:moveTo>
              <a:lnTo>
                <a:pt x="310685" y="1771147"/>
              </a:lnTo>
              <a:lnTo>
                <a:pt x="310685" y="0"/>
              </a:lnTo>
              <a:lnTo>
                <a:pt x="621371" y="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noProof="0" dirty="0"/>
        </a:p>
      </dsp:txBody>
      <dsp:txXfrm>
        <a:off x="2529878" y="1560165"/>
        <a:ext cx="93849" cy="93849"/>
      </dsp:txXfrm>
    </dsp:sp>
    <dsp:sp modelId="{76BB39BA-D9B7-4931-A366-8AF949B55FAE}">
      <dsp:nvSpPr>
        <dsp:cNvPr id="0" name=""/>
        <dsp:cNvSpPr/>
      </dsp:nvSpPr>
      <dsp:spPr>
        <a:xfrm rot="16200000">
          <a:off x="-1136434" y="1582776"/>
          <a:ext cx="4985327" cy="1819774"/>
        </a:xfrm>
        <a:prstGeom prst="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US" sz="4000" kern="1200" noProof="0" dirty="0" smtClean="0"/>
            <a:t>Multipurpose price statistics </a:t>
          </a:r>
          <a:endParaRPr lang="en-US" sz="4000" kern="1200" noProof="0" dirty="0"/>
        </a:p>
      </dsp:txBody>
      <dsp:txXfrm>
        <a:off x="-1136434" y="1582776"/>
        <a:ext cx="4985327" cy="1819774"/>
      </dsp:txXfrm>
    </dsp:sp>
    <dsp:sp modelId="{C1C0D5CB-5F19-4FE1-912F-556570B0E7B0}">
      <dsp:nvSpPr>
        <dsp:cNvPr id="0" name=""/>
        <dsp:cNvSpPr/>
      </dsp:nvSpPr>
      <dsp:spPr>
        <a:xfrm>
          <a:off x="2887488" y="247910"/>
          <a:ext cx="4041647" cy="947212"/>
        </a:xfrm>
        <a:prstGeom prst="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noProof="0" dirty="0" smtClean="0"/>
            <a:t>Modernizing data collection methods</a:t>
          </a:r>
          <a:endParaRPr lang="en-US" sz="2000" kern="1200" noProof="0" dirty="0"/>
        </a:p>
      </dsp:txBody>
      <dsp:txXfrm>
        <a:off x="2887488" y="247910"/>
        <a:ext cx="4041647" cy="947212"/>
      </dsp:txXfrm>
    </dsp:sp>
    <dsp:sp modelId="{09ECA91C-7F03-43D8-8DE9-EC236550F093}">
      <dsp:nvSpPr>
        <dsp:cNvPr id="0" name=""/>
        <dsp:cNvSpPr/>
      </dsp:nvSpPr>
      <dsp:spPr>
        <a:xfrm>
          <a:off x="2887488" y="1431925"/>
          <a:ext cx="4041647" cy="947212"/>
        </a:xfrm>
        <a:prstGeom prst="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noProof="0" dirty="0" smtClean="0"/>
            <a:t>Linking of HICP and PPP processes</a:t>
          </a:r>
          <a:endParaRPr lang="en-US" sz="2000" kern="1200" noProof="0" dirty="0"/>
        </a:p>
      </dsp:txBody>
      <dsp:txXfrm>
        <a:off x="2887488" y="1431925"/>
        <a:ext cx="4041647" cy="947212"/>
      </dsp:txXfrm>
    </dsp:sp>
    <dsp:sp modelId="{69501CD8-B938-424D-8C98-388183E8EF0C}">
      <dsp:nvSpPr>
        <dsp:cNvPr id="0" name=""/>
        <dsp:cNvSpPr/>
      </dsp:nvSpPr>
      <dsp:spPr>
        <a:xfrm>
          <a:off x="2887488" y="2615941"/>
          <a:ext cx="4041522" cy="947212"/>
        </a:xfrm>
        <a:prstGeom prst="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noProof="0" dirty="0" smtClean="0"/>
            <a:t>Developing a data warehouse approach</a:t>
          </a:r>
          <a:endParaRPr lang="en-US" sz="2000" kern="1200" noProof="0" dirty="0"/>
        </a:p>
      </dsp:txBody>
      <dsp:txXfrm>
        <a:off x="2887488" y="2615941"/>
        <a:ext cx="4041522" cy="947212"/>
      </dsp:txXfrm>
    </dsp:sp>
    <dsp:sp modelId="{4D5D9A56-3F88-4BDB-A8B2-1A389767F8B3}">
      <dsp:nvSpPr>
        <dsp:cNvPr id="0" name=""/>
        <dsp:cNvSpPr/>
      </dsp:nvSpPr>
      <dsp:spPr>
        <a:xfrm>
          <a:off x="2887488" y="3799956"/>
          <a:ext cx="4041647" cy="947212"/>
        </a:xfrm>
        <a:prstGeom prst="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Providing more detailed and timely HICPs, Price Level Indices (PLIs) and Price Level Data (DAP)</a:t>
          </a:r>
          <a:endParaRPr lang="it-IT" sz="2000" kern="1200" dirty="0"/>
        </a:p>
      </dsp:txBody>
      <dsp:txXfrm>
        <a:off x="2887488" y="3799956"/>
        <a:ext cx="4041647" cy="9472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A3A922-E0D0-4055-AA82-016E90C42E7A}">
      <dsp:nvSpPr>
        <dsp:cNvPr id="0" name=""/>
        <dsp:cNvSpPr/>
      </dsp:nvSpPr>
      <dsp:spPr>
        <a:xfrm>
          <a:off x="-1127053" y="15"/>
          <a:ext cx="7241263" cy="4839234"/>
        </a:xfrm>
        <a:prstGeom prst="pie">
          <a:avLst>
            <a:gd name="adj1" fmla="val 16200000"/>
            <a:gd name="adj2" fmla="val 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en-US" sz="1600" b="1" kern="1200" dirty="0" smtClean="0"/>
            <a:t>Entire external data bases (medicines, school books, household contribution to National Health Service) 0.6%</a:t>
          </a:r>
          <a:endParaRPr lang="it-IT" sz="1600" b="1" kern="1200" dirty="0"/>
        </a:p>
      </dsp:txBody>
      <dsp:txXfrm>
        <a:off x="2576336" y="895273"/>
        <a:ext cx="2672371" cy="1440248"/>
      </dsp:txXfrm>
    </dsp:sp>
    <dsp:sp modelId="{E96FFF5E-E224-4798-A48C-ADA89759A85E}">
      <dsp:nvSpPr>
        <dsp:cNvPr id="0" name=""/>
        <dsp:cNvSpPr/>
      </dsp:nvSpPr>
      <dsp:spPr>
        <a:xfrm>
          <a:off x="-1092792" y="125330"/>
          <a:ext cx="7167024" cy="4491490"/>
        </a:xfrm>
        <a:prstGeom prst="pie">
          <a:avLst>
            <a:gd name="adj1" fmla="val 0"/>
            <a:gd name="adj2" fmla="val 540000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en-US" sz="1600" b="1" kern="1200" dirty="0" smtClean="0"/>
            <a:t>The most efficient way to collect prices necessary for indices compilation (i.e. camping, package holidays, highway toll) 11.6%</a:t>
          </a:r>
          <a:endParaRPr lang="it-IT" sz="1600" b="1" kern="1200" dirty="0"/>
        </a:p>
      </dsp:txBody>
      <dsp:txXfrm>
        <a:off x="2618702" y="2451280"/>
        <a:ext cx="2644973" cy="1336753"/>
      </dsp:txXfrm>
    </dsp:sp>
    <dsp:sp modelId="{A889BEFF-F219-4C97-AD69-CA1D8FD39C48}">
      <dsp:nvSpPr>
        <dsp:cNvPr id="0" name=""/>
        <dsp:cNvSpPr/>
      </dsp:nvSpPr>
      <dsp:spPr>
        <a:xfrm>
          <a:off x="-746194" y="-11"/>
          <a:ext cx="6404583" cy="4640006"/>
        </a:xfrm>
        <a:prstGeom prst="pie">
          <a:avLst>
            <a:gd name="adj1" fmla="val 5400000"/>
            <a:gd name="adj2" fmla="val 1080000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en-US" sz="1600" b="1" kern="1200" dirty="0" smtClean="0"/>
            <a:t>Prices referred to the real purchase on the Internet (i.e. air tickets, consumer electronics and e-book readers) 2.3%</a:t>
          </a:r>
          <a:endParaRPr lang="it-IT" sz="1600" b="1" kern="1200" dirty="0"/>
        </a:p>
      </dsp:txBody>
      <dsp:txXfrm>
        <a:off x="-21866" y="2402849"/>
        <a:ext cx="2363596" cy="1380954"/>
      </dsp:txXfrm>
    </dsp:sp>
    <dsp:sp modelId="{45BB65CB-0A0F-4D28-A74C-81D44EA8DB37}">
      <dsp:nvSpPr>
        <dsp:cNvPr id="0" name=""/>
        <dsp:cNvSpPr/>
      </dsp:nvSpPr>
      <dsp:spPr>
        <a:xfrm>
          <a:off x="-775231" y="-52592"/>
          <a:ext cx="6462658" cy="4820554"/>
        </a:xfrm>
        <a:prstGeom prst="pie">
          <a:avLst>
            <a:gd name="adj1" fmla="val 10800000"/>
            <a:gd name="adj2" fmla="val 1620000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ts val="0"/>
            </a:spcAft>
          </a:pPr>
          <a:r>
            <a:rPr lang="en-US" sz="1600" b="1" kern="1200" dirty="0" smtClean="0"/>
            <a:t>Other prices centrally collected (i.e. tobacco and cigarettes)</a:t>
          </a:r>
        </a:p>
        <a:p>
          <a:pPr lvl="0" algn="ctr" defTabSz="711200" rtl="0">
            <a:lnSpc>
              <a:spcPct val="90000"/>
            </a:lnSpc>
            <a:spcBef>
              <a:spcPct val="0"/>
            </a:spcBef>
            <a:spcAft>
              <a:spcPts val="0"/>
            </a:spcAft>
          </a:pPr>
          <a:r>
            <a:rPr lang="en-US" sz="1600" b="1" kern="1200" dirty="0" smtClean="0"/>
            <a:t>7.0%</a:t>
          </a:r>
          <a:endParaRPr lang="it-IT" sz="1600" b="1" kern="1200" dirty="0"/>
        </a:p>
      </dsp:txBody>
      <dsp:txXfrm>
        <a:off x="-44336" y="836914"/>
        <a:ext cx="2385028" cy="14346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225A4-B2F7-46EE-8F21-8703AE6EDD21}">
      <dsp:nvSpPr>
        <dsp:cNvPr id="0" name=""/>
        <dsp:cNvSpPr/>
      </dsp:nvSpPr>
      <dsp:spPr>
        <a:xfrm>
          <a:off x="359362" y="191235"/>
          <a:ext cx="2875155" cy="2196972"/>
        </a:xfrm>
        <a:prstGeom prst="pie">
          <a:avLst>
            <a:gd name="adj1" fmla="val 16200000"/>
            <a:gd name="adj2" fmla="val 5400000"/>
          </a:avLst>
        </a:prstGeom>
        <a:solidFill>
          <a:srgbClr val="505150"/>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Territorial data collection  78.5%</a:t>
          </a:r>
          <a:endParaRPr lang="en-US" sz="1600" b="1" kern="1200" noProof="0" dirty="0"/>
        </a:p>
      </dsp:txBody>
      <dsp:txXfrm>
        <a:off x="1930429" y="766632"/>
        <a:ext cx="1026841" cy="1046177"/>
      </dsp:txXfrm>
    </dsp:sp>
    <dsp:sp modelId="{4243C5C5-65E2-47B0-B0F3-5ABCDB2F14A6}">
      <dsp:nvSpPr>
        <dsp:cNvPr id="0" name=""/>
        <dsp:cNvSpPr/>
      </dsp:nvSpPr>
      <dsp:spPr>
        <a:xfrm>
          <a:off x="6816" y="191235"/>
          <a:ext cx="3371012" cy="2196972"/>
        </a:xfrm>
        <a:prstGeom prst="pie">
          <a:avLst>
            <a:gd name="adj1" fmla="val 5400000"/>
            <a:gd name="adj2" fmla="val 16200000"/>
          </a:avLst>
        </a:prstGeom>
        <a:solidFill>
          <a:srgbClr val="505150"/>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Centralized data collection 21.5%</a:t>
          </a:r>
          <a:endParaRPr lang="en-US" sz="1600" b="1" kern="1200" noProof="0" dirty="0"/>
        </a:p>
      </dsp:txBody>
      <dsp:txXfrm>
        <a:off x="331878" y="766632"/>
        <a:ext cx="1203932" cy="1046177"/>
      </dsp:txXfrm>
    </dsp:sp>
    <dsp:sp modelId="{D83794D4-0737-4D4D-A657-71B1796B87A7}">
      <dsp:nvSpPr>
        <dsp:cNvPr id="0" name=""/>
        <dsp:cNvSpPr/>
      </dsp:nvSpPr>
      <dsp:spPr>
        <a:xfrm>
          <a:off x="194696" y="55232"/>
          <a:ext cx="3189944" cy="2468978"/>
        </a:xfrm>
        <a:prstGeom prst="circularArrow">
          <a:avLst>
            <a:gd name="adj1" fmla="val 5085"/>
            <a:gd name="adj2" fmla="val 327528"/>
            <a:gd name="adj3" fmla="val 50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C8B5B2-EFE5-4205-A291-7B18F7A30D9D}">
      <dsp:nvSpPr>
        <dsp:cNvPr id="0" name=""/>
        <dsp:cNvSpPr/>
      </dsp:nvSpPr>
      <dsp:spPr>
        <a:xfrm>
          <a:off x="-84916" y="27308"/>
          <a:ext cx="3114714" cy="2468978"/>
        </a:xfrm>
        <a:prstGeom prst="circularArrow">
          <a:avLst>
            <a:gd name="adj1" fmla="val 5085"/>
            <a:gd name="adj2" fmla="val 327528"/>
            <a:gd name="adj3" fmla="val 158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D94FD-CF46-495C-BAE3-42E88EE5F387}">
      <dsp:nvSpPr>
        <dsp:cNvPr id="0" name=""/>
        <dsp:cNvSpPr/>
      </dsp:nvSpPr>
      <dsp:spPr>
        <a:xfrm>
          <a:off x="0" y="28932"/>
          <a:ext cx="7424382" cy="941118"/>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Representativeness of both goods and services</a:t>
          </a:r>
          <a:endParaRPr lang="it-IT" sz="1800" b="1" kern="1200"/>
        </a:p>
      </dsp:txBody>
      <dsp:txXfrm>
        <a:off x="45942" y="74874"/>
        <a:ext cx="7332498" cy="849234"/>
      </dsp:txXfrm>
    </dsp:sp>
    <dsp:sp modelId="{43A9C14A-0A4E-4701-A718-E61329D4305C}">
      <dsp:nvSpPr>
        <dsp:cNvPr id="0" name=""/>
        <dsp:cNvSpPr/>
      </dsp:nvSpPr>
      <dsp:spPr>
        <a:xfrm>
          <a:off x="0" y="1021890"/>
          <a:ext cx="7424382" cy="941118"/>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smtClean="0"/>
            <a:t>Relevance of web as retail trade channel</a:t>
          </a:r>
          <a:endParaRPr lang="it-IT" sz="1800" b="1" kern="1200"/>
        </a:p>
      </dsp:txBody>
      <dsp:txXfrm>
        <a:off x="45942" y="1067832"/>
        <a:ext cx="7332498" cy="849234"/>
      </dsp:txXfrm>
    </dsp:sp>
    <dsp:sp modelId="{9A6FE6D8-8C1A-4CF6-A679-43F0875BDDC8}">
      <dsp:nvSpPr>
        <dsp:cNvPr id="0" name=""/>
        <dsp:cNvSpPr/>
      </dsp:nvSpPr>
      <dsp:spPr>
        <a:xfrm>
          <a:off x="0" y="2014849"/>
          <a:ext cx="7424382" cy="941118"/>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Products for which the phase of data collection is extremely time </a:t>
          </a:r>
          <a:r>
            <a:rPr lang="en-US" sz="1800" b="1" kern="1200" dirty="0" smtClean="0"/>
            <a:t>consuming</a:t>
          </a:r>
          <a:endParaRPr lang="it-IT" sz="1800" b="1" kern="1200" dirty="0"/>
        </a:p>
      </dsp:txBody>
      <dsp:txXfrm>
        <a:off x="45942" y="2060791"/>
        <a:ext cx="7332498" cy="849234"/>
      </dsp:txXfrm>
    </dsp:sp>
    <dsp:sp modelId="{6588FD22-81FB-4144-B530-763675239AA9}">
      <dsp:nvSpPr>
        <dsp:cNvPr id="0" name=""/>
        <dsp:cNvSpPr/>
      </dsp:nvSpPr>
      <dsp:spPr>
        <a:xfrm>
          <a:off x="0" y="3007808"/>
          <a:ext cx="7424382" cy="941118"/>
        </a:xfrm>
        <a:prstGeom prst="roundRect">
          <a:avLst/>
        </a:prstGeom>
        <a:no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en-US" sz="1800" b="1" kern="1200" dirty="0" smtClean="0"/>
            <a:t>Products for which it is important widening the coverage of the sample in both temporal and spatial terms overcoming the constraints due to manual data </a:t>
          </a:r>
          <a:r>
            <a:rPr lang="en-US" sz="1800" b="1" kern="1200" dirty="0" smtClean="0"/>
            <a:t>collection</a:t>
          </a:r>
          <a:endParaRPr lang="it-IT" sz="1800" b="1" kern="1200" dirty="0"/>
        </a:p>
      </dsp:txBody>
      <dsp:txXfrm>
        <a:off x="45942" y="3053750"/>
        <a:ext cx="7332498" cy="8492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6AD85-E1D1-457D-B853-770E362EC8C8}">
      <dsp:nvSpPr>
        <dsp:cNvPr id="0" name=""/>
        <dsp:cNvSpPr/>
      </dsp:nvSpPr>
      <dsp:spPr>
        <a:xfrm>
          <a:off x="2188765" y="2241"/>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dirty="0" smtClean="0"/>
            <a:t>Mobile phones</a:t>
          </a:r>
          <a:endParaRPr lang="it-IT" sz="1400" kern="1200" dirty="0"/>
        </a:p>
      </dsp:txBody>
      <dsp:txXfrm>
        <a:off x="2206521" y="19997"/>
        <a:ext cx="2426849" cy="328215"/>
      </dsp:txXfrm>
    </dsp:sp>
    <dsp:sp modelId="{6F0E381B-AE2E-4442-8008-35AA23D57486}">
      <dsp:nvSpPr>
        <dsp:cNvPr id="0" name=""/>
        <dsp:cNvSpPr/>
      </dsp:nvSpPr>
      <dsp:spPr>
        <a:xfrm>
          <a:off x="2170667" y="384154"/>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Smartphones</a:t>
          </a:r>
          <a:endParaRPr lang="it-IT" sz="1400" kern="1200"/>
        </a:p>
      </dsp:txBody>
      <dsp:txXfrm>
        <a:off x="2188423" y="401910"/>
        <a:ext cx="2426849" cy="328215"/>
      </dsp:txXfrm>
    </dsp:sp>
    <dsp:sp modelId="{89C8CEA0-25B8-43AF-B7B4-0E54E6807EFA}">
      <dsp:nvSpPr>
        <dsp:cNvPr id="0" name=""/>
        <dsp:cNvSpPr/>
      </dsp:nvSpPr>
      <dsp:spPr>
        <a:xfrm>
          <a:off x="2188765" y="766068"/>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PC notebook</a:t>
          </a:r>
          <a:endParaRPr lang="it-IT" sz="1400" kern="1200"/>
        </a:p>
      </dsp:txBody>
      <dsp:txXfrm>
        <a:off x="2206521" y="783824"/>
        <a:ext cx="2426849" cy="328215"/>
      </dsp:txXfrm>
    </dsp:sp>
    <dsp:sp modelId="{46615C26-07A5-4C42-B1C7-496B006AC704}">
      <dsp:nvSpPr>
        <dsp:cNvPr id="0" name=""/>
        <dsp:cNvSpPr/>
      </dsp:nvSpPr>
      <dsp:spPr>
        <a:xfrm>
          <a:off x="2188765" y="1147981"/>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PC desktop</a:t>
          </a:r>
          <a:endParaRPr lang="it-IT" sz="1400" kern="1200"/>
        </a:p>
      </dsp:txBody>
      <dsp:txXfrm>
        <a:off x="2206521" y="1165737"/>
        <a:ext cx="2426849" cy="328215"/>
      </dsp:txXfrm>
    </dsp:sp>
    <dsp:sp modelId="{4EE538E4-983C-428A-AC7A-0B56F294D410}">
      <dsp:nvSpPr>
        <dsp:cNvPr id="0" name=""/>
        <dsp:cNvSpPr/>
      </dsp:nvSpPr>
      <dsp:spPr>
        <a:xfrm>
          <a:off x="2188765" y="1529895"/>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dirty="0" smtClean="0"/>
            <a:t>PC Tablet</a:t>
          </a:r>
          <a:endParaRPr lang="it-IT" sz="1400" kern="1200" dirty="0"/>
        </a:p>
      </dsp:txBody>
      <dsp:txXfrm>
        <a:off x="2206521" y="1547651"/>
        <a:ext cx="2426849" cy="328215"/>
      </dsp:txXfrm>
    </dsp:sp>
    <dsp:sp modelId="{C51E8601-6B02-434E-8F06-B691D650F930}">
      <dsp:nvSpPr>
        <dsp:cNvPr id="0" name=""/>
        <dsp:cNvSpPr/>
      </dsp:nvSpPr>
      <dsp:spPr>
        <a:xfrm>
          <a:off x="2188765" y="1911808"/>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Pc peripherals: monitors</a:t>
          </a:r>
          <a:endParaRPr lang="it-IT" sz="1400" kern="1200"/>
        </a:p>
      </dsp:txBody>
      <dsp:txXfrm>
        <a:off x="2206521" y="1929564"/>
        <a:ext cx="2426849" cy="328215"/>
      </dsp:txXfrm>
    </dsp:sp>
    <dsp:sp modelId="{80A07163-C229-429F-B093-B6618A4B490A}">
      <dsp:nvSpPr>
        <dsp:cNvPr id="0" name=""/>
        <dsp:cNvSpPr/>
      </dsp:nvSpPr>
      <dsp:spPr>
        <a:xfrm>
          <a:off x="2188765" y="2293722"/>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Pc peripherals: printers</a:t>
          </a:r>
          <a:endParaRPr lang="it-IT" sz="1400" kern="1200"/>
        </a:p>
      </dsp:txBody>
      <dsp:txXfrm>
        <a:off x="2206521" y="2311478"/>
        <a:ext cx="2426849" cy="328215"/>
      </dsp:txXfrm>
    </dsp:sp>
    <dsp:sp modelId="{924BBB17-3C67-4C56-8C9F-32F91F11E671}">
      <dsp:nvSpPr>
        <dsp:cNvPr id="0" name=""/>
        <dsp:cNvSpPr/>
      </dsp:nvSpPr>
      <dsp:spPr>
        <a:xfrm>
          <a:off x="2188765" y="2675635"/>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Cordless or wired telephones</a:t>
          </a:r>
          <a:endParaRPr lang="it-IT" sz="1400" kern="1200"/>
        </a:p>
      </dsp:txBody>
      <dsp:txXfrm>
        <a:off x="2206521" y="2693391"/>
        <a:ext cx="2426849" cy="328215"/>
      </dsp:txXfrm>
    </dsp:sp>
    <dsp:sp modelId="{C1430141-36C9-4CA6-84D1-F069F489E868}">
      <dsp:nvSpPr>
        <dsp:cNvPr id="0" name=""/>
        <dsp:cNvSpPr/>
      </dsp:nvSpPr>
      <dsp:spPr>
        <a:xfrm>
          <a:off x="2188765" y="3057549"/>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Digital Cameras</a:t>
          </a:r>
          <a:endParaRPr lang="it-IT" sz="1400" kern="1200"/>
        </a:p>
      </dsp:txBody>
      <dsp:txXfrm>
        <a:off x="2206521" y="3075305"/>
        <a:ext cx="2426849" cy="328215"/>
      </dsp:txXfrm>
    </dsp:sp>
    <dsp:sp modelId="{79E807AA-184B-408A-A388-F3FA81B4DA59}">
      <dsp:nvSpPr>
        <dsp:cNvPr id="0" name=""/>
        <dsp:cNvSpPr/>
      </dsp:nvSpPr>
      <dsp:spPr>
        <a:xfrm>
          <a:off x="2188765" y="3439462"/>
          <a:ext cx="2462361" cy="363727"/>
        </a:xfrm>
        <a:prstGeom prst="roundRect">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ctr" defTabSz="622300" rtl="0">
            <a:lnSpc>
              <a:spcPct val="90000"/>
            </a:lnSpc>
            <a:spcBef>
              <a:spcPct val="0"/>
            </a:spcBef>
            <a:spcAft>
              <a:spcPct val="35000"/>
            </a:spcAft>
          </a:pPr>
          <a:r>
            <a:rPr lang="en-US" sz="1400" kern="1200" smtClean="0"/>
            <a:t>Video cameras</a:t>
          </a:r>
          <a:endParaRPr lang="it-IT" sz="1400" kern="1200"/>
        </a:p>
      </dsp:txBody>
      <dsp:txXfrm>
        <a:off x="2206521" y="3457218"/>
        <a:ext cx="2426849" cy="3282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B8F5DB-4B0D-457C-B01F-FCBEEA07C31C}">
      <dsp:nvSpPr>
        <dsp:cNvPr id="0" name=""/>
        <dsp:cNvSpPr/>
      </dsp:nvSpPr>
      <dsp:spPr>
        <a:xfrm>
          <a:off x="0" y="1496535"/>
          <a:ext cx="7792873" cy="1995380"/>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6A8A6D-BAC4-402B-A940-56C0449F1EBE}">
      <dsp:nvSpPr>
        <dsp:cNvPr id="0" name=""/>
        <dsp:cNvSpPr/>
      </dsp:nvSpPr>
      <dsp:spPr>
        <a:xfrm>
          <a:off x="3195" y="0"/>
          <a:ext cx="1301573" cy="1995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lvl="0" algn="ctr" defTabSz="400050">
            <a:lnSpc>
              <a:spcPct val="90000"/>
            </a:lnSpc>
            <a:spcBef>
              <a:spcPct val="0"/>
            </a:spcBef>
            <a:spcAft>
              <a:spcPct val="35000"/>
            </a:spcAft>
          </a:pPr>
          <a:r>
            <a:rPr lang="en-US" sz="900" b="1" kern="1200" dirty="0" smtClean="0"/>
            <a:t>Phase 2 Market segmentation </a:t>
          </a:r>
          <a:r>
            <a:rPr lang="en-US" sz="900" kern="1200" dirty="0" smtClean="0"/>
            <a:t>based on technical specifications and performance (annually fixed). </a:t>
          </a:r>
          <a:r>
            <a:rPr lang="it-IT" sz="900" kern="1200" dirty="0" smtClean="0"/>
            <a:t>Example1 – </a:t>
          </a:r>
          <a:r>
            <a:rPr lang="it-IT" sz="900" kern="1200" dirty="0" err="1" smtClean="0"/>
            <a:t>digital</a:t>
          </a:r>
          <a:r>
            <a:rPr lang="it-IT" sz="900" kern="1200" dirty="0" smtClean="0"/>
            <a:t> </a:t>
          </a:r>
          <a:r>
            <a:rPr lang="it-IT" sz="900" kern="1200" dirty="0" err="1" smtClean="0"/>
            <a:t>cameras</a:t>
          </a:r>
          <a:r>
            <a:rPr lang="it-IT" sz="900" kern="1200" dirty="0" smtClean="0"/>
            <a:t>: seg1= ‘compact’ camera; seg2= ‘bridge’ camera; etc.</a:t>
          </a:r>
          <a:endParaRPr lang="it-IT" sz="900" kern="1200" dirty="0"/>
        </a:p>
      </dsp:txBody>
      <dsp:txXfrm>
        <a:off x="3195" y="0"/>
        <a:ext cx="1301573" cy="1995380"/>
      </dsp:txXfrm>
    </dsp:sp>
    <dsp:sp modelId="{8B3EB323-1340-4FD1-86C0-618ED7DF4A61}">
      <dsp:nvSpPr>
        <dsp:cNvPr id="0" name=""/>
        <dsp:cNvSpPr/>
      </dsp:nvSpPr>
      <dsp:spPr>
        <a:xfrm>
          <a:off x="404560" y="2244802"/>
          <a:ext cx="498845" cy="498845"/>
        </a:xfrm>
        <a:prstGeom prst="ellipse">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3E3E4D-20D5-4EAD-869A-E8E3D62417F5}">
      <dsp:nvSpPr>
        <dsp:cNvPr id="0" name=""/>
        <dsp:cNvSpPr/>
      </dsp:nvSpPr>
      <dsp:spPr>
        <a:xfrm>
          <a:off x="1351343" y="2993070"/>
          <a:ext cx="1313487" cy="1995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lvl="0" algn="ctr" defTabSz="400050">
            <a:lnSpc>
              <a:spcPct val="100000"/>
            </a:lnSpc>
            <a:spcBef>
              <a:spcPct val="0"/>
            </a:spcBef>
            <a:spcAft>
              <a:spcPts val="0"/>
            </a:spcAft>
          </a:pPr>
          <a:r>
            <a:rPr lang="en-US" sz="900" b="1" kern="1200" dirty="0" smtClean="0"/>
            <a:t>Phase 3 Identification of minimum requirements to be satisfied </a:t>
          </a:r>
          <a:r>
            <a:rPr lang="en-US" sz="900" kern="1200" dirty="0" smtClean="0"/>
            <a:t>(annually fixed) Example1- PC Desktop: O.S. at least Windows XP, HD capacity 160 Gb or higher, RAM memory at least 2 Gb, etc..</a:t>
          </a:r>
          <a:endParaRPr lang="it-IT" sz="900" kern="1200" dirty="0"/>
        </a:p>
      </dsp:txBody>
      <dsp:txXfrm>
        <a:off x="1351343" y="2993070"/>
        <a:ext cx="1313487" cy="1995380"/>
      </dsp:txXfrm>
    </dsp:sp>
    <dsp:sp modelId="{F7CDB7E6-1A31-4DCC-8B09-BF7221EA1E81}">
      <dsp:nvSpPr>
        <dsp:cNvPr id="0" name=""/>
        <dsp:cNvSpPr/>
      </dsp:nvSpPr>
      <dsp:spPr>
        <a:xfrm>
          <a:off x="1758665" y="2244802"/>
          <a:ext cx="498845" cy="498845"/>
        </a:xfrm>
        <a:prstGeom prst="ellipse">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2AE6CA-2EB4-46D9-ACE1-7459FCBAADC7}">
      <dsp:nvSpPr>
        <dsp:cNvPr id="0" name=""/>
        <dsp:cNvSpPr/>
      </dsp:nvSpPr>
      <dsp:spPr>
        <a:xfrm>
          <a:off x="2711405" y="0"/>
          <a:ext cx="1786461" cy="19953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b" anchorCtr="0">
          <a:noAutofit/>
        </a:bodyPr>
        <a:lstStyle/>
        <a:p>
          <a:pPr lvl="0" algn="ctr" defTabSz="400050" rtl="0">
            <a:lnSpc>
              <a:spcPct val="100000"/>
            </a:lnSpc>
            <a:spcBef>
              <a:spcPct val="0"/>
            </a:spcBef>
            <a:spcAft>
              <a:spcPct val="35000"/>
            </a:spcAft>
          </a:pPr>
          <a:r>
            <a:rPr lang="en-US" sz="900" b="1" kern="1200" dirty="0" smtClean="0"/>
            <a:t>Phase 4 Monthly data collection </a:t>
          </a:r>
          <a:r>
            <a:rPr lang="en-US" sz="900" kern="1200" dirty="0" smtClean="0"/>
            <a:t>of all the range of models in terms of commercial name and main technical specifications offered on the market by the main brands, within the segments identified at phase 2 and satisfying the minimum requirements identified at phase 3. In this phase the sample is selected for a specific month (‘continually updated’ sample with ‘automated’ replacement of models that are losing importance in the market).</a:t>
          </a:r>
          <a:endParaRPr lang="it-IT" sz="900" kern="1200" dirty="0"/>
        </a:p>
      </dsp:txBody>
      <dsp:txXfrm>
        <a:off x="2711405" y="0"/>
        <a:ext cx="1786461" cy="1995380"/>
      </dsp:txXfrm>
    </dsp:sp>
    <dsp:sp modelId="{3123F6F9-8E1B-4F07-B349-6F50BDE89054}">
      <dsp:nvSpPr>
        <dsp:cNvPr id="0" name=""/>
        <dsp:cNvSpPr/>
      </dsp:nvSpPr>
      <dsp:spPr>
        <a:xfrm>
          <a:off x="3355214" y="2244802"/>
          <a:ext cx="498845" cy="498845"/>
        </a:xfrm>
        <a:prstGeom prst="ellipse">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A9AF056-594B-4AAC-A43C-73993A36894C}">
      <dsp:nvSpPr>
        <dsp:cNvPr id="0" name=""/>
        <dsp:cNvSpPr/>
      </dsp:nvSpPr>
      <dsp:spPr>
        <a:xfrm>
          <a:off x="4544442" y="3050926"/>
          <a:ext cx="2465947" cy="1932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008" tIns="64008" rIns="64008" bIns="64008" numCol="1" spcCol="1270" anchor="t" anchorCtr="0">
          <a:noAutofit/>
        </a:bodyPr>
        <a:lstStyle/>
        <a:p>
          <a:pPr lvl="0" algn="ctr" defTabSz="400050" rtl="0">
            <a:lnSpc>
              <a:spcPct val="100000"/>
            </a:lnSpc>
            <a:spcBef>
              <a:spcPct val="0"/>
            </a:spcBef>
            <a:spcAft>
              <a:spcPts val="0"/>
            </a:spcAft>
          </a:pPr>
          <a:r>
            <a:rPr lang="en-US" sz="900" b="1" kern="1200" dirty="0" smtClean="0"/>
            <a:t>Phase 5 Price data collection</a:t>
          </a:r>
          <a:r>
            <a:rPr lang="en-US" sz="900" kern="1200" dirty="0" smtClean="0"/>
            <a:t>, for all the models included in the sample, from each web site of the shops sampled. </a:t>
          </a:r>
        </a:p>
        <a:p>
          <a:pPr lvl="0" algn="ctr" defTabSz="400050" rtl="0">
            <a:lnSpc>
              <a:spcPct val="90000"/>
            </a:lnSpc>
            <a:spcBef>
              <a:spcPct val="0"/>
            </a:spcBef>
            <a:spcAft>
              <a:spcPts val="0"/>
            </a:spcAft>
          </a:pPr>
          <a:r>
            <a:rPr lang="en-US" sz="900" b="1" kern="1200" dirty="0" smtClean="0"/>
            <a:t>Manual detection </a:t>
          </a:r>
          <a:r>
            <a:rPr lang="en-US" sz="900" kern="1200" dirty="0" smtClean="0"/>
            <a:t>- for some shops (9) price collectors scanned the corresponding websites manually and registered the price in external files or databases;</a:t>
          </a:r>
        </a:p>
        <a:p>
          <a:pPr lvl="0" algn="ctr" defTabSz="400050" rtl="0">
            <a:lnSpc>
              <a:spcPct val="90000"/>
            </a:lnSpc>
            <a:spcBef>
              <a:spcPct val="0"/>
            </a:spcBef>
            <a:spcAft>
              <a:spcPct val="35000"/>
            </a:spcAft>
          </a:pPr>
          <a:r>
            <a:rPr lang="en-US" sz="900" b="1" kern="1200" dirty="0" smtClean="0"/>
            <a:t>Semi - automatic detection </a:t>
          </a:r>
          <a:r>
            <a:rPr lang="en-US" sz="900" kern="1200" dirty="0" smtClean="0"/>
            <a:t>- for other shops (9) price lists were manually downloaded (“copy and paste”), and then formatted and submitted to SAS procedures that linked (automatically) the product codes identified  in phase 4 to the codes in the list from each store.</a:t>
          </a:r>
          <a:endParaRPr lang="it-IT" sz="900" kern="1200" dirty="0"/>
        </a:p>
      </dsp:txBody>
      <dsp:txXfrm>
        <a:off x="4544442" y="3050926"/>
        <a:ext cx="2465947" cy="1932046"/>
      </dsp:txXfrm>
    </dsp:sp>
    <dsp:sp modelId="{CD143152-103A-47D1-92B4-216BB65A82B9}">
      <dsp:nvSpPr>
        <dsp:cNvPr id="0" name=""/>
        <dsp:cNvSpPr/>
      </dsp:nvSpPr>
      <dsp:spPr>
        <a:xfrm>
          <a:off x="5527993" y="2260635"/>
          <a:ext cx="498845" cy="498845"/>
        </a:xfrm>
        <a:prstGeom prst="ellipse">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29838-54DE-44A7-8794-67D2C2410E20}">
      <dsp:nvSpPr>
        <dsp:cNvPr id="0" name=""/>
        <dsp:cNvSpPr/>
      </dsp:nvSpPr>
      <dsp:spPr>
        <a:xfrm>
          <a:off x="6505" y="0"/>
          <a:ext cx="1944277" cy="1079572"/>
        </a:xfrm>
        <a:prstGeom prst="roundRect">
          <a:avLst>
            <a:gd name="adj" fmla="val 1000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First column: the number of models selected in the sample in phase 4 </a:t>
          </a:r>
          <a:endParaRPr lang="it-IT" sz="1200" kern="1200" dirty="0"/>
        </a:p>
      </dsp:txBody>
      <dsp:txXfrm>
        <a:off x="38125" y="31620"/>
        <a:ext cx="1881037" cy="1016332"/>
      </dsp:txXfrm>
    </dsp:sp>
    <dsp:sp modelId="{E835117F-2FDC-416F-95EA-D4F8A2695533}">
      <dsp:nvSpPr>
        <dsp:cNvPr id="0" name=""/>
        <dsp:cNvSpPr/>
      </dsp:nvSpPr>
      <dsp:spPr>
        <a:xfrm>
          <a:off x="2145209" y="298695"/>
          <a:ext cx="412186" cy="4821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a:p>
      </dsp:txBody>
      <dsp:txXfrm>
        <a:off x="2145209" y="395131"/>
        <a:ext cx="288530" cy="289308"/>
      </dsp:txXfrm>
    </dsp:sp>
    <dsp:sp modelId="{8347D67F-64B1-49E1-8506-6E49D53CE16D}">
      <dsp:nvSpPr>
        <dsp:cNvPr id="0" name=""/>
        <dsp:cNvSpPr/>
      </dsp:nvSpPr>
      <dsp:spPr>
        <a:xfrm>
          <a:off x="2728492" y="0"/>
          <a:ext cx="1944277" cy="1079572"/>
        </a:xfrm>
        <a:prstGeom prst="roundRect">
          <a:avLst>
            <a:gd name="adj" fmla="val 1000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Second column: the amount of elementary price quotes scraped</a:t>
          </a:r>
          <a:endParaRPr lang="it-IT" sz="1200" kern="1200" dirty="0"/>
        </a:p>
      </dsp:txBody>
      <dsp:txXfrm>
        <a:off x="2760112" y="31620"/>
        <a:ext cx="1881037" cy="1016332"/>
      </dsp:txXfrm>
    </dsp:sp>
    <dsp:sp modelId="{AA7A7B54-553E-4FAD-B994-C322A4E95B7C}">
      <dsp:nvSpPr>
        <dsp:cNvPr id="0" name=""/>
        <dsp:cNvSpPr/>
      </dsp:nvSpPr>
      <dsp:spPr>
        <a:xfrm>
          <a:off x="4867197" y="298695"/>
          <a:ext cx="412186" cy="48218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it-IT" sz="1000" kern="1200"/>
        </a:p>
      </dsp:txBody>
      <dsp:txXfrm>
        <a:off x="4867197" y="395131"/>
        <a:ext cx="288530" cy="289308"/>
      </dsp:txXfrm>
    </dsp:sp>
    <dsp:sp modelId="{2DD5B624-F070-4C3E-AAFA-C80B7E1E13C2}">
      <dsp:nvSpPr>
        <dsp:cNvPr id="0" name=""/>
        <dsp:cNvSpPr/>
      </dsp:nvSpPr>
      <dsp:spPr>
        <a:xfrm>
          <a:off x="5450480" y="0"/>
          <a:ext cx="1944277" cy="1079572"/>
        </a:xfrm>
        <a:prstGeom prst="roundRect">
          <a:avLst>
            <a:gd name="adj" fmla="val 10000"/>
          </a:avLst>
        </a:prstGeom>
        <a:solidFill>
          <a:srgbClr val="7F142A"/>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kern="1200" dirty="0" smtClean="0"/>
            <a:t>Third column: the number of elementary quotes that it was possible to link with the codes of the models selected in phase 4</a:t>
          </a:r>
          <a:endParaRPr lang="it-IT" sz="1200" kern="1200" dirty="0"/>
        </a:p>
      </dsp:txBody>
      <dsp:txXfrm>
        <a:off x="5482100" y="31620"/>
        <a:ext cx="1881037" cy="10163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20241-F20A-4C42-A3B8-38A56818DB78}">
      <dsp:nvSpPr>
        <dsp:cNvPr id="0" name=""/>
        <dsp:cNvSpPr/>
      </dsp:nvSpPr>
      <dsp:spPr>
        <a:xfrm>
          <a:off x="0" y="1689"/>
          <a:ext cx="7554472" cy="0"/>
        </a:xfrm>
        <a:prstGeom prst="line">
          <a:avLst/>
        </a:prstGeom>
        <a:solidFill>
          <a:schemeClr val="accent1">
            <a:hueOff val="0"/>
            <a:satOff val="0"/>
            <a:lumOff val="0"/>
            <a:alphaOff val="0"/>
          </a:schemeClr>
        </a:solidFill>
        <a:ln w="42500" cap="flat" cmpd="sng" algn="ctr">
          <a:solidFill>
            <a:srgbClr val="7F142A"/>
          </a:solidFill>
          <a:prstDash val="solid"/>
        </a:ln>
        <a:effectLst/>
      </dsp:spPr>
      <dsp:style>
        <a:lnRef idx="2">
          <a:scrgbClr r="0" g="0" b="0"/>
        </a:lnRef>
        <a:fillRef idx="1">
          <a:scrgbClr r="0" g="0" b="0"/>
        </a:fillRef>
        <a:effectRef idx="0">
          <a:scrgbClr r="0" g="0" b="0"/>
        </a:effectRef>
        <a:fontRef idx="minor">
          <a:schemeClr val="lt1"/>
        </a:fontRef>
      </dsp:style>
    </dsp:sp>
    <dsp:sp modelId="{3A1C56A0-22B9-49FE-971B-389E3BF7488F}">
      <dsp:nvSpPr>
        <dsp:cNvPr id="0" name=""/>
        <dsp:cNvSpPr/>
      </dsp:nvSpPr>
      <dsp:spPr>
        <a:xfrm>
          <a:off x="0" y="1689"/>
          <a:ext cx="7554472" cy="99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rtl="0">
            <a:lnSpc>
              <a:spcPct val="90000"/>
            </a:lnSpc>
            <a:spcBef>
              <a:spcPct val="0"/>
            </a:spcBef>
            <a:spcAft>
              <a:spcPct val="35000"/>
            </a:spcAft>
          </a:pPr>
          <a:r>
            <a:rPr lang="en-US" sz="1800" kern="1200" dirty="0" smtClean="0"/>
            <a:t>EasyJet </a:t>
          </a:r>
          <a:r>
            <a:rPr lang="en-US" sz="1800" b="1" kern="1200" dirty="0" smtClean="0"/>
            <a:t>did not allow to scrape directly the prices using the traditional link www.easyjet.com/it/</a:t>
          </a:r>
          <a:r>
            <a:rPr lang="en-US" sz="1800" kern="1200" dirty="0" smtClean="0"/>
            <a:t> and required specific airport descriptions (different from the simple airport IATA codes)</a:t>
          </a:r>
          <a:endParaRPr lang="it-IT" sz="1800" kern="1200" dirty="0"/>
        </a:p>
      </dsp:txBody>
      <dsp:txXfrm>
        <a:off x="0" y="1689"/>
        <a:ext cx="7554472" cy="997604"/>
      </dsp:txXfrm>
    </dsp:sp>
    <dsp:sp modelId="{80B57FCE-8C29-4756-941B-1E5E7A31683D}">
      <dsp:nvSpPr>
        <dsp:cNvPr id="0" name=""/>
        <dsp:cNvSpPr/>
      </dsp:nvSpPr>
      <dsp:spPr>
        <a:xfrm>
          <a:off x="0" y="999293"/>
          <a:ext cx="7554472" cy="0"/>
        </a:xfrm>
        <a:prstGeom prst="line">
          <a:avLst/>
        </a:prstGeom>
        <a:solidFill>
          <a:schemeClr val="accent1">
            <a:hueOff val="0"/>
            <a:satOff val="0"/>
            <a:lumOff val="0"/>
            <a:alphaOff val="0"/>
          </a:schemeClr>
        </a:solidFill>
        <a:ln w="42500" cap="flat" cmpd="sng" algn="ctr">
          <a:solidFill>
            <a:srgbClr val="7F142A"/>
          </a:solidFill>
          <a:prstDash val="solid"/>
        </a:ln>
        <a:effectLst/>
      </dsp:spPr>
      <dsp:style>
        <a:lnRef idx="2">
          <a:scrgbClr r="0" g="0" b="0"/>
        </a:lnRef>
        <a:fillRef idx="1">
          <a:scrgbClr r="0" g="0" b="0"/>
        </a:fillRef>
        <a:effectRef idx="0">
          <a:scrgbClr r="0" g="0" b="0"/>
        </a:effectRef>
        <a:fontRef idx="minor">
          <a:schemeClr val="lt1"/>
        </a:fontRef>
      </dsp:style>
    </dsp:sp>
    <dsp:sp modelId="{98A6A482-EF5C-43BF-AA47-EA6FF80B0C27}">
      <dsp:nvSpPr>
        <dsp:cNvPr id="0" name=""/>
        <dsp:cNvSpPr/>
      </dsp:nvSpPr>
      <dsp:spPr>
        <a:xfrm>
          <a:off x="0" y="999293"/>
          <a:ext cx="7554472" cy="12003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rtl="0">
            <a:lnSpc>
              <a:spcPct val="90000"/>
            </a:lnSpc>
            <a:spcBef>
              <a:spcPct val="0"/>
            </a:spcBef>
            <a:spcAft>
              <a:spcPct val="35000"/>
            </a:spcAft>
          </a:pPr>
          <a:r>
            <a:rPr lang="en-US" sz="1800" kern="1200" dirty="0" err="1" smtClean="0"/>
            <a:t>Ryanair</a:t>
          </a:r>
          <a:r>
            <a:rPr lang="en-US" sz="1800" kern="1200" dirty="0" smtClean="0"/>
            <a:t>, at the very beginning of the tests, presented </a:t>
          </a:r>
          <a:r>
            <a:rPr lang="en-US" sz="1800" b="1" kern="1200" dirty="0" smtClean="0"/>
            <a:t>CAPTCHA</a:t>
          </a:r>
          <a:r>
            <a:rPr lang="en-US" sz="1800" kern="1200" dirty="0" smtClean="0"/>
            <a:t> (Completely Automated Public Turing test to tell Computers and Humans Apart"), a challenge-response test used to determine whether the web user is human or no</a:t>
          </a:r>
          <a:endParaRPr lang="it-IT" sz="1800" kern="1200" dirty="0"/>
        </a:p>
      </dsp:txBody>
      <dsp:txXfrm>
        <a:off x="0" y="999293"/>
        <a:ext cx="7554472" cy="1200399"/>
      </dsp:txXfrm>
    </dsp:sp>
    <dsp:sp modelId="{A0F85453-3574-49FA-88DF-77310B39C21D}">
      <dsp:nvSpPr>
        <dsp:cNvPr id="0" name=""/>
        <dsp:cNvSpPr/>
      </dsp:nvSpPr>
      <dsp:spPr>
        <a:xfrm>
          <a:off x="0" y="2199693"/>
          <a:ext cx="7554472" cy="0"/>
        </a:xfrm>
        <a:prstGeom prst="line">
          <a:avLst/>
        </a:prstGeom>
        <a:solidFill>
          <a:schemeClr val="accent1">
            <a:hueOff val="0"/>
            <a:satOff val="0"/>
            <a:lumOff val="0"/>
            <a:alphaOff val="0"/>
          </a:schemeClr>
        </a:solidFill>
        <a:ln w="42500" cap="flat" cmpd="sng" algn="ctr">
          <a:solidFill>
            <a:srgbClr val="7F142A"/>
          </a:solidFill>
          <a:prstDash val="solid"/>
        </a:ln>
        <a:effectLst/>
      </dsp:spPr>
      <dsp:style>
        <a:lnRef idx="2">
          <a:scrgbClr r="0" g="0" b="0"/>
        </a:lnRef>
        <a:fillRef idx="1">
          <a:scrgbClr r="0" g="0" b="0"/>
        </a:fillRef>
        <a:effectRef idx="0">
          <a:scrgbClr r="0" g="0" b="0"/>
        </a:effectRef>
        <a:fontRef idx="minor">
          <a:schemeClr val="lt1"/>
        </a:fontRef>
      </dsp:style>
    </dsp:sp>
    <dsp:sp modelId="{4B7920C0-64DD-4E26-891F-54AA8D1B94B5}">
      <dsp:nvSpPr>
        <dsp:cNvPr id="0" name=""/>
        <dsp:cNvSpPr/>
      </dsp:nvSpPr>
      <dsp:spPr>
        <a:xfrm>
          <a:off x="0" y="2199693"/>
          <a:ext cx="7547094" cy="14407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just" defTabSz="800100" rtl="0">
            <a:lnSpc>
              <a:spcPct val="90000"/>
            </a:lnSpc>
            <a:spcBef>
              <a:spcPct val="0"/>
            </a:spcBef>
            <a:spcAft>
              <a:spcPct val="35000"/>
            </a:spcAft>
          </a:pPr>
          <a:r>
            <a:rPr lang="en-US" sz="1800" kern="1200" dirty="0" err="1" smtClean="0"/>
            <a:t>Meridiana</a:t>
          </a:r>
          <a:r>
            <a:rPr lang="en-US" sz="1800" kern="1200" dirty="0" smtClean="0"/>
            <a:t> website, in replying to a specific query, </a:t>
          </a:r>
          <a:r>
            <a:rPr lang="en-US" sz="1800" b="1" kern="1200" dirty="0" smtClean="0"/>
            <a:t>showed additional pages</a:t>
          </a:r>
          <a:r>
            <a:rPr lang="en-US" sz="1800" kern="1200" dirty="0" smtClean="0"/>
            <a:t> offering optional services or asking for </a:t>
          </a:r>
          <a:r>
            <a:rPr lang="en-US" sz="1800" kern="1200" dirty="0" err="1" smtClean="0"/>
            <a:t>travellers</a:t>
          </a:r>
          <a:r>
            <a:rPr lang="en-US" sz="1800" kern="1200" dirty="0" smtClean="0"/>
            <a:t> information before displaying the final price, thus obligating us to develop a distinctive and more complex macro to scrape prices.</a:t>
          </a:r>
          <a:endParaRPr lang="it-IT" sz="1800" kern="1200" dirty="0"/>
        </a:p>
      </dsp:txBody>
      <dsp:txXfrm>
        <a:off x="0" y="2199693"/>
        <a:ext cx="7547094" cy="1440719"/>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it-IT"/>
          </a:p>
        </p:txBody>
      </p:sp>
      <p:sp>
        <p:nvSpPr>
          <p:cNvPr id="102403" name="Rectangle 3"/>
          <p:cNvSpPr>
            <a:spLocks noGrp="1" noChangeArrowheads="1"/>
          </p:cNvSpPr>
          <p:nvPr>
            <p:ph type="dt" sz="quarter"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D02DDA-2668-4E96-ABB5-074F89993BD3}" type="datetimeFigureOut">
              <a:rPr lang="it-IT"/>
              <a:pPr>
                <a:defRPr/>
              </a:pPr>
              <a:t>04/06/2014</a:t>
            </a:fld>
            <a:endParaRPr lang="it-IT"/>
          </a:p>
        </p:txBody>
      </p:sp>
      <p:sp>
        <p:nvSpPr>
          <p:cNvPr id="102404" name="Rectangle 4"/>
          <p:cNvSpPr>
            <a:spLocks noGrp="1" noChangeArrowheads="1"/>
          </p:cNvSpPr>
          <p:nvPr>
            <p:ph type="ftr" sz="quarter" idx="2"/>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it-IT"/>
          </a:p>
        </p:txBody>
      </p:sp>
      <p:sp>
        <p:nvSpPr>
          <p:cNvPr id="102405" name="Rectangle 5"/>
          <p:cNvSpPr>
            <a:spLocks noGrp="1" noChangeArrowheads="1"/>
          </p:cNvSpPr>
          <p:nvPr>
            <p:ph type="sldNum" sz="quarter" idx="3"/>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6164D0E-1892-4709-A770-0DD082774B53}" type="slidenum">
              <a:rPr lang="it-IT"/>
              <a:pPr>
                <a:defRPr/>
              </a:pPr>
              <a:t>‹N›</a:t>
            </a:fld>
            <a:endParaRPr lang="it-IT"/>
          </a:p>
        </p:txBody>
      </p:sp>
    </p:spTree>
    <p:extLst>
      <p:ext uri="{BB962C8B-B14F-4D97-AF65-F5344CB8AC3E}">
        <p14:creationId xmlns:p14="http://schemas.microsoft.com/office/powerpoint/2010/main" val="4019838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a:lvl1pPr>
          </a:lstStyle>
          <a:p>
            <a:pPr>
              <a:defRPr/>
            </a:pPr>
            <a:endParaRPr lang="it-IT"/>
          </a:p>
        </p:txBody>
      </p:sp>
      <p:sp>
        <p:nvSpPr>
          <p:cNvPr id="44035"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a:lvl1pPr>
          </a:lstStyle>
          <a:p>
            <a:pPr>
              <a:defRPr/>
            </a:pPr>
            <a:fld id="{3812DF85-44AC-4E0F-BCC7-2625B8020338}" type="datetimeFigureOut">
              <a:rPr lang="it-IT"/>
              <a:pPr>
                <a:defRPr/>
              </a:pPr>
              <a:t>04/06/2014</a:t>
            </a:fld>
            <a:endParaRPr lang="it-IT"/>
          </a:p>
        </p:txBody>
      </p:sp>
      <p:sp>
        <p:nvSpPr>
          <p:cNvPr id="13316"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44038"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pPr>
              <a:defRPr/>
            </a:pPr>
            <a:endParaRPr lang="it-IT"/>
          </a:p>
        </p:txBody>
      </p:sp>
      <p:sp>
        <p:nvSpPr>
          <p:cNvPr id="44039"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vl1pPr>
          </a:lstStyle>
          <a:p>
            <a:pPr>
              <a:defRPr/>
            </a:pPr>
            <a:fld id="{98726887-E6FF-4C6F-8417-53DE1A35D5B7}" type="slidenum">
              <a:rPr lang="it-IT"/>
              <a:pPr>
                <a:defRPr/>
              </a:pPr>
              <a:t>‹N›</a:t>
            </a:fld>
            <a:endParaRPr lang="it-IT"/>
          </a:p>
        </p:txBody>
      </p:sp>
    </p:spTree>
    <p:extLst>
      <p:ext uri="{BB962C8B-B14F-4D97-AF65-F5344CB8AC3E}">
        <p14:creationId xmlns:p14="http://schemas.microsoft.com/office/powerpoint/2010/main" val="84930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ln/>
        </p:spPr>
      </p:sp>
      <p:sp>
        <p:nvSpPr>
          <p:cNvPr id="16386" name="Rectangle 3"/>
          <p:cNvSpPr>
            <a:spLocks noGrp="1" noChangeArrowheads="1"/>
          </p:cNvSpPr>
          <p:nvPr>
            <p:ph type="body" idx="1"/>
          </p:nvPr>
        </p:nvSpPr>
        <p:spPr>
          <a:noFill/>
          <a:ln/>
        </p:spPr>
        <p:txBody>
          <a:bodyPr/>
          <a:lstStyle/>
          <a:p>
            <a:endParaRPr lang="it-IT" smtClean="0"/>
          </a:p>
        </p:txBody>
      </p:sp>
    </p:spTree>
    <p:extLst>
      <p:ext uri="{BB962C8B-B14F-4D97-AF65-F5344CB8AC3E}">
        <p14:creationId xmlns:p14="http://schemas.microsoft.com/office/powerpoint/2010/main" val="2209623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dirty="0"/>
          </a:p>
        </p:txBody>
      </p:sp>
      <p:sp>
        <p:nvSpPr>
          <p:cNvPr id="5" name="Segnaposto piè di pagina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81543776-34D6-4CC1-9088-E1A2590855D2}"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7D6F7CCD-A4EC-4F3D-A25E-DD915DFFECCB}" type="slidenum">
              <a:rPr lang="it-IT"/>
              <a:pPr>
                <a:defRPr/>
              </a:pPr>
              <a:t>‹N›</a:t>
            </a:fld>
            <a:endParaRPr lang="it-I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BDDB22A2-253D-4737-85AE-9D7175E770C8}"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5D3760B0-BE3D-4C9F-AAD1-697DCA0BC2AC}"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CA70512E-A0D0-4611-9107-115C3399C63D}"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01B4E031-102B-4122-A77B-7F77ABDF44CD}"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BEC59625-6AA9-44B6-8DD0-3E0C3D40DFF8}"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r>
              <a:rPr lang="it-IT" smtClean="0"/>
              <a:t>‹N›</a:t>
            </a:r>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lgn="l" eaLnBrk="1" hangingPunct="1">
              <a:spcBef>
                <a:spcPct val="0"/>
              </a:spcBef>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algn="l" eaLnBrk="1" fontAlgn="auto" hangingPunct="1">
              <a:spcBef>
                <a:spcPts val="0"/>
              </a:spcBef>
              <a:spcAft>
                <a:spcPts val="0"/>
              </a:spcAft>
              <a:defRPr>
                <a:latin typeface="+mn-lt"/>
              </a:defRPr>
            </a:lvl1pPr>
          </a:lstStyle>
          <a:p>
            <a:pPr>
              <a:defRPr/>
            </a:pPr>
            <a:fld id="{D059E1C6-F266-4617-A048-57E5C0B32E3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pitchFamily="-28" charset="0"/>
              <a:buNone/>
              <a:defRPr/>
            </a:pPr>
            <a:endParaRPr lang="en-US"/>
          </a:p>
        </p:txBody>
      </p:sp>
      <p:cxnSp>
        <p:nvCxnSpPr>
          <p:cNvPr id="9" name="Connettore 1 8"/>
          <p:cNvCxnSpPr/>
          <p:nvPr/>
        </p:nvCxnSpPr>
        <p:spPr>
          <a:xfrm>
            <a:off x="777875" y="6254750"/>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028" name="Immagine 10" descr="marchio 2.jpg"/>
          <p:cNvPicPr>
            <a:picLocks noChangeAspect="1"/>
          </p:cNvPicPr>
          <p:nvPr/>
        </p:nvPicPr>
        <p:blipFill>
          <a:blip r:embed="rId13"/>
          <a:srcRect/>
          <a:stretch>
            <a:fillRect/>
          </a:stretch>
        </p:blipFill>
        <p:spPr bwMode="auto">
          <a:xfrm>
            <a:off x="7558088" y="6346825"/>
            <a:ext cx="806450" cy="334963"/>
          </a:xfrm>
          <a:prstGeom prst="rect">
            <a:avLst/>
          </a:prstGeom>
          <a:noFill/>
          <a:ln w="9525">
            <a:noFill/>
            <a:miter lim="800000"/>
            <a:headEnd/>
            <a:tailEnd/>
          </a:ln>
        </p:spPr>
      </p:pic>
      <p:sp>
        <p:nvSpPr>
          <p:cNvPr id="6" name="CasellaDiTesto 6"/>
          <p:cNvSpPr txBox="1">
            <a:spLocks noChangeArrowheads="1"/>
          </p:cNvSpPr>
          <p:nvPr/>
        </p:nvSpPr>
        <p:spPr bwMode="auto">
          <a:xfrm>
            <a:off x="706218" y="6369318"/>
            <a:ext cx="7001095" cy="353943"/>
          </a:xfrm>
          <a:prstGeom prst="rect">
            <a:avLst/>
          </a:prstGeom>
          <a:noFill/>
          <a:ln w="9525">
            <a:noFill/>
            <a:miter lim="800000"/>
            <a:headEnd/>
            <a:tailEnd/>
          </a:ln>
        </p:spPr>
        <p:txBody>
          <a:bodyPr wrap="square">
            <a:spAutoFit/>
          </a:bodyPr>
          <a:lstStyle/>
          <a:p>
            <a:pPr>
              <a:lnSpc>
                <a:spcPct val="70000"/>
              </a:lnSpc>
            </a:pPr>
            <a:r>
              <a:rPr lang="en-US" sz="1000" dirty="0" smtClean="0">
                <a:solidFill>
                  <a:srgbClr val="7F7F7F"/>
                </a:solidFill>
              </a:rPr>
              <a:t>Q2014 - European Conference on quality in official statistics</a:t>
            </a:r>
          </a:p>
          <a:p>
            <a:pPr>
              <a:lnSpc>
                <a:spcPct val="100000"/>
              </a:lnSpc>
            </a:pPr>
            <a:r>
              <a:rPr lang="en-US" sz="1000" dirty="0" smtClean="0">
                <a:solidFill>
                  <a:srgbClr val="7F7F7F"/>
                </a:solidFill>
              </a:rPr>
              <a:t>Vienna, 2-5 June 2014</a:t>
            </a:r>
            <a:r>
              <a:rPr lang="en-US" sz="1000" baseline="0" dirty="0" smtClean="0">
                <a:solidFill>
                  <a:srgbClr val="7F7F7F"/>
                </a:solidFill>
              </a:rPr>
              <a:t> (4 June)</a:t>
            </a:r>
            <a:endParaRPr lang="en-US" sz="1000" dirty="0" smtClean="0">
              <a:solidFill>
                <a:srgbClr val="7F7F7F"/>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asellaDiTesto 4"/>
          <p:cNvSpPr txBox="1">
            <a:spLocks noChangeArrowheads="1"/>
          </p:cNvSpPr>
          <p:nvPr/>
        </p:nvSpPr>
        <p:spPr bwMode="auto">
          <a:xfrm>
            <a:off x="766712" y="699050"/>
            <a:ext cx="7551737" cy="5047536"/>
          </a:xfrm>
          <a:prstGeom prst="rect">
            <a:avLst/>
          </a:prstGeom>
          <a:noFill/>
          <a:ln w="9525">
            <a:noFill/>
            <a:miter lim="800000"/>
            <a:headEnd/>
            <a:tailEnd/>
          </a:ln>
        </p:spPr>
        <p:txBody>
          <a:bodyPr>
            <a:spAutoFit/>
          </a:bodyPr>
          <a:lstStyle/>
          <a:p>
            <a:pPr algn="ctr"/>
            <a:r>
              <a:rPr lang="en-US" sz="2400" b="1" dirty="0"/>
              <a:t>Q2014</a:t>
            </a:r>
          </a:p>
          <a:p>
            <a:pPr algn="ctr"/>
            <a:r>
              <a:rPr lang="en-US" sz="2000" b="1" dirty="0"/>
              <a:t>European Conference on quality in official statistics</a:t>
            </a:r>
          </a:p>
          <a:p>
            <a:pPr algn="ctr"/>
            <a:r>
              <a:rPr lang="en-US" sz="2000" b="1" dirty="0"/>
              <a:t>Vienna, 2-5 June 2014</a:t>
            </a:r>
          </a:p>
          <a:p>
            <a:pPr algn="ctr">
              <a:spcBef>
                <a:spcPts val="6000"/>
              </a:spcBef>
            </a:pPr>
            <a:r>
              <a:rPr lang="en-US" sz="2000" b="1" dirty="0" smtClean="0"/>
              <a:t>Web </a:t>
            </a:r>
            <a:r>
              <a:rPr lang="en-US" sz="2000" b="1" dirty="0"/>
              <a:t>scraping techniques to collect data on consumer electronics and airfares for Italian HICP </a:t>
            </a:r>
            <a:r>
              <a:rPr lang="en-US" sz="2000" b="1" dirty="0" smtClean="0"/>
              <a:t>compilation</a:t>
            </a:r>
          </a:p>
          <a:p>
            <a:pPr algn="ctr">
              <a:spcBef>
                <a:spcPts val="6000"/>
              </a:spcBef>
            </a:pPr>
            <a:endParaRPr lang="en-US" sz="2000" b="1" dirty="0" smtClean="0"/>
          </a:p>
          <a:p>
            <a:pPr algn="ctr">
              <a:spcBef>
                <a:spcPts val="6000"/>
              </a:spcBef>
            </a:pPr>
            <a:r>
              <a:rPr lang="it-IT" sz="1600" b="1" dirty="0"/>
              <a:t>Riccardo Giannini (rigianni@istat.it), Rosanna Lo Conte (rolocont@istat.it), Stefano Mosca (stmosca@istat.it), </a:t>
            </a:r>
            <a:r>
              <a:rPr lang="it-IT" sz="1600" b="1" u="sng" dirty="0"/>
              <a:t>Federico Polidoro (polidoro@istat.it)</a:t>
            </a:r>
            <a:r>
              <a:rPr lang="it-IT" sz="1600" b="1" dirty="0"/>
              <a:t>, Francesca Rossetti (frrosset@istat.it)</a:t>
            </a:r>
            <a:endParaRPr lang="en-GB" sz="1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sz="half" idx="1"/>
          </p:nvPr>
        </p:nvSpPr>
        <p:spPr>
          <a:xfrm>
            <a:off x="687251" y="1167255"/>
            <a:ext cx="7792873" cy="905989"/>
          </a:xfrm>
        </p:spPr>
        <p:txBody>
          <a:bodyPr/>
          <a:lstStyle/>
          <a:p>
            <a:r>
              <a:rPr lang="en-US" sz="2400" dirty="0" smtClean="0"/>
              <a:t>Survey about prices of consumer electronics is carried out in ten phases and it concerns:</a:t>
            </a:r>
          </a:p>
          <a:p>
            <a:pPr marL="0" indent="0">
              <a:buNone/>
            </a:pPr>
            <a:endParaRPr lang="en-US" sz="2400" dirty="0"/>
          </a:p>
        </p:txBody>
      </p:sp>
      <p:sp>
        <p:nvSpPr>
          <p:cNvPr id="2" name="Segnaposto numero diapositiva 1"/>
          <p:cNvSpPr>
            <a:spLocks noGrp="1"/>
          </p:cNvSpPr>
          <p:nvPr>
            <p:ph type="sldNum" sz="quarter" idx="12"/>
          </p:nvPr>
        </p:nvSpPr>
        <p:spPr/>
        <p:txBody>
          <a:bodyPr/>
          <a:lstStyle/>
          <a:p>
            <a:fld id="{0B88D527-2EEA-44AF-9BB0-A16E6567ADD5}" type="slidenum">
              <a:rPr lang="it-IT" smtClean="0"/>
              <a:pPr/>
              <a:t>10</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graphicFrame>
        <p:nvGraphicFramePr>
          <p:cNvPr id="4" name="Diagramma 3"/>
          <p:cNvGraphicFramePr/>
          <p:nvPr>
            <p:extLst>
              <p:ext uri="{D42A27DB-BD31-4B8C-83A1-F6EECF244321}">
                <p14:modId xmlns:p14="http://schemas.microsoft.com/office/powerpoint/2010/main" val="3699731818"/>
              </p:ext>
            </p:extLst>
          </p:nvPr>
        </p:nvGraphicFramePr>
        <p:xfrm>
          <a:off x="1208637" y="1997839"/>
          <a:ext cx="6839893" cy="38054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3001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Segnaposto contenuto 2"/>
          <p:cNvGraphicFramePr>
            <a:graphicFrameLocks noGrp="1"/>
          </p:cNvGraphicFramePr>
          <p:nvPr>
            <p:ph sz="half" idx="1"/>
            <p:extLst>
              <p:ext uri="{D42A27DB-BD31-4B8C-83A1-F6EECF244321}">
                <p14:modId xmlns:p14="http://schemas.microsoft.com/office/powerpoint/2010/main" val="3852269090"/>
              </p:ext>
            </p:extLst>
          </p:nvPr>
        </p:nvGraphicFramePr>
        <p:xfrm>
          <a:off x="750625" y="1140746"/>
          <a:ext cx="7792873" cy="4988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numero diapositiva 1"/>
          <p:cNvSpPr>
            <a:spLocks noGrp="1"/>
          </p:cNvSpPr>
          <p:nvPr>
            <p:ph type="sldNum" sz="quarter" idx="12"/>
          </p:nvPr>
        </p:nvSpPr>
        <p:spPr/>
        <p:txBody>
          <a:bodyPr/>
          <a:lstStyle/>
          <a:p>
            <a:fld id="{0B88D527-2EEA-44AF-9BB0-A16E6567ADD5}" type="slidenum">
              <a:rPr lang="it-IT" smtClean="0"/>
              <a:pPr/>
              <a:t>11</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sp>
        <p:nvSpPr>
          <p:cNvPr id="5" name="Ovale 4"/>
          <p:cNvSpPr/>
          <p:nvPr/>
        </p:nvSpPr>
        <p:spPr>
          <a:xfrm>
            <a:off x="4916032" y="3802455"/>
            <a:ext cx="3213979" cy="2326741"/>
          </a:xfrm>
          <a:prstGeom prst="ellipse">
            <a:avLst/>
          </a:prstGeom>
          <a:noFill/>
          <a:ln w="22225">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2768852" y="949104"/>
            <a:ext cx="3213979" cy="2326741"/>
          </a:xfrm>
          <a:prstGeom prst="ellipse">
            <a:avLst/>
          </a:prstGeom>
          <a:noFill/>
          <a:ln w="22225">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Rettangolo arrotondato 5"/>
          <p:cNvSpPr/>
          <p:nvPr/>
        </p:nvSpPr>
        <p:spPr>
          <a:xfrm>
            <a:off x="5982830" y="1674891"/>
            <a:ext cx="2491213" cy="1819747"/>
          </a:xfrm>
          <a:prstGeom prst="roundRect">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1600" b="1" dirty="0" smtClean="0">
                <a:solidFill>
                  <a:schemeClr val="tx1"/>
                </a:solidFill>
              </a:rPr>
              <a:t>Focus for web </a:t>
            </a:r>
            <a:r>
              <a:rPr lang="en-US" sz="1600" b="1" dirty="0" smtClean="0">
                <a:solidFill>
                  <a:schemeClr val="tx1"/>
                </a:solidFill>
              </a:rPr>
              <a:t>scraping test on Phase 5 and semi automatic detection (time consuming phase and feasibility of the test)</a:t>
            </a:r>
            <a:endParaRPr lang="en-US" sz="1600" b="1" dirty="0">
              <a:solidFill>
                <a:schemeClr val="tx1"/>
              </a:solidFill>
            </a:endParaRPr>
          </a:p>
        </p:txBody>
      </p:sp>
      <p:sp>
        <p:nvSpPr>
          <p:cNvPr id="11" name="Freccia circolare a sinistra 10"/>
          <p:cNvSpPr/>
          <p:nvPr/>
        </p:nvSpPr>
        <p:spPr>
          <a:xfrm>
            <a:off x="8007790" y="3275845"/>
            <a:ext cx="688065" cy="2101913"/>
          </a:xfrm>
          <a:prstGeom prst="curvedLeftArrow">
            <a:avLst/>
          </a:prstGeom>
          <a:solidFill>
            <a:srgbClr val="7F142A"/>
          </a:solidFill>
          <a:ln>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926572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12</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sp>
        <p:nvSpPr>
          <p:cNvPr id="7" name="Rettangolo 6"/>
          <p:cNvSpPr/>
          <p:nvPr/>
        </p:nvSpPr>
        <p:spPr>
          <a:xfrm>
            <a:off x="769545" y="1326917"/>
            <a:ext cx="7568698" cy="3277820"/>
          </a:xfrm>
          <a:prstGeom prst="rect">
            <a:avLst/>
          </a:prstGeom>
        </p:spPr>
        <p:txBody>
          <a:bodyPr wrap="square">
            <a:spAutoFit/>
          </a:bodyPr>
          <a:lstStyle/>
          <a:p>
            <a:pPr algn="just"/>
            <a:r>
              <a:rPr lang="en-US" b="1" cap="small" dirty="0" smtClean="0"/>
              <a:t>Evaluation </a:t>
            </a:r>
            <a:r>
              <a:rPr lang="en-US" b="1" cap="small" dirty="0"/>
              <a:t>of the results </a:t>
            </a:r>
            <a:r>
              <a:rPr lang="en-US" b="1" cap="small" dirty="0" smtClean="0"/>
              <a:t>obtained</a:t>
            </a:r>
          </a:p>
          <a:p>
            <a:pPr algn="just"/>
            <a:r>
              <a:rPr lang="en-US" b="1" cap="small" dirty="0" smtClean="0"/>
              <a:t>In terms of</a:t>
            </a:r>
          </a:p>
          <a:p>
            <a:pPr algn="just"/>
            <a:endParaRPr lang="en-US" dirty="0"/>
          </a:p>
          <a:p>
            <a:pPr algn="just"/>
            <a:endParaRPr lang="en-US" dirty="0" smtClean="0"/>
          </a:p>
          <a:p>
            <a:pPr marL="285750" indent="-285750" algn="just">
              <a:lnSpc>
                <a:spcPct val="150000"/>
              </a:lnSpc>
              <a:buClr>
                <a:srgbClr val="7F142A"/>
              </a:buClr>
              <a:buFont typeface="Wingdings" panose="05000000000000000000" pitchFamily="2" charset="2"/>
              <a:buChar char="ü"/>
            </a:pPr>
            <a:r>
              <a:rPr lang="en-US" dirty="0" smtClean="0"/>
              <a:t>Amount </a:t>
            </a:r>
            <a:r>
              <a:rPr lang="en-US" dirty="0"/>
              <a:t>of prices downloaded in the lists </a:t>
            </a:r>
            <a:endParaRPr lang="en-US" dirty="0" smtClean="0"/>
          </a:p>
          <a:p>
            <a:pPr marL="285750" indent="-285750" algn="just">
              <a:lnSpc>
                <a:spcPct val="150000"/>
              </a:lnSpc>
              <a:buClr>
                <a:srgbClr val="7F142A"/>
              </a:buClr>
              <a:buFont typeface="Wingdings" panose="05000000000000000000" pitchFamily="2" charset="2"/>
              <a:buChar char="ü"/>
            </a:pPr>
            <a:r>
              <a:rPr lang="en-US" dirty="0"/>
              <a:t>A</a:t>
            </a:r>
            <a:r>
              <a:rPr lang="en-US" dirty="0" smtClean="0"/>
              <a:t>mount </a:t>
            </a:r>
            <a:r>
              <a:rPr lang="en-US" dirty="0"/>
              <a:t>of prices that was possible to link automatically for each store (via SAS procedures) to the product codes in the sample selected in phase </a:t>
            </a:r>
            <a:r>
              <a:rPr lang="en-US" dirty="0" smtClean="0"/>
              <a:t>4</a:t>
            </a:r>
          </a:p>
          <a:p>
            <a:pPr marL="285750" indent="-285750" algn="just">
              <a:lnSpc>
                <a:spcPct val="150000"/>
              </a:lnSpc>
              <a:buClr>
                <a:srgbClr val="7F142A"/>
              </a:buClr>
              <a:buFont typeface="Wingdings" panose="05000000000000000000" pitchFamily="2" charset="2"/>
              <a:buChar char="ü"/>
            </a:pPr>
            <a:r>
              <a:rPr lang="en-US" dirty="0" smtClean="0"/>
              <a:t>Improvements of efficiency in terms of time saving</a:t>
            </a:r>
            <a:endParaRPr lang="it-IT" dirty="0"/>
          </a:p>
        </p:txBody>
      </p:sp>
    </p:spTree>
    <p:extLst>
      <p:ext uri="{BB962C8B-B14F-4D97-AF65-F5344CB8AC3E}">
        <p14:creationId xmlns:p14="http://schemas.microsoft.com/office/powerpoint/2010/main" val="1768335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13</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graphicFrame>
        <p:nvGraphicFramePr>
          <p:cNvPr id="3" name="Tabella 2"/>
          <p:cNvGraphicFramePr>
            <a:graphicFrameLocks noGrp="1"/>
          </p:cNvGraphicFramePr>
          <p:nvPr>
            <p:extLst>
              <p:ext uri="{D42A27DB-BD31-4B8C-83A1-F6EECF244321}">
                <p14:modId xmlns:p14="http://schemas.microsoft.com/office/powerpoint/2010/main" val="2990341093"/>
              </p:ext>
            </p:extLst>
          </p:nvPr>
        </p:nvGraphicFramePr>
        <p:xfrm>
          <a:off x="787652" y="1706527"/>
          <a:ext cx="7460056" cy="4178223"/>
        </p:xfrm>
        <a:graphic>
          <a:graphicData uri="http://schemas.openxmlformats.org/drawingml/2006/table">
            <a:tbl>
              <a:tblPr>
                <a:tableStyleId>{9D7B26C5-4107-4FEC-AEDC-1716B250A1EF}</a:tableStyleId>
              </a:tblPr>
              <a:tblGrid>
                <a:gridCol w="2281286"/>
                <a:gridCol w="2869138"/>
                <a:gridCol w="2309632"/>
              </a:tblGrid>
              <a:tr h="631262">
                <a:tc>
                  <a:txBody>
                    <a:bodyPr/>
                    <a:lstStyle/>
                    <a:p>
                      <a:pPr marL="0" marR="0" indent="91440" algn="ctr">
                        <a:lnSpc>
                          <a:spcPts val="1300"/>
                        </a:lnSpc>
                        <a:spcBef>
                          <a:spcPts val="0"/>
                        </a:spcBef>
                        <a:spcAft>
                          <a:spcPts val="0"/>
                        </a:spcAft>
                      </a:pPr>
                      <a:r>
                        <a:rPr lang="it-IT" sz="1400" b="1" dirty="0" err="1">
                          <a:effectLst/>
                          <a:latin typeface="Arial Narrow" panose="020B0606020202030204" pitchFamily="34" charset="0"/>
                        </a:rPr>
                        <a:t>Products</a:t>
                      </a:r>
                      <a:endParaRPr lang="it-IT" sz="1400" b="1" dirty="0">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300"/>
                        </a:lnSpc>
                        <a:spcBef>
                          <a:spcPts val="0"/>
                        </a:spcBef>
                        <a:spcAft>
                          <a:spcPts val="0"/>
                        </a:spcAft>
                      </a:pPr>
                      <a:r>
                        <a:rPr lang="en-US" sz="1400" b="1">
                          <a:effectLst/>
                          <a:latin typeface="Arial Narrow" panose="020B0606020202030204" pitchFamily="34" charset="0"/>
                        </a:rPr>
                        <a:t>Manual downloaded lists of prices February 2013</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300"/>
                        </a:lnSpc>
                        <a:spcBef>
                          <a:spcPts val="0"/>
                        </a:spcBef>
                        <a:spcAft>
                          <a:spcPts val="0"/>
                        </a:spcAft>
                      </a:pPr>
                      <a:r>
                        <a:rPr lang="en-US" sz="1400" b="1">
                          <a:effectLst/>
                          <a:latin typeface="Arial Narrow" panose="020B0606020202030204" pitchFamily="34" charset="0"/>
                        </a:rPr>
                        <a:t>Web scraped lists of prices March 2013</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dirty="0">
                          <a:effectLst/>
                          <a:latin typeface="Arial Narrow" panose="020B0606020202030204" pitchFamily="34" charset="0"/>
                        </a:rPr>
                        <a:t>Cordless or </a:t>
                      </a:r>
                      <a:r>
                        <a:rPr lang="it-IT" sz="1400" b="1" dirty="0" err="1">
                          <a:effectLst/>
                          <a:latin typeface="Arial Narrow" panose="020B0606020202030204" pitchFamily="34" charset="0"/>
                        </a:rPr>
                        <a:t>wired</a:t>
                      </a:r>
                      <a:r>
                        <a:rPr lang="it-IT" sz="1400" b="1" dirty="0">
                          <a:effectLst/>
                          <a:latin typeface="Arial Narrow" panose="020B0606020202030204" pitchFamily="34" charset="0"/>
                        </a:rPr>
                        <a:t> </a:t>
                      </a:r>
                      <a:r>
                        <a:rPr lang="it-IT" sz="1400" b="1" dirty="0" err="1">
                          <a:effectLst/>
                          <a:latin typeface="Arial Narrow" panose="020B0606020202030204" pitchFamily="34" charset="0"/>
                        </a:rPr>
                        <a:t>telephones</a:t>
                      </a:r>
                      <a:endParaRPr lang="it-IT" sz="1400" b="1" dirty="0">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195</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185</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Mobile phones</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102</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111</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Smartphones</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174</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171</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PC desktop</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102</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83</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PC peripherals: monitors</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dirty="0">
                          <a:effectLst/>
                          <a:latin typeface="Arial Narrow" panose="020B0606020202030204" pitchFamily="34" charset="0"/>
                        </a:rPr>
                        <a:t>142</a:t>
                      </a:r>
                      <a:endParaRPr lang="it-IT" sz="1400" b="1" dirty="0">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310</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PC notebook</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328</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dirty="0">
                          <a:effectLst/>
                          <a:latin typeface="Arial Narrow" panose="020B0606020202030204" pitchFamily="34" charset="0"/>
                        </a:rPr>
                        <a:t>433</a:t>
                      </a:r>
                      <a:endParaRPr lang="it-IT" sz="1400" b="1" dirty="0">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PC peripherals: printers</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383</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dirty="0">
                          <a:effectLst/>
                          <a:latin typeface="Arial Narrow" panose="020B0606020202030204" pitchFamily="34" charset="0"/>
                        </a:rPr>
                        <a:t>421</a:t>
                      </a:r>
                      <a:endParaRPr lang="it-IT" sz="1400" b="1" dirty="0">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PC Tablet</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100</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87</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Digital Cameras</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392</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322</a:t>
                      </a:r>
                      <a:endParaRPr lang="it-IT" sz="1400" b="1">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a:effectLst/>
                          <a:latin typeface="Arial Narrow" panose="020B0606020202030204" pitchFamily="34" charset="0"/>
                        </a:rPr>
                        <a:t>Video cameras</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103</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dirty="0">
                          <a:effectLst/>
                          <a:latin typeface="Arial Narrow" panose="020B0606020202030204" pitchFamily="34" charset="0"/>
                        </a:rPr>
                        <a:t>83</a:t>
                      </a:r>
                      <a:endParaRPr lang="it-IT" sz="1400" b="1" dirty="0">
                        <a:effectLst/>
                        <a:latin typeface="Arial Narrow" panose="020B0606020202030204" pitchFamily="34" charset="0"/>
                        <a:ea typeface="Calibri"/>
                        <a:cs typeface="Times New Roman"/>
                      </a:endParaRPr>
                    </a:p>
                  </a:txBody>
                  <a:tcPr marL="9525" marR="9525" marT="9525" marB="0" anchor="ctr"/>
                </a:tc>
              </a:tr>
              <a:tr h="322451">
                <a:tc>
                  <a:txBody>
                    <a:bodyPr/>
                    <a:lstStyle/>
                    <a:p>
                      <a:pPr marL="0" marR="0" indent="91440">
                        <a:lnSpc>
                          <a:spcPts val="1500"/>
                        </a:lnSpc>
                        <a:spcBef>
                          <a:spcPts val="0"/>
                        </a:spcBef>
                        <a:spcAft>
                          <a:spcPts val="600"/>
                        </a:spcAft>
                      </a:pPr>
                      <a:r>
                        <a:rPr lang="it-IT" sz="1400" b="1" dirty="0">
                          <a:effectLst/>
                          <a:latin typeface="Arial Narrow" panose="020B0606020202030204" pitchFamily="34" charset="0"/>
                        </a:rPr>
                        <a:t>Total</a:t>
                      </a:r>
                      <a:endParaRPr lang="it-IT" sz="1400" b="1" dirty="0">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a:effectLst/>
                          <a:latin typeface="Arial Narrow" panose="020B0606020202030204" pitchFamily="34" charset="0"/>
                        </a:rPr>
                        <a:t>2021</a:t>
                      </a:r>
                      <a:endParaRPr lang="it-IT" sz="1400" b="1">
                        <a:effectLst/>
                        <a:latin typeface="Arial Narrow" panose="020B0606020202030204" pitchFamily="34" charset="0"/>
                        <a:ea typeface="Calibri"/>
                        <a:cs typeface="Times New Roman"/>
                      </a:endParaRPr>
                    </a:p>
                  </a:txBody>
                  <a:tcPr marL="9525" marR="9525" marT="9525" marB="0" anchor="ctr"/>
                </a:tc>
                <a:tc>
                  <a:txBody>
                    <a:bodyPr/>
                    <a:lstStyle/>
                    <a:p>
                      <a:pPr marL="0" marR="0" indent="274320" algn="ctr">
                        <a:lnSpc>
                          <a:spcPts val="1500"/>
                        </a:lnSpc>
                        <a:spcBef>
                          <a:spcPts val="0"/>
                        </a:spcBef>
                        <a:spcAft>
                          <a:spcPts val="600"/>
                        </a:spcAft>
                      </a:pPr>
                      <a:r>
                        <a:rPr lang="it-IT" sz="1400" b="1" dirty="0">
                          <a:effectLst/>
                          <a:latin typeface="Arial Narrow" panose="020B0606020202030204" pitchFamily="34" charset="0"/>
                        </a:rPr>
                        <a:t>2206</a:t>
                      </a:r>
                      <a:endParaRPr lang="it-IT" sz="1400" b="1" dirty="0">
                        <a:effectLst/>
                        <a:latin typeface="Arial Narrow" panose="020B0606020202030204" pitchFamily="34" charset="0"/>
                        <a:ea typeface="Calibri"/>
                        <a:cs typeface="Times New Roman"/>
                      </a:endParaRPr>
                    </a:p>
                  </a:txBody>
                  <a:tcPr marL="9525" marR="9525" marT="9525" marB="0" anchor="ctr"/>
                </a:tc>
              </a:tr>
            </a:tbl>
          </a:graphicData>
        </a:graphic>
      </p:graphicFrame>
      <p:sp>
        <p:nvSpPr>
          <p:cNvPr id="4" name="Rectangle 1"/>
          <p:cNvSpPr>
            <a:spLocks noChangeArrowheads="1"/>
          </p:cNvSpPr>
          <p:nvPr/>
        </p:nvSpPr>
        <p:spPr bwMode="auto">
          <a:xfrm>
            <a:off x="787651" y="1186486"/>
            <a:ext cx="755059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74638">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fontAlgn="base">
              <a:spcBef>
                <a:spcPct val="0"/>
              </a:spcBef>
              <a:spcAft>
                <a:spcPct val="0"/>
              </a:spcAft>
              <a:defRPr>
                <a:solidFill>
                  <a:schemeClr val="tx1"/>
                </a:solidFill>
                <a:latin typeface="Arial" pitchFamily="34" charset="0"/>
              </a:defRPr>
            </a:lvl6pPr>
            <a:lvl7pPr fontAlgn="base">
              <a:spcBef>
                <a:spcPct val="0"/>
              </a:spcBef>
              <a:spcAft>
                <a:spcPct val="0"/>
              </a:spcAft>
              <a:defRPr>
                <a:solidFill>
                  <a:schemeClr val="tx1"/>
                </a:solidFill>
                <a:latin typeface="Arial" pitchFamily="34" charset="0"/>
              </a:defRPr>
            </a:lvl7pPr>
            <a:lvl8pPr fontAlgn="base">
              <a:spcBef>
                <a:spcPct val="0"/>
              </a:spcBef>
              <a:spcAft>
                <a:spcPct val="0"/>
              </a:spcAft>
              <a:defRPr>
                <a:solidFill>
                  <a:schemeClr val="tx1"/>
                </a:solidFill>
                <a:latin typeface="Arial" pitchFamily="34" charset="0"/>
              </a:defRPr>
            </a:lvl8pPr>
            <a:lvl9pPr fontAlgn="base">
              <a:spcBef>
                <a:spcPct val="0"/>
              </a:spcBef>
              <a:spcAft>
                <a:spcPct val="0"/>
              </a:spcAft>
              <a:defRPr>
                <a:solidFill>
                  <a:schemeClr val="tx1"/>
                </a:solidFill>
                <a:latin typeface="Arial" pitchFamily="34" charset="0"/>
              </a:defRPr>
            </a:lvl9pPr>
          </a:lstStyle>
          <a:p>
            <a:pPr marL="625475" marR="0" lvl="0" indent="-625475" algn="just" defTabSz="914400" rtl="0" eaLnBrk="1" fontAlgn="base" latinLnBrk="0" hangingPunct="1">
              <a:lnSpc>
                <a:spcPct val="100000"/>
              </a:lnSpc>
              <a:spcBef>
                <a:spcPct val="0"/>
              </a:spcBef>
              <a:spcAft>
                <a:spcPct val="0"/>
              </a:spcAft>
              <a:buClrTx/>
              <a:buSzTx/>
              <a:buFontTx/>
              <a:buNone/>
              <a:tabLst/>
            </a:pPr>
            <a:r>
              <a:rPr kumimoji="0" lang="en-US" altLang="it-IT" sz="1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Table 2.</a:t>
            </a:r>
            <a:r>
              <a:rPr kumimoji="0" lang="en-US" altLang="it-IT"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altLang="it-IT" sz="1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Number of elementary price quotes manually collected and web scraped and usable for indices compilation. A comparison between February and March 2013</a:t>
            </a:r>
            <a:endParaRPr kumimoji="0" lang="it-IT" altLang="it-IT" sz="1400" b="0" i="0" u="none" strike="noStrike" cap="none" normalizeH="0" baseline="0" dirty="0" smtClean="0">
              <a:ln>
                <a:noFill/>
              </a:ln>
              <a:solidFill>
                <a:schemeClr val="tx1"/>
              </a:solidFill>
              <a:effectLst/>
            </a:endParaRPr>
          </a:p>
        </p:txBody>
      </p:sp>
      <p:sp>
        <p:nvSpPr>
          <p:cNvPr id="5" name="Rettangolo 4"/>
          <p:cNvSpPr/>
          <p:nvPr/>
        </p:nvSpPr>
        <p:spPr>
          <a:xfrm>
            <a:off x="787652" y="5915104"/>
            <a:ext cx="1385180" cy="246221"/>
          </a:xfrm>
          <a:prstGeom prst="rect">
            <a:avLst/>
          </a:prstGeom>
        </p:spPr>
        <p:txBody>
          <a:bodyPr wrap="square">
            <a:spAutoFit/>
          </a:bodyPr>
          <a:lstStyle/>
          <a:p>
            <a:r>
              <a:rPr lang="en-US" sz="1000" dirty="0"/>
              <a:t>Source: Istat </a:t>
            </a:r>
            <a:endParaRPr lang="it-IT" sz="1000" dirty="0"/>
          </a:p>
        </p:txBody>
      </p:sp>
      <p:sp>
        <p:nvSpPr>
          <p:cNvPr id="6" name="Ovale 5"/>
          <p:cNvSpPr/>
          <p:nvPr/>
        </p:nvSpPr>
        <p:spPr>
          <a:xfrm>
            <a:off x="6717671" y="3548959"/>
            <a:ext cx="941561" cy="380245"/>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6717671" y="3917133"/>
            <a:ext cx="941561" cy="380245"/>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6717671" y="4297378"/>
            <a:ext cx="941561" cy="380245"/>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6788590" y="5524297"/>
            <a:ext cx="941561" cy="380245"/>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087420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14</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sp>
        <p:nvSpPr>
          <p:cNvPr id="5" name="Rettangolo 4"/>
          <p:cNvSpPr/>
          <p:nvPr/>
        </p:nvSpPr>
        <p:spPr>
          <a:xfrm>
            <a:off x="787652" y="5915104"/>
            <a:ext cx="1385180" cy="246221"/>
          </a:xfrm>
          <a:prstGeom prst="rect">
            <a:avLst/>
          </a:prstGeom>
        </p:spPr>
        <p:txBody>
          <a:bodyPr wrap="square">
            <a:spAutoFit/>
          </a:bodyPr>
          <a:lstStyle/>
          <a:p>
            <a:r>
              <a:rPr lang="en-US" sz="1000" dirty="0"/>
              <a:t>Source: Istat </a:t>
            </a:r>
            <a:endParaRPr lang="it-IT" sz="1000" dirty="0"/>
          </a:p>
        </p:txBody>
      </p:sp>
      <p:graphicFrame>
        <p:nvGraphicFramePr>
          <p:cNvPr id="13" name="Tabella 12"/>
          <p:cNvGraphicFramePr>
            <a:graphicFrameLocks noGrp="1"/>
          </p:cNvGraphicFramePr>
          <p:nvPr>
            <p:extLst>
              <p:ext uri="{D42A27DB-BD31-4B8C-83A1-F6EECF244321}">
                <p14:modId xmlns:p14="http://schemas.microsoft.com/office/powerpoint/2010/main" val="270422824"/>
              </p:ext>
            </p:extLst>
          </p:nvPr>
        </p:nvGraphicFramePr>
        <p:xfrm>
          <a:off x="746162" y="1704812"/>
          <a:ext cx="7651676" cy="2743202"/>
        </p:xfrm>
        <a:graphic>
          <a:graphicData uri="http://schemas.openxmlformats.org/drawingml/2006/table">
            <a:tbl>
              <a:tblPr>
                <a:tableStyleId>{8EC20E35-A176-4012-BC5E-935CFFF8708E}</a:tableStyleId>
              </a:tblPr>
              <a:tblGrid>
                <a:gridCol w="1433924"/>
                <a:gridCol w="957990"/>
                <a:gridCol w="1479834"/>
                <a:gridCol w="1395666"/>
                <a:gridCol w="1394135"/>
                <a:gridCol w="990127"/>
              </a:tblGrid>
              <a:tr h="863030">
                <a:tc>
                  <a:txBody>
                    <a:bodyPr/>
                    <a:lstStyle/>
                    <a:p>
                      <a:pPr algn="ctr">
                        <a:lnSpc>
                          <a:spcPts val="1200"/>
                        </a:lnSpc>
                        <a:spcAft>
                          <a:spcPts val="0"/>
                        </a:spcAft>
                      </a:pPr>
                      <a:r>
                        <a:rPr lang="it-IT" sz="1200" b="1" dirty="0">
                          <a:effectLst/>
                          <a:latin typeface="Arial Narrow" panose="020B0606020202030204" pitchFamily="34" charset="0"/>
                        </a:rPr>
                        <a:t>On line </a:t>
                      </a:r>
                      <a:r>
                        <a:rPr lang="it-IT" sz="1200" b="1" dirty="0" err="1">
                          <a:effectLst/>
                          <a:latin typeface="Arial Narrow" panose="020B0606020202030204" pitchFamily="34" charset="0"/>
                        </a:rPr>
                        <a:t>shops</a:t>
                      </a:r>
                      <a:r>
                        <a:rPr lang="it-IT" sz="1200" b="1" dirty="0">
                          <a:effectLst/>
                          <a:latin typeface="Arial Narrow" panose="020B0606020202030204" pitchFamily="34" charset="0"/>
                        </a:rPr>
                        <a:t> website</a:t>
                      </a:r>
                      <a:endParaRPr lang="it-IT"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b="1" dirty="0" err="1">
                          <a:effectLst/>
                          <a:latin typeface="Arial Narrow" panose="020B0606020202030204" pitchFamily="34" charset="0"/>
                        </a:rPr>
                        <a:t>Number</a:t>
                      </a:r>
                      <a:r>
                        <a:rPr lang="it-IT" sz="1200" b="1" dirty="0">
                          <a:effectLst/>
                          <a:latin typeface="Arial Narrow" panose="020B0606020202030204" pitchFamily="34" charset="0"/>
                        </a:rPr>
                        <a:t> of </a:t>
                      </a:r>
                      <a:r>
                        <a:rPr lang="it-IT" sz="1200" b="1" dirty="0" err="1">
                          <a:effectLst/>
                          <a:latin typeface="Arial Narrow" panose="020B0606020202030204" pitchFamily="34" charset="0"/>
                        </a:rPr>
                        <a:t>products</a:t>
                      </a:r>
                      <a:endParaRPr lang="it-IT"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en-US" sz="1200" b="1" dirty="0">
                          <a:effectLst/>
                          <a:latin typeface="Arial Narrow" panose="020B0606020202030204" pitchFamily="34" charset="0"/>
                        </a:rPr>
                        <a:t>manual download: navigation, copy, and paste</a:t>
                      </a:r>
                      <a:endParaRPr lang="it-IT" sz="1200" b="1" dirty="0">
                        <a:effectLst/>
                        <a:latin typeface="Arial Narrow" panose="020B0606020202030204" pitchFamily="34" charset="0"/>
                      </a:endParaRPr>
                    </a:p>
                    <a:p>
                      <a:pPr algn="ctr">
                        <a:lnSpc>
                          <a:spcPts val="1200"/>
                        </a:lnSpc>
                        <a:spcAft>
                          <a:spcPts val="0"/>
                        </a:spcAft>
                      </a:pPr>
                      <a:r>
                        <a:rPr lang="en-US" sz="1200" b="1" dirty="0">
                          <a:effectLst/>
                          <a:latin typeface="Arial Narrow" panose="020B0606020202030204" pitchFamily="34" charset="0"/>
                        </a:rPr>
                        <a:t>(minutes)</a:t>
                      </a:r>
                      <a:endParaRPr lang="it-IT"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en-US" sz="1200" b="1" dirty="0">
                          <a:effectLst/>
                          <a:latin typeface="Arial Narrow" panose="020B0606020202030204" pitchFamily="34" charset="0"/>
                        </a:rPr>
                        <a:t>manual download: standardization of formats (minutes)</a:t>
                      </a:r>
                      <a:endParaRPr lang="it-IT"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en-US" sz="1200" b="1" dirty="0" err="1">
                          <a:effectLst/>
                          <a:latin typeface="Arial Narrow" panose="020B0606020202030204" pitchFamily="34" charset="0"/>
                        </a:rPr>
                        <a:t>iMacros</a:t>
                      </a:r>
                      <a:r>
                        <a:rPr lang="en-US" sz="1200" b="1" dirty="0">
                          <a:effectLst/>
                          <a:latin typeface="Arial Narrow" panose="020B0606020202030204" pitchFamily="34" charset="0"/>
                        </a:rPr>
                        <a:t> download: macro execution (minutes)</a:t>
                      </a:r>
                      <a:endParaRPr lang="it-IT"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en-US" sz="1200" b="1" dirty="0" err="1">
                          <a:effectLst/>
                          <a:latin typeface="Arial Narrow" panose="020B0606020202030204" pitchFamily="34" charset="0"/>
                        </a:rPr>
                        <a:t>iMacros</a:t>
                      </a:r>
                      <a:r>
                        <a:rPr lang="en-US" sz="1200" b="1" dirty="0">
                          <a:effectLst/>
                          <a:latin typeface="Arial Narrow" panose="020B0606020202030204" pitchFamily="34" charset="0"/>
                        </a:rPr>
                        <a:t> download: formatting output (minutes)</a:t>
                      </a:r>
                      <a:endParaRPr lang="it-IT" sz="1200" b="1"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246580">
                <a:tc>
                  <a:txBody>
                    <a:bodyPr/>
                    <a:lstStyle/>
                    <a:p>
                      <a:pPr algn="just">
                        <a:lnSpc>
                          <a:spcPts val="1200"/>
                        </a:lnSpc>
                        <a:spcAft>
                          <a:spcPts val="0"/>
                        </a:spcAft>
                      </a:pPr>
                      <a:r>
                        <a:rPr lang="it-IT" sz="1200" dirty="0">
                          <a:effectLst/>
                          <a:latin typeface="Arial Narrow" panose="020B0606020202030204" pitchFamily="34" charset="0"/>
                        </a:rPr>
                        <a:t>www.compushop.it</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50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80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15</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50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246580">
                <a:tc>
                  <a:txBody>
                    <a:bodyPr/>
                    <a:lstStyle/>
                    <a:p>
                      <a:pPr marL="0" algn="just" defTabSz="457200" rtl="0" eaLnBrk="1" latinLnBrk="0" hangingPunct="1">
                        <a:lnSpc>
                          <a:spcPts val="1200"/>
                        </a:lnSpc>
                        <a:spcAft>
                          <a:spcPts val="0"/>
                        </a:spcAft>
                      </a:pPr>
                      <a:r>
                        <a:rPr lang="it-IT" sz="1200" kern="1200" dirty="0">
                          <a:solidFill>
                            <a:schemeClr val="dk1"/>
                          </a:solidFill>
                          <a:effectLst/>
                          <a:latin typeface="Arial Narrow" panose="020B0606020202030204" pitchFamily="34" charset="0"/>
                          <a:ea typeface="+mn-ea"/>
                          <a:cs typeface="+mn-cs"/>
                        </a:rPr>
                        <a:t>www.ekey.it</a:t>
                      </a:r>
                    </a:p>
                  </a:txBody>
                  <a:tcPr anchor="ctr"/>
                </a:tc>
                <a:tc>
                  <a:txBody>
                    <a:bodyPr/>
                    <a:lstStyle/>
                    <a:p>
                      <a:pPr algn="ctr">
                        <a:lnSpc>
                          <a:spcPts val="1200"/>
                        </a:lnSpc>
                        <a:spcAft>
                          <a:spcPts val="0"/>
                        </a:spcAft>
                      </a:pPr>
                      <a:r>
                        <a:rPr lang="it-IT" sz="1200">
                          <a:effectLst/>
                          <a:latin typeface="Arial Narrow" panose="020B0606020202030204" pitchFamily="34" charset="0"/>
                        </a:rPr>
                        <a:t>6</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30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20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15</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70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246580">
                <a:tc>
                  <a:txBody>
                    <a:bodyPr/>
                    <a:lstStyle/>
                    <a:p>
                      <a:pPr marL="0" algn="just" defTabSz="457200" rtl="0" eaLnBrk="1" latinLnBrk="0" hangingPunct="1">
                        <a:lnSpc>
                          <a:spcPts val="1200"/>
                        </a:lnSpc>
                        <a:spcAft>
                          <a:spcPts val="0"/>
                        </a:spcAft>
                      </a:pPr>
                      <a:r>
                        <a:rPr lang="it-IT" sz="1200" kern="1200" dirty="0">
                          <a:solidFill>
                            <a:schemeClr val="dk1"/>
                          </a:solidFill>
                          <a:effectLst/>
                          <a:latin typeface="Arial Narrow" panose="020B0606020202030204" pitchFamily="34" charset="0"/>
                          <a:ea typeface="+mn-ea"/>
                          <a:cs typeface="+mn-cs"/>
                        </a:rPr>
                        <a:t>www.misco.it</a:t>
                      </a:r>
                    </a:p>
                  </a:txBody>
                  <a:tcPr anchor="ctr"/>
                </a:tc>
                <a:tc>
                  <a:txBody>
                    <a:bodyPr/>
                    <a:lstStyle/>
                    <a:p>
                      <a:pPr algn="ctr">
                        <a:lnSpc>
                          <a:spcPts val="1200"/>
                        </a:lnSpc>
                        <a:spcAft>
                          <a:spcPts val="0"/>
                        </a:spcAft>
                      </a:pPr>
                      <a:r>
                        <a:rPr lang="it-IT" sz="1200" dirty="0">
                          <a:effectLst/>
                          <a:latin typeface="Arial Narrow" panose="020B0606020202030204" pitchFamily="34" charset="0"/>
                        </a:rPr>
                        <a:t>10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60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90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45</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246580">
                <a:tc>
                  <a:txBody>
                    <a:bodyPr/>
                    <a:lstStyle/>
                    <a:p>
                      <a:pPr marL="0" algn="just" defTabSz="457200" rtl="0" eaLnBrk="1" latinLnBrk="0" hangingPunct="1">
                        <a:lnSpc>
                          <a:spcPts val="1200"/>
                        </a:lnSpc>
                        <a:spcAft>
                          <a:spcPts val="0"/>
                        </a:spcAft>
                      </a:pPr>
                      <a:r>
                        <a:rPr lang="it-IT" sz="1200" kern="1200" dirty="0">
                          <a:solidFill>
                            <a:schemeClr val="dk1"/>
                          </a:solidFill>
                          <a:effectLst/>
                          <a:latin typeface="Arial Narrow" panose="020B0606020202030204" pitchFamily="34" charset="0"/>
                          <a:ea typeface="+mn-ea"/>
                          <a:cs typeface="+mn-cs"/>
                        </a:rPr>
                        <a:t>www.pmistore.it</a:t>
                      </a:r>
                    </a:p>
                  </a:txBody>
                  <a:tcPr anchor="ctr"/>
                </a:tc>
                <a:tc>
                  <a:txBody>
                    <a:bodyPr/>
                    <a:lstStyle/>
                    <a:p>
                      <a:pPr algn="ctr">
                        <a:lnSpc>
                          <a:spcPts val="1200"/>
                        </a:lnSpc>
                        <a:spcAft>
                          <a:spcPts val="0"/>
                        </a:spcAft>
                      </a:pPr>
                      <a:r>
                        <a:rPr lang="it-IT" sz="1200" dirty="0">
                          <a:effectLst/>
                          <a:latin typeface="Arial Narrow" panose="020B0606020202030204" pitchFamily="34" charset="0"/>
                        </a:rPr>
                        <a:t>7</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40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90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15</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20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246580">
                <a:tc>
                  <a:txBody>
                    <a:bodyPr/>
                    <a:lstStyle/>
                    <a:p>
                      <a:pPr marL="0" algn="just" defTabSz="457200" rtl="0" eaLnBrk="1" latinLnBrk="0" hangingPunct="1">
                        <a:lnSpc>
                          <a:spcPts val="1200"/>
                        </a:lnSpc>
                        <a:spcAft>
                          <a:spcPts val="0"/>
                        </a:spcAft>
                      </a:pPr>
                      <a:r>
                        <a:rPr lang="it-IT" sz="1200" kern="1200" dirty="0">
                          <a:solidFill>
                            <a:schemeClr val="dk1"/>
                          </a:solidFill>
                          <a:effectLst/>
                          <a:latin typeface="Arial Narrow" panose="020B0606020202030204" pitchFamily="34" charset="0"/>
                          <a:ea typeface="+mn-ea"/>
                          <a:cs typeface="+mn-cs"/>
                        </a:rPr>
                        <a:t>www.softprice.it</a:t>
                      </a:r>
                    </a:p>
                  </a:txBody>
                  <a:tcPr anchor="ctr"/>
                </a:tc>
                <a:tc>
                  <a:txBody>
                    <a:bodyPr/>
                    <a:lstStyle/>
                    <a:p>
                      <a:pPr algn="ctr">
                        <a:lnSpc>
                          <a:spcPts val="1200"/>
                        </a:lnSpc>
                        <a:spcAft>
                          <a:spcPts val="0"/>
                        </a:spcAft>
                      </a:pPr>
                      <a:r>
                        <a:rPr lang="it-IT" sz="1200" dirty="0">
                          <a:effectLst/>
                          <a:latin typeface="Arial Narrow" panose="020B0606020202030204" pitchFamily="34" charset="0"/>
                        </a:rPr>
                        <a:t>10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90</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180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25</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40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246580">
                <a:tc>
                  <a:txBody>
                    <a:bodyPr/>
                    <a:lstStyle/>
                    <a:p>
                      <a:pPr marL="0" algn="just" defTabSz="457200" rtl="0" eaLnBrk="1" latinLnBrk="0" hangingPunct="1">
                        <a:lnSpc>
                          <a:spcPts val="1200"/>
                        </a:lnSpc>
                        <a:spcAft>
                          <a:spcPts val="0"/>
                        </a:spcAft>
                      </a:pPr>
                      <a:r>
                        <a:rPr lang="it-IT" sz="1200" kern="1200" dirty="0">
                          <a:solidFill>
                            <a:schemeClr val="dk1"/>
                          </a:solidFill>
                          <a:effectLst/>
                          <a:latin typeface="Arial Narrow" panose="020B0606020202030204" pitchFamily="34" charset="0"/>
                          <a:ea typeface="+mn-ea"/>
                          <a:cs typeface="+mn-cs"/>
                        </a:rPr>
                        <a:t>www.syspack.it</a:t>
                      </a:r>
                    </a:p>
                  </a:txBody>
                  <a:tcPr anchor="ctr"/>
                </a:tc>
                <a:tc>
                  <a:txBody>
                    <a:bodyPr/>
                    <a:lstStyle/>
                    <a:p>
                      <a:pPr algn="ctr">
                        <a:lnSpc>
                          <a:spcPts val="1200"/>
                        </a:lnSpc>
                        <a:spcAft>
                          <a:spcPts val="0"/>
                        </a:spcAft>
                      </a:pPr>
                      <a:r>
                        <a:rPr lang="it-IT" sz="1200" dirty="0">
                          <a:effectLst/>
                          <a:latin typeface="Arial Narrow" panose="020B0606020202030204" pitchFamily="34" charset="0"/>
                        </a:rPr>
                        <a:t>8</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45</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90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20</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45</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r h="400692">
                <a:tc>
                  <a:txBody>
                    <a:bodyPr/>
                    <a:lstStyle/>
                    <a:p>
                      <a:pPr marL="0" algn="just" defTabSz="457200" rtl="0" eaLnBrk="1" latinLnBrk="0" hangingPunct="1">
                        <a:lnSpc>
                          <a:spcPts val="1200"/>
                        </a:lnSpc>
                        <a:spcAft>
                          <a:spcPts val="0"/>
                        </a:spcAft>
                      </a:pPr>
                      <a:r>
                        <a:rPr lang="it-IT" sz="1200" kern="1200" dirty="0">
                          <a:solidFill>
                            <a:schemeClr val="dk1"/>
                          </a:solidFill>
                          <a:effectLst/>
                          <a:latin typeface="Arial Narrow" panose="020B0606020202030204" pitchFamily="34" charset="0"/>
                          <a:ea typeface="+mn-ea"/>
                          <a:cs typeface="+mn-cs"/>
                        </a:rPr>
                        <a:t>Total time </a:t>
                      </a:r>
                    </a:p>
                  </a:txBody>
                  <a:tcPr anchor="ctr"/>
                </a:tc>
                <a:tc>
                  <a:txBody>
                    <a:bodyPr/>
                    <a:lstStyle/>
                    <a:p>
                      <a:pPr>
                        <a:lnSpc>
                          <a:spcPct val="115000"/>
                        </a:lnSpc>
                      </a:pPr>
                      <a:endParaRPr lang="it-IT" sz="1200" dirty="0">
                        <a:effectLst/>
                        <a:latin typeface="Arial Narrow" panose="020B0606020202030204" pitchFamily="34"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5 hours 15 </a:t>
                      </a:r>
                      <a:r>
                        <a:rPr lang="it-IT" sz="1200" dirty="0" err="1">
                          <a:effectLst/>
                          <a:latin typeface="Arial Narrow" panose="020B0606020202030204" pitchFamily="34" charset="0"/>
                        </a:rPr>
                        <a:t>minuts</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9 hours 10 minutes</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a:effectLst/>
                          <a:latin typeface="Arial Narrow" panose="020B0606020202030204" pitchFamily="34" charset="0"/>
                        </a:rPr>
                        <a:t>1 hour 40 minutes</a:t>
                      </a:r>
                      <a:endParaRPr lang="it-IT" sz="120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c>
                  <a:txBody>
                    <a:bodyPr/>
                    <a:lstStyle/>
                    <a:p>
                      <a:pPr algn="ctr">
                        <a:lnSpc>
                          <a:spcPts val="1200"/>
                        </a:lnSpc>
                        <a:spcAft>
                          <a:spcPts val="0"/>
                        </a:spcAft>
                      </a:pPr>
                      <a:r>
                        <a:rPr lang="it-IT" sz="1200" dirty="0">
                          <a:effectLst/>
                          <a:latin typeface="Arial Narrow" panose="020B0606020202030204" pitchFamily="34" charset="0"/>
                        </a:rPr>
                        <a:t>4 hours 30 minutes</a:t>
                      </a:r>
                      <a:endParaRPr lang="it-IT" sz="1200" dirty="0">
                        <a:effectLst/>
                        <a:latin typeface="Arial Narrow" panose="020B0606020202030204" pitchFamily="34" charset="0"/>
                        <a:ea typeface="Calibri" panose="020F0502020204030204" pitchFamily="34" charset="0"/>
                        <a:cs typeface="Times New Roman" panose="02020603050405020304" pitchFamily="18" charset="0"/>
                      </a:endParaRPr>
                    </a:p>
                  </a:txBody>
                  <a:tcPr anchor="ctr"/>
                </a:tc>
              </a:tr>
            </a:tbl>
          </a:graphicData>
        </a:graphic>
      </p:graphicFrame>
      <p:sp>
        <p:nvSpPr>
          <p:cNvPr id="14" name="Rettangolo 13"/>
          <p:cNvSpPr/>
          <p:nvPr/>
        </p:nvSpPr>
        <p:spPr>
          <a:xfrm>
            <a:off x="705173" y="1200527"/>
            <a:ext cx="7633070" cy="523220"/>
          </a:xfrm>
          <a:prstGeom prst="rect">
            <a:avLst/>
          </a:prstGeom>
        </p:spPr>
        <p:txBody>
          <a:bodyPr wrap="square">
            <a:spAutoFit/>
          </a:bodyPr>
          <a:lstStyle/>
          <a:p>
            <a:pPr marL="542925" indent="-542925" algn="just"/>
            <a:r>
              <a:rPr lang="en-US" sz="1400" b="1" dirty="0">
                <a:latin typeface="Arial Narrow" panose="020B0606020202030204" pitchFamily="34" charset="0"/>
                <a:ea typeface="Calibri" panose="020F0502020204030204" pitchFamily="34" charset="0"/>
                <a:cs typeface="Times New Roman" panose="02020603050405020304" pitchFamily="18" charset="0"/>
              </a:rPr>
              <a:t>Table 3</a:t>
            </a:r>
            <a:r>
              <a:rPr lang="en-US" sz="1400" b="1" dirty="0" smtClean="0">
                <a:latin typeface="Arial Narrow" panose="020B0606020202030204" pitchFamily="34" charset="0"/>
                <a:ea typeface="Calibri" panose="020F0502020204030204" pitchFamily="34" charset="0"/>
                <a:cs typeface="Times New Roman" panose="02020603050405020304" pitchFamily="18" charset="0"/>
              </a:rPr>
              <a:t>.</a:t>
            </a:r>
            <a:r>
              <a:rPr lang="en-US" sz="1400" dirty="0" smtClean="0">
                <a:latin typeface="Arial Narrow" panose="020B0606020202030204" pitchFamily="34" charset="0"/>
                <a:ea typeface="Calibri" panose="020F0502020204030204" pitchFamily="34" charset="0"/>
                <a:cs typeface="Times New Roman" panose="02020603050405020304" pitchFamily="18" charset="0"/>
              </a:rPr>
              <a:t> </a:t>
            </a:r>
            <a:r>
              <a:rPr lang="en-US" sz="1400" b="1" dirty="0" smtClean="0">
                <a:latin typeface="Arial Narrow" panose="020B0606020202030204" pitchFamily="34" charset="0"/>
                <a:ea typeface="Calibri" panose="020F0502020204030204" pitchFamily="34" charset="0"/>
                <a:cs typeface="Times New Roman" panose="02020603050405020304" pitchFamily="18" charset="0"/>
              </a:rPr>
              <a:t>Current workload for monthly data collection. Comparison between manual and web scraping download. </a:t>
            </a:r>
            <a:r>
              <a:rPr lang="en-US" sz="1400" i="1" dirty="0" smtClean="0">
                <a:latin typeface="Arial Narrow" panose="020B0606020202030204" pitchFamily="34" charset="0"/>
                <a:ea typeface="Calibri" panose="020F0502020204030204" pitchFamily="34" charset="0"/>
                <a:cs typeface="Times New Roman" panose="02020603050405020304" pitchFamily="18" charset="0"/>
              </a:rPr>
              <a:t>Hours</a:t>
            </a:r>
            <a:endParaRPr lang="it-IT" sz="1400" dirty="0">
              <a:latin typeface="Arial Narrow" panose="020B0606020202030204" pitchFamily="34" charset="0"/>
            </a:endParaRPr>
          </a:p>
        </p:txBody>
      </p:sp>
      <p:sp>
        <p:nvSpPr>
          <p:cNvPr id="15" name="Rettangolo 14"/>
          <p:cNvSpPr/>
          <p:nvPr/>
        </p:nvSpPr>
        <p:spPr>
          <a:xfrm>
            <a:off x="798161" y="4634886"/>
            <a:ext cx="7540081" cy="923330"/>
          </a:xfrm>
          <a:prstGeom prst="rect">
            <a:avLst/>
          </a:prstGeom>
        </p:spPr>
        <p:txBody>
          <a:bodyPr wrap="square">
            <a:spAutoFit/>
          </a:bodyPr>
          <a:lstStyle/>
          <a:p>
            <a:pPr algn="just">
              <a:spcBef>
                <a:spcPts val="600"/>
              </a:spcBef>
              <a:spcAft>
                <a:spcPts val="0"/>
              </a:spcAft>
            </a:pPr>
            <a:r>
              <a:rPr lang="en-US" dirty="0" smtClean="0">
                <a:latin typeface="+mn-lt"/>
                <a:ea typeface="Calibri" panose="020F0502020204030204" pitchFamily="34" charset="0"/>
                <a:cs typeface="Times New Roman" panose="02020603050405020304" pitchFamily="18" charset="0"/>
              </a:rPr>
              <a:t>The comparison between workload necessary for the manual detection of prices and the download of prices through web scraping macros shows the efficiency gains obtained</a:t>
            </a:r>
            <a:endParaRPr lang="it-IT"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19397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15</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sp>
        <p:nvSpPr>
          <p:cNvPr id="5" name="Rettangolo 4"/>
          <p:cNvSpPr/>
          <p:nvPr/>
        </p:nvSpPr>
        <p:spPr>
          <a:xfrm>
            <a:off x="787652" y="3015793"/>
            <a:ext cx="1385180" cy="246221"/>
          </a:xfrm>
          <a:prstGeom prst="rect">
            <a:avLst/>
          </a:prstGeom>
        </p:spPr>
        <p:txBody>
          <a:bodyPr wrap="square">
            <a:spAutoFit/>
          </a:bodyPr>
          <a:lstStyle/>
          <a:p>
            <a:r>
              <a:rPr lang="en-US" sz="1000" dirty="0"/>
              <a:t>Source: Istat </a:t>
            </a:r>
            <a:endParaRPr lang="it-IT" sz="1000" dirty="0"/>
          </a:p>
        </p:txBody>
      </p:sp>
      <p:graphicFrame>
        <p:nvGraphicFramePr>
          <p:cNvPr id="3" name="Tabella 2"/>
          <p:cNvGraphicFramePr>
            <a:graphicFrameLocks noGrp="1"/>
          </p:cNvGraphicFramePr>
          <p:nvPr>
            <p:extLst>
              <p:ext uri="{D42A27DB-BD31-4B8C-83A1-F6EECF244321}">
                <p14:modId xmlns:p14="http://schemas.microsoft.com/office/powerpoint/2010/main" val="1777127499"/>
              </p:ext>
            </p:extLst>
          </p:nvPr>
        </p:nvGraphicFramePr>
        <p:xfrm>
          <a:off x="787652" y="1670969"/>
          <a:ext cx="7550591" cy="1371600"/>
        </p:xfrm>
        <a:graphic>
          <a:graphicData uri="http://schemas.openxmlformats.org/drawingml/2006/table">
            <a:tbl>
              <a:tblPr>
                <a:tableStyleId>{8EC20E35-A176-4012-BC5E-935CFFF8708E}</a:tableStyleId>
              </a:tblPr>
              <a:tblGrid>
                <a:gridCol w="3508005"/>
                <a:gridCol w="2182120"/>
                <a:gridCol w="1860466"/>
              </a:tblGrid>
              <a:tr h="274320">
                <a:tc>
                  <a:txBody>
                    <a:bodyPr/>
                    <a:lstStyle/>
                    <a:p>
                      <a:pPr>
                        <a:lnSpc>
                          <a:spcPct val="115000"/>
                        </a:lnSpc>
                      </a:pPr>
                      <a:endParaRPr lang="it-IT" sz="1400" dirty="0">
                        <a:effectLst/>
                        <a:latin typeface="Arial Narrow" panose="020B0606020202030204" pitchFamily="34" charset="0"/>
                      </a:endParaRPr>
                    </a:p>
                  </a:txBody>
                  <a:tcPr marL="9525" marR="9525" marT="9525" marB="0" anchor="ctr"/>
                </a:tc>
                <a:tc>
                  <a:txBody>
                    <a:bodyPr/>
                    <a:lstStyle/>
                    <a:p>
                      <a:pPr algn="ctr">
                        <a:lnSpc>
                          <a:spcPts val="1200"/>
                        </a:lnSpc>
                        <a:spcAft>
                          <a:spcPts val="0"/>
                        </a:spcAft>
                      </a:pPr>
                      <a:r>
                        <a:rPr lang="en-GB" sz="1400" dirty="0">
                          <a:effectLst/>
                        </a:rPr>
                        <a:t>Manual download</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Web scraping</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r>
              <a:tr h="274320">
                <a:tc>
                  <a:txBody>
                    <a:bodyPr/>
                    <a:lstStyle/>
                    <a:p>
                      <a:pPr algn="just">
                        <a:lnSpc>
                          <a:spcPts val="1200"/>
                        </a:lnSpc>
                        <a:spcAft>
                          <a:spcPts val="0"/>
                        </a:spcAft>
                      </a:pPr>
                      <a:r>
                        <a:rPr lang="en-GB" sz="1400" dirty="0">
                          <a:effectLst/>
                        </a:rPr>
                        <a:t>Starting workload (annual changing base)</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0</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34</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r>
              <a:tr h="274320">
                <a:tc>
                  <a:txBody>
                    <a:bodyPr/>
                    <a:lstStyle/>
                    <a:p>
                      <a:pPr algn="just">
                        <a:lnSpc>
                          <a:spcPts val="1200"/>
                        </a:lnSpc>
                        <a:spcAft>
                          <a:spcPts val="0"/>
                        </a:spcAft>
                      </a:pPr>
                      <a:r>
                        <a:rPr lang="en-GB" sz="1400" dirty="0">
                          <a:effectLst/>
                        </a:rPr>
                        <a:t>Current maintenance</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a:effectLst/>
                        </a:rPr>
                        <a:t>0</a:t>
                      </a:r>
                      <a:endParaRPr lang="it-IT" sz="140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12</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r>
              <a:tr h="274320">
                <a:tc>
                  <a:txBody>
                    <a:bodyPr/>
                    <a:lstStyle/>
                    <a:p>
                      <a:pPr algn="just">
                        <a:lnSpc>
                          <a:spcPts val="1200"/>
                        </a:lnSpc>
                        <a:spcAft>
                          <a:spcPts val="0"/>
                        </a:spcAft>
                      </a:pPr>
                      <a:r>
                        <a:rPr lang="en-GB" sz="1400">
                          <a:effectLst/>
                        </a:rPr>
                        <a:t>Current data collection</a:t>
                      </a:r>
                      <a:endParaRPr lang="it-IT" sz="140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a:effectLst/>
                        </a:rPr>
                        <a:t>173</a:t>
                      </a:r>
                      <a:endParaRPr lang="it-IT" sz="140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74</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r>
              <a:tr h="274320">
                <a:tc>
                  <a:txBody>
                    <a:bodyPr/>
                    <a:lstStyle/>
                    <a:p>
                      <a:pPr algn="just">
                        <a:lnSpc>
                          <a:spcPts val="1200"/>
                        </a:lnSpc>
                        <a:spcAft>
                          <a:spcPts val="0"/>
                        </a:spcAft>
                      </a:pPr>
                      <a:r>
                        <a:rPr lang="en-GB" sz="1400" dirty="0">
                          <a:effectLst/>
                        </a:rPr>
                        <a:t>Total working hours</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173</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ts val="1200"/>
                        </a:lnSpc>
                        <a:spcAft>
                          <a:spcPts val="0"/>
                        </a:spcAft>
                      </a:pPr>
                      <a:r>
                        <a:rPr lang="en-GB" sz="1400" dirty="0">
                          <a:effectLst/>
                        </a:rPr>
                        <a:t>120</a:t>
                      </a:r>
                      <a:endParaRPr lang="it-IT"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9525" marR="9525" marT="9525" marB="0" anchor="ctr"/>
                </a:tc>
              </a:tr>
            </a:tbl>
          </a:graphicData>
        </a:graphic>
      </p:graphicFrame>
      <p:sp>
        <p:nvSpPr>
          <p:cNvPr id="4" name="Rettangolo 3"/>
          <p:cNvSpPr/>
          <p:nvPr/>
        </p:nvSpPr>
        <p:spPr>
          <a:xfrm>
            <a:off x="612179" y="1145194"/>
            <a:ext cx="7617577" cy="523220"/>
          </a:xfrm>
          <a:prstGeom prst="rect">
            <a:avLst/>
          </a:prstGeom>
        </p:spPr>
        <p:txBody>
          <a:bodyPr wrap="square">
            <a:spAutoFit/>
          </a:bodyPr>
          <a:lstStyle/>
          <a:p>
            <a:pPr marL="620713" indent="-620713" algn="just"/>
            <a:r>
              <a:rPr lang="en-US" sz="1400" b="1" dirty="0">
                <a:latin typeface="Arial Narrow" panose="020B0606020202030204" pitchFamily="34" charset="0"/>
                <a:ea typeface="Calibri" panose="020F0502020204030204" pitchFamily="34" charset="0"/>
                <a:cs typeface="Times New Roman" panose="02020603050405020304" pitchFamily="18" charset="0"/>
              </a:rPr>
              <a:t>Table </a:t>
            </a:r>
            <a:r>
              <a:rPr lang="en-US" sz="1400" b="1" dirty="0" smtClean="0">
                <a:latin typeface="Arial Narrow" panose="020B0606020202030204" pitchFamily="34" charset="0"/>
                <a:ea typeface="Calibri" panose="020F0502020204030204" pitchFamily="34" charset="0"/>
                <a:cs typeface="Times New Roman" panose="02020603050405020304" pitchFamily="18" charset="0"/>
              </a:rPr>
              <a:t>4. </a:t>
            </a:r>
            <a:r>
              <a:rPr lang="en-US" sz="1400" b="1" dirty="0">
                <a:latin typeface="Arial Narrow" panose="020B0606020202030204" pitchFamily="34" charset="0"/>
                <a:ea typeface="Calibri" panose="020F0502020204030204" pitchFamily="34" charset="0"/>
                <a:cs typeface="Times New Roman" panose="02020603050405020304" pitchFamily="18" charset="0"/>
              </a:rPr>
              <a:t>Annual working hours for half of shops sample for data collection of prices of consumer electronics products. Comparison between manual download and web </a:t>
            </a:r>
            <a:r>
              <a:rPr lang="en-US" sz="1400" b="1" dirty="0" smtClean="0">
                <a:latin typeface="Arial Narrow" panose="020B0606020202030204" pitchFamily="34" charset="0"/>
                <a:ea typeface="Calibri" panose="020F0502020204030204" pitchFamily="34" charset="0"/>
                <a:cs typeface="Times New Roman" panose="02020603050405020304" pitchFamily="18" charset="0"/>
              </a:rPr>
              <a:t>scraping. </a:t>
            </a:r>
            <a:r>
              <a:rPr lang="en-US" sz="1400" i="1" dirty="0" smtClean="0">
                <a:latin typeface="Arial Narrow" panose="020B0606020202030204" pitchFamily="34" charset="0"/>
                <a:ea typeface="Calibri" panose="020F0502020204030204" pitchFamily="34" charset="0"/>
                <a:cs typeface="Times New Roman" panose="02020603050405020304" pitchFamily="18" charset="0"/>
              </a:rPr>
              <a:t>Hours</a:t>
            </a:r>
            <a:endParaRPr lang="it-IT" sz="1400" i="1" dirty="0"/>
          </a:p>
        </p:txBody>
      </p:sp>
      <p:sp>
        <p:nvSpPr>
          <p:cNvPr id="7" name="Rettangolo 6"/>
          <p:cNvSpPr/>
          <p:nvPr/>
        </p:nvSpPr>
        <p:spPr>
          <a:xfrm>
            <a:off x="676586" y="3195540"/>
            <a:ext cx="7640141" cy="3016210"/>
          </a:xfrm>
          <a:prstGeom prst="rect">
            <a:avLst/>
          </a:prstGeom>
        </p:spPr>
        <p:txBody>
          <a:bodyPr wrap="square">
            <a:spAutoFit/>
          </a:bodyPr>
          <a:lstStyle/>
          <a:p>
            <a:pPr marL="285750" indent="-285750" algn="just">
              <a:spcBef>
                <a:spcPts val="600"/>
              </a:spcBef>
              <a:spcAft>
                <a:spcPts val="0"/>
              </a:spcAft>
              <a:buClr>
                <a:srgbClr val="7F142A"/>
              </a:buClr>
              <a:buFont typeface="Wingdings" panose="05000000000000000000" pitchFamily="2" charset="2"/>
              <a:buChar char="ü"/>
            </a:pPr>
            <a:r>
              <a:rPr lang="en-US" dirty="0" smtClean="0">
                <a:latin typeface="+mn-lt"/>
                <a:ea typeface="Calibri" panose="020F0502020204030204" pitchFamily="34" charset="0"/>
                <a:cs typeface="Times New Roman" panose="02020603050405020304" pitchFamily="18" charset="0"/>
              </a:rPr>
              <a:t>A correct evaluation of the gains </a:t>
            </a:r>
            <a:r>
              <a:rPr lang="en-US" dirty="0">
                <a:latin typeface="+mn-lt"/>
                <a:ea typeface="Calibri" panose="020F0502020204030204" pitchFamily="34" charset="0"/>
                <a:cs typeface="Times New Roman" panose="02020603050405020304" pitchFamily="18" charset="0"/>
              </a:rPr>
              <a:t>i</a:t>
            </a:r>
            <a:r>
              <a:rPr lang="en-US" dirty="0" smtClean="0">
                <a:latin typeface="+mn-lt"/>
                <a:ea typeface="Calibri" panose="020F0502020204030204" pitchFamily="34" charset="0"/>
                <a:cs typeface="Times New Roman" panose="02020603050405020304" pitchFamily="18" charset="0"/>
              </a:rPr>
              <a:t>n terms of efficiency assessing the annual workload, taking into account the starting cost of developing macros (starting workload to be considered for annual index changing base) and the maintenance of the macros (current maintenance)</a:t>
            </a:r>
          </a:p>
          <a:p>
            <a:pPr marL="285750" indent="-285750" algn="just">
              <a:spcBef>
                <a:spcPts val="600"/>
              </a:spcBef>
              <a:spcAft>
                <a:spcPts val="0"/>
              </a:spcAft>
              <a:buClr>
                <a:srgbClr val="7F142A"/>
              </a:buClr>
              <a:buFont typeface="Wingdings" panose="05000000000000000000" pitchFamily="2" charset="2"/>
              <a:buChar char="ü"/>
            </a:pPr>
            <a:r>
              <a:rPr lang="en-US" dirty="0" smtClean="0">
                <a:latin typeface="+mn-lt"/>
                <a:ea typeface="Calibri" panose="020F0502020204030204" pitchFamily="34" charset="0"/>
                <a:cs typeface="Times New Roman" panose="02020603050405020304" pitchFamily="18" charset="0"/>
              </a:rPr>
              <a:t>Also on annual basis efficiency </a:t>
            </a:r>
            <a:r>
              <a:rPr lang="en-US" dirty="0">
                <a:latin typeface="+mn-lt"/>
                <a:ea typeface="Calibri" panose="020F0502020204030204" pitchFamily="34" charset="0"/>
                <a:cs typeface="Times New Roman" panose="02020603050405020304" pitchFamily="18" charset="0"/>
              </a:rPr>
              <a:t>increases: the workload necessary to manage the survey is reduced from about 23 working days to 16 working </a:t>
            </a:r>
            <a:r>
              <a:rPr lang="en-US" dirty="0" smtClean="0">
                <a:latin typeface="+mn-lt"/>
                <a:ea typeface="Calibri" panose="020F0502020204030204" pitchFamily="34" charset="0"/>
                <a:cs typeface="Times New Roman" panose="02020603050405020304" pitchFamily="18" charset="0"/>
              </a:rPr>
              <a:t>days (more than 30% of time saved that increases if we take into account that human resources are available for other tasks).</a:t>
            </a:r>
          </a:p>
          <a:p>
            <a:pPr marL="285750" indent="-285750" algn="just">
              <a:spcBef>
                <a:spcPts val="600"/>
              </a:spcBef>
              <a:spcAft>
                <a:spcPts val="0"/>
              </a:spcAft>
              <a:buClr>
                <a:srgbClr val="7F142A"/>
              </a:buClr>
              <a:buFont typeface="Wingdings" panose="05000000000000000000" pitchFamily="2" charset="2"/>
              <a:buChar char="ü"/>
            </a:pPr>
            <a:r>
              <a:rPr lang="en-US" dirty="0" smtClean="0">
                <a:effectLst/>
                <a:latin typeface="+mn-lt"/>
                <a:ea typeface="Calibri" panose="020F0502020204030204" pitchFamily="34" charset="0"/>
                <a:cs typeface="Times New Roman" panose="02020603050405020304" pitchFamily="18" charset="0"/>
              </a:rPr>
              <a:t>The choice of switching from test to production the use of web scraping macros  fo</a:t>
            </a:r>
            <a:r>
              <a:rPr lang="en-US" dirty="0" smtClean="0">
                <a:latin typeface="+mn-lt"/>
                <a:ea typeface="Calibri" panose="020F0502020204030204" pitchFamily="34" charset="0"/>
                <a:cs typeface="Times New Roman" panose="02020603050405020304" pitchFamily="18" charset="0"/>
              </a:rPr>
              <a:t>r consumer electronics</a:t>
            </a:r>
            <a:endParaRPr lang="it-IT"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652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16</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graphicFrame>
        <p:nvGraphicFramePr>
          <p:cNvPr id="6" name="Tabella 5"/>
          <p:cNvGraphicFramePr>
            <a:graphicFrameLocks noGrp="1"/>
          </p:cNvGraphicFramePr>
          <p:nvPr>
            <p:extLst>
              <p:ext uri="{D42A27DB-BD31-4B8C-83A1-F6EECF244321}">
                <p14:modId xmlns:p14="http://schemas.microsoft.com/office/powerpoint/2010/main" val="2644750623"/>
              </p:ext>
            </p:extLst>
          </p:nvPr>
        </p:nvGraphicFramePr>
        <p:xfrm>
          <a:off x="828337" y="1620604"/>
          <a:ext cx="7509906" cy="3364992"/>
        </p:xfrm>
        <a:graphic>
          <a:graphicData uri="http://schemas.openxmlformats.org/drawingml/2006/table">
            <a:tbl>
              <a:tblPr firstCol="1">
                <a:tableStyleId>{9D7B26C5-4107-4FEC-AEDC-1716B250A1EF}</a:tableStyleId>
              </a:tblPr>
              <a:tblGrid>
                <a:gridCol w="1916528"/>
                <a:gridCol w="1444906"/>
                <a:gridCol w="1492969"/>
                <a:gridCol w="1398345"/>
                <a:gridCol w="1257158"/>
              </a:tblGrid>
              <a:tr h="804499">
                <a:tc>
                  <a:txBody>
                    <a:bodyPr/>
                    <a:lstStyle/>
                    <a:p>
                      <a:pPr>
                        <a:lnSpc>
                          <a:spcPct val="115000"/>
                        </a:lnSpc>
                        <a:spcAft>
                          <a:spcPts val="0"/>
                        </a:spcAft>
                      </a:pPr>
                      <a:r>
                        <a:rPr lang="it-IT" sz="1200" dirty="0" smtClean="0">
                          <a:effectLst/>
                        </a:rPr>
                        <a:t>Product</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200" b="1" dirty="0">
                          <a:effectLst/>
                        </a:rPr>
                        <a:t>number of models in the sample</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200" b="1" dirty="0">
                          <a:effectLst/>
                        </a:rPr>
                        <a:t>number of price quotes web scraped</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200" b="1" dirty="0">
                          <a:effectLst/>
                        </a:rPr>
                        <a:t>number of price quotes collected and linked to the sample</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15000"/>
                        </a:lnSpc>
                        <a:spcAft>
                          <a:spcPts val="0"/>
                        </a:spcAft>
                      </a:pPr>
                      <a:r>
                        <a:rPr lang="en-US" sz="1200" b="1" dirty="0">
                          <a:effectLst/>
                        </a:rPr>
                        <a:t>Price quotes linked/price quotes scraped (%)</a:t>
                      </a:r>
                      <a:endParaRPr lang="it-IT"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r>
              <a:tr h="395677">
                <a:tc>
                  <a:txBody>
                    <a:bodyPr/>
                    <a:lstStyle/>
                    <a:p>
                      <a:pPr>
                        <a:lnSpc>
                          <a:spcPct val="115000"/>
                        </a:lnSpc>
                        <a:spcAft>
                          <a:spcPts val="0"/>
                        </a:spcAft>
                      </a:pPr>
                      <a:r>
                        <a:rPr lang="it-IT" sz="1200">
                          <a:effectLst/>
                        </a:rPr>
                        <a:t>Cordless or wired telephones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190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26.5</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dirty="0">
                          <a:effectLst/>
                        </a:rPr>
                        <a:t>Mobile </a:t>
                      </a:r>
                      <a:r>
                        <a:rPr lang="it-IT" sz="1200" dirty="0" err="1">
                          <a:effectLst/>
                        </a:rPr>
                        <a:t>phones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2024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108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Smartphones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131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2396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187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7.8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Digital Cameras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352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2642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400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15.1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PC desktop</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1837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81</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PC </a:t>
                      </a:r>
                      <a:r>
                        <a:rPr lang="it-IT" sz="1200" smtClean="0">
                          <a:effectLst/>
                        </a:rPr>
                        <a:t>peripherals</a:t>
                      </a:r>
                      <a:r>
                        <a:rPr lang="it-IT" sz="1200" dirty="0">
                          <a:effectLst/>
                        </a:rPr>
                        <a:t>: </a:t>
                      </a:r>
                      <a:r>
                        <a:rPr lang="it-IT" sz="1200" dirty="0" err="1">
                          <a:effectLst/>
                        </a:rPr>
                        <a:t>monitors</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273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2734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299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10.9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PC notebook</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179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3597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288</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8.0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PC peripherals: printers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143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5887</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370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6.3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PC Tablet</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179</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1824</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42</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2.3</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a:effectLst/>
                        </a:rPr>
                        <a:t>Video cameras</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152</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560</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56</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a:effectLst/>
                        </a:rPr>
                        <a:t>10.0</a:t>
                      </a:r>
                      <a:endParaRPr lang="it-IT" sz="12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r h="191266">
                <a:tc>
                  <a:txBody>
                    <a:bodyPr/>
                    <a:lstStyle/>
                    <a:p>
                      <a:pPr>
                        <a:lnSpc>
                          <a:spcPct val="115000"/>
                        </a:lnSpc>
                        <a:spcAft>
                          <a:spcPts val="0"/>
                        </a:spcAft>
                      </a:pPr>
                      <a:r>
                        <a:rPr lang="it-IT" sz="1200" dirty="0">
                          <a:effectLst/>
                        </a:rPr>
                        <a:t>TOTAL</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1699</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24345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2055</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15000"/>
                        </a:lnSpc>
                        <a:spcAft>
                          <a:spcPts val="0"/>
                        </a:spcAft>
                      </a:pPr>
                      <a:r>
                        <a:rPr lang="it-IT" sz="1200" dirty="0">
                          <a:effectLst/>
                        </a:rPr>
                        <a:t>8.4</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r>
            </a:tbl>
          </a:graphicData>
        </a:graphic>
      </p:graphicFrame>
      <p:sp>
        <p:nvSpPr>
          <p:cNvPr id="9" name="Rettangolo 8"/>
          <p:cNvSpPr/>
          <p:nvPr/>
        </p:nvSpPr>
        <p:spPr>
          <a:xfrm>
            <a:off x="763788" y="1129130"/>
            <a:ext cx="7401263" cy="523220"/>
          </a:xfrm>
          <a:prstGeom prst="rect">
            <a:avLst/>
          </a:prstGeom>
        </p:spPr>
        <p:txBody>
          <a:bodyPr wrap="square">
            <a:spAutoFit/>
          </a:bodyPr>
          <a:lstStyle/>
          <a:p>
            <a:pPr marL="538163" indent="-538163"/>
            <a:r>
              <a:rPr lang="en-US" sz="1400" b="1" dirty="0">
                <a:latin typeface="Arial Narrow" panose="020B0606020202030204" pitchFamily="34" charset="0"/>
                <a:ea typeface="Calibri" panose="020F0502020204030204" pitchFamily="34" charset="0"/>
                <a:cs typeface="Times New Roman" panose="02020603050405020304" pitchFamily="18" charset="0"/>
              </a:rPr>
              <a:t>Table </a:t>
            </a:r>
            <a:r>
              <a:rPr lang="en-US" sz="1400" b="1" dirty="0" smtClean="0">
                <a:latin typeface="Arial Narrow" panose="020B0606020202030204" pitchFamily="34" charset="0"/>
                <a:ea typeface="Calibri" panose="020F0502020204030204" pitchFamily="34" charset="0"/>
                <a:cs typeface="Times New Roman" panose="02020603050405020304" pitchFamily="18" charset="0"/>
              </a:rPr>
              <a:t>5. </a:t>
            </a:r>
            <a:r>
              <a:rPr lang="en-US" sz="1400" b="1" dirty="0">
                <a:latin typeface="Arial Narrow" panose="020B0606020202030204" pitchFamily="34" charset="0"/>
                <a:ea typeface="Calibri" panose="020F0502020204030204" pitchFamily="34" charset="0"/>
                <a:cs typeface="Times New Roman" panose="02020603050405020304" pitchFamily="18" charset="0"/>
              </a:rPr>
              <a:t>Sample of models, price quotes scraped and price quotes collected for consumer electronics products survey for Italian CPI/HICP compilation. January 2014. </a:t>
            </a:r>
            <a:r>
              <a:rPr lang="en-US" sz="1400" i="1" dirty="0">
                <a:latin typeface="Arial Narrow" panose="020B0606020202030204" pitchFamily="34" charset="0"/>
                <a:ea typeface="Calibri" panose="020F0502020204030204" pitchFamily="34" charset="0"/>
                <a:cs typeface="Times New Roman" panose="02020603050405020304" pitchFamily="18" charset="0"/>
              </a:rPr>
              <a:t>Units and percentages</a:t>
            </a:r>
            <a:endParaRPr lang="it-IT" sz="1400" dirty="0"/>
          </a:p>
        </p:txBody>
      </p:sp>
      <p:sp>
        <p:nvSpPr>
          <p:cNvPr id="10" name="Ovale 9"/>
          <p:cNvSpPr/>
          <p:nvPr/>
        </p:nvSpPr>
        <p:spPr>
          <a:xfrm>
            <a:off x="3108957" y="4719109"/>
            <a:ext cx="699247" cy="305091"/>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4563028" y="4713269"/>
            <a:ext cx="699247" cy="335574"/>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5993804" y="4693025"/>
            <a:ext cx="699247" cy="324822"/>
          </a:xfrm>
          <a:prstGeom prst="ellipse">
            <a:avLst/>
          </a:prstGeom>
          <a:noFill/>
          <a:ln w="19050">
            <a:solidFill>
              <a:srgbClr val="7F142A"/>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aphicFrame>
        <p:nvGraphicFramePr>
          <p:cNvPr id="14" name="Diagramma 13"/>
          <p:cNvGraphicFramePr/>
          <p:nvPr>
            <p:extLst>
              <p:ext uri="{D42A27DB-BD31-4B8C-83A1-F6EECF244321}">
                <p14:modId xmlns:p14="http://schemas.microsoft.com/office/powerpoint/2010/main" val="4199656455"/>
              </p:ext>
            </p:extLst>
          </p:nvPr>
        </p:nvGraphicFramePr>
        <p:xfrm>
          <a:off x="785303" y="5088755"/>
          <a:ext cx="7401263" cy="10795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0708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17</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and implementing web scraping techniques on </a:t>
            </a:r>
            <a:r>
              <a:rPr lang="en-US" sz="2400" b="1" dirty="0" smtClean="0"/>
              <a:t>“</a:t>
            </a:r>
            <a:r>
              <a:rPr lang="en-US" sz="2400" b="1" dirty="0"/>
              <a:t>consumer electronics” products</a:t>
            </a:r>
          </a:p>
        </p:txBody>
      </p:sp>
      <p:sp>
        <p:nvSpPr>
          <p:cNvPr id="3" name="Rettangolo 2"/>
          <p:cNvSpPr/>
          <p:nvPr/>
        </p:nvSpPr>
        <p:spPr>
          <a:xfrm>
            <a:off x="763788" y="1526405"/>
            <a:ext cx="7531419" cy="4247317"/>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smtClean="0"/>
              <a:t>The </a:t>
            </a:r>
            <a:r>
              <a:rPr lang="en-US" dirty="0"/>
              <a:t>potentialities of web scraping techniques in terms of amount of information </a:t>
            </a:r>
            <a:r>
              <a:rPr lang="en-US" dirty="0" smtClean="0"/>
              <a:t>captured</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A big “waste” of information: why ?</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For being, </a:t>
            </a:r>
            <a:r>
              <a:rPr lang="en-US" dirty="0" smtClean="0"/>
              <a:t>from </a:t>
            </a:r>
            <a:r>
              <a:rPr lang="en-US" dirty="0" smtClean="0"/>
              <a:t>the statistical point of view, useless for the aims of estimating inflation estimation of consumer electronics products ?</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Or for  sampling schemes that were conceived taking into account the constraints of the data collection and in particular the limitations to collect all the information available on web ?</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The possible massive use of web scraping techniques opens “new doors” to statisticians concerning the capture of the information necessary to measure the object of the survey ?</a:t>
            </a:r>
            <a:endParaRPr lang="it-IT" dirty="0"/>
          </a:p>
        </p:txBody>
      </p:sp>
    </p:spTree>
    <p:extLst>
      <p:ext uri="{BB962C8B-B14F-4D97-AF65-F5344CB8AC3E}">
        <p14:creationId xmlns:p14="http://schemas.microsoft.com/office/powerpoint/2010/main" val="2285000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18</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183709"/>
            <a:ext cx="6992471" cy="369332"/>
          </a:xfrm>
          <a:prstGeom prst="rect">
            <a:avLst/>
          </a:prstGeom>
          <a:noFill/>
        </p:spPr>
        <p:txBody>
          <a:bodyPr wrap="square" rtlCol="0">
            <a:spAutoFit/>
          </a:bodyPr>
          <a:lstStyle/>
          <a:p>
            <a:pPr algn="ctr"/>
            <a:r>
              <a:rPr lang="it-IT" b="1" cap="small" dirty="0" smtClean="0"/>
              <a:t>A brief </a:t>
            </a:r>
            <a:r>
              <a:rPr lang="it-IT" b="1" cap="small" dirty="0" err="1" smtClean="0"/>
              <a:t>description</a:t>
            </a:r>
            <a:r>
              <a:rPr lang="it-IT" b="1" cap="small" dirty="0" smtClean="0"/>
              <a:t> of the </a:t>
            </a:r>
            <a:r>
              <a:rPr lang="it-IT" b="1" cap="small" dirty="0" err="1" smtClean="0"/>
              <a:t>survey</a:t>
            </a:r>
            <a:endParaRPr lang="it-IT" b="1" cap="small" dirty="0"/>
          </a:p>
        </p:txBody>
      </p:sp>
      <p:sp>
        <p:nvSpPr>
          <p:cNvPr id="3" name="Rettangolo 2"/>
          <p:cNvSpPr/>
          <p:nvPr/>
        </p:nvSpPr>
        <p:spPr>
          <a:xfrm>
            <a:off x="774918" y="1701716"/>
            <a:ext cx="7439340" cy="3416320"/>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smtClean="0">
                <a:latin typeface="+mn-lt"/>
                <a:ea typeface="Segoe UI Symbol" panose="020B0502040204020203" pitchFamily="34" charset="0"/>
              </a:rPr>
              <a:t>COICOP </a:t>
            </a:r>
            <a:r>
              <a:rPr lang="en-US" dirty="0">
                <a:latin typeface="+mn-lt"/>
                <a:ea typeface="Segoe UI Symbol" panose="020B0502040204020203" pitchFamily="34" charset="0"/>
              </a:rPr>
              <a:t>class (passenger transport by air, weight on the total HICP basket </a:t>
            </a:r>
            <a:r>
              <a:rPr lang="en-US" dirty="0" smtClean="0">
                <a:latin typeface="+mn-lt"/>
                <a:ea typeface="Segoe UI Symbol" panose="020B0502040204020203" pitchFamily="34" charset="0"/>
              </a:rPr>
              <a:t>of products=0.85</a:t>
            </a:r>
            <a:r>
              <a:rPr lang="en-US" dirty="0">
                <a:latin typeface="+mn-lt"/>
                <a:ea typeface="Segoe UI Symbol" panose="020B0502040204020203" pitchFamily="34" charset="0"/>
              </a:rPr>
              <a:t>% in </a:t>
            </a:r>
            <a:r>
              <a:rPr lang="en-US" dirty="0" smtClean="0">
                <a:latin typeface="+mn-lt"/>
                <a:ea typeface="Segoe UI Symbol" panose="020B0502040204020203" pitchFamily="34" charset="0"/>
              </a:rPr>
              <a:t>2013) articulated </a:t>
            </a:r>
            <a:r>
              <a:rPr lang="en-US" dirty="0">
                <a:latin typeface="+mn-lt"/>
                <a:ea typeface="Segoe UI Symbol" panose="020B0502040204020203" pitchFamily="34" charset="0"/>
              </a:rPr>
              <a:t>in </a:t>
            </a:r>
            <a:r>
              <a:rPr lang="en-US" dirty="0" smtClean="0">
                <a:latin typeface="+mn-lt"/>
                <a:ea typeface="Segoe UI Symbol" panose="020B0502040204020203" pitchFamily="34" charset="0"/>
              </a:rPr>
              <a:t>three consumption segments: </a:t>
            </a:r>
            <a:r>
              <a:rPr lang="en-US" dirty="0">
                <a:latin typeface="+mn-lt"/>
                <a:ea typeface="Segoe UI Symbol" panose="020B0502040204020203" pitchFamily="34" charset="0"/>
              </a:rPr>
              <a:t>Domestic flights, European flights, Intercontinental </a:t>
            </a:r>
            <a:r>
              <a:rPr lang="en-US" dirty="0" smtClean="0">
                <a:latin typeface="+mn-lt"/>
                <a:ea typeface="Segoe UI Symbol" panose="020B0502040204020203" pitchFamily="34" charset="0"/>
              </a:rPr>
              <a:t>flights, </a:t>
            </a:r>
            <a:r>
              <a:rPr lang="en-US" dirty="0" smtClean="0"/>
              <a:t>further </a:t>
            </a:r>
            <a:r>
              <a:rPr lang="en-US" dirty="0"/>
              <a:t>stratified by type of vector, destination and </a:t>
            </a:r>
            <a:r>
              <a:rPr lang="en-US" dirty="0" smtClean="0"/>
              <a:t>route</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a:t>In 2013 </a:t>
            </a:r>
            <a:r>
              <a:rPr lang="en-US" dirty="0" smtClean="0"/>
              <a:t>final sample consisted </a:t>
            </a:r>
            <a:r>
              <a:rPr lang="en-US" dirty="0"/>
              <a:t>of 208 routes (from/to16 Italian airports): 47 national routes, 97 European routes, 64 intercontinental </a:t>
            </a:r>
            <a:r>
              <a:rPr lang="en-US" dirty="0" smtClean="0"/>
              <a:t>routes. 81 </a:t>
            </a:r>
            <a:r>
              <a:rPr lang="en-US" dirty="0"/>
              <a:t>routes referred to TCs and 127 routes referred to LCCs. </a:t>
            </a:r>
            <a:endParaRPr lang="en-US" dirty="0" smtClean="0"/>
          </a:p>
          <a:p>
            <a:pPr marL="285750" indent="-285750" algn="just">
              <a:buClr>
                <a:srgbClr val="7F142A"/>
              </a:buClr>
              <a:buFont typeface="Wingdings" panose="05000000000000000000" pitchFamily="2" charset="2"/>
              <a:buChar char="ü"/>
            </a:pPr>
            <a:endParaRPr lang="en-US" dirty="0">
              <a:latin typeface="+mn-lt"/>
              <a:ea typeface="Segoe UI Symbol" panose="020B0502040204020203" pitchFamily="34" charset="0"/>
            </a:endParaRPr>
          </a:p>
          <a:p>
            <a:pPr marL="285750" indent="-285750" algn="just">
              <a:buClr>
                <a:srgbClr val="7F142A"/>
              </a:buClr>
              <a:buFont typeface="Wingdings" panose="05000000000000000000" pitchFamily="2" charset="2"/>
              <a:buChar char="ü"/>
            </a:pPr>
            <a:r>
              <a:rPr lang="en-US" dirty="0" smtClean="0"/>
              <a:t>Product </a:t>
            </a:r>
            <a:r>
              <a:rPr lang="en-US" dirty="0" smtClean="0"/>
              <a:t>definition: </a:t>
            </a:r>
            <a:r>
              <a:rPr lang="en-GB" dirty="0"/>
              <a:t>one ticket, economy class, adult, </a:t>
            </a:r>
            <a:r>
              <a:rPr lang="en-GB" dirty="0" smtClean="0"/>
              <a:t>fixed </a:t>
            </a:r>
            <a:r>
              <a:rPr lang="en-GB" dirty="0"/>
              <a:t>route connecting two </a:t>
            </a:r>
            <a:r>
              <a:rPr lang="en-GB" dirty="0" smtClean="0"/>
              <a:t>cities, </a:t>
            </a:r>
            <a:r>
              <a:rPr lang="en-GB" dirty="0"/>
              <a:t>outward and return trip, on fixed departure/return days, final price including airport or agency </a:t>
            </a:r>
            <a:r>
              <a:rPr lang="en-GB" dirty="0" smtClean="0"/>
              <a:t>fees</a:t>
            </a:r>
          </a:p>
        </p:txBody>
      </p:sp>
    </p:spTree>
    <p:extLst>
      <p:ext uri="{BB962C8B-B14F-4D97-AF65-F5344CB8AC3E}">
        <p14:creationId xmlns:p14="http://schemas.microsoft.com/office/powerpoint/2010/main" val="2052987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19</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261199"/>
            <a:ext cx="6992471" cy="369332"/>
          </a:xfrm>
          <a:prstGeom prst="rect">
            <a:avLst/>
          </a:prstGeom>
          <a:noFill/>
        </p:spPr>
        <p:txBody>
          <a:bodyPr wrap="square" rtlCol="0">
            <a:spAutoFit/>
          </a:bodyPr>
          <a:lstStyle/>
          <a:p>
            <a:pPr algn="ctr"/>
            <a:r>
              <a:rPr lang="en-GB" b="1" cap="small" dirty="0" smtClean="0"/>
              <a:t>A brief description of the survey</a:t>
            </a:r>
            <a:endParaRPr lang="en-GB" b="1" cap="small" dirty="0"/>
          </a:p>
        </p:txBody>
      </p:sp>
      <p:sp>
        <p:nvSpPr>
          <p:cNvPr id="6" name="Rettangolo 5"/>
          <p:cNvSpPr/>
          <p:nvPr/>
        </p:nvSpPr>
        <p:spPr>
          <a:xfrm>
            <a:off x="805543" y="1582341"/>
            <a:ext cx="7532700" cy="3693319"/>
          </a:xfrm>
          <a:prstGeom prst="rect">
            <a:avLst/>
          </a:prstGeom>
        </p:spPr>
        <p:txBody>
          <a:bodyPr wrap="square">
            <a:spAutoFit/>
          </a:bodyPr>
          <a:lstStyle/>
          <a:p>
            <a:endParaRPr lang="en-US" dirty="0" smtClean="0"/>
          </a:p>
          <a:p>
            <a:pPr marL="285750" indent="-285750">
              <a:buClr>
                <a:srgbClr val="7F142A"/>
              </a:buClr>
              <a:buFont typeface="Wingdings" panose="05000000000000000000" pitchFamily="2" charset="2"/>
              <a:buChar char="ü"/>
            </a:pPr>
            <a:r>
              <a:rPr lang="en-US" dirty="0"/>
              <a:t>Prices are collected by means of purchasing simulations on Internet, according to a pre-fixed yearly calendar (first Tuesday of the month considering 2 or 4 time distances from the date of departure)</a:t>
            </a:r>
            <a:endParaRPr lang="en-GB" dirty="0"/>
          </a:p>
          <a:p>
            <a:pPr marL="285750" indent="-285750">
              <a:buClr>
                <a:srgbClr val="7F142A"/>
              </a:buClr>
              <a:buFont typeface="Wingdings" panose="05000000000000000000" pitchFamily="2" charset="2"/>
              <a:buChar char="ü"/>
            </a:pPr>
            <a:endParaRPr lang="en-US" dirty="0" smtClean="0"/>
          </a:p>
          <a:p>
            <a:pPr marL="285750" indent="-285750">
              <a:buClr>
                <a:srgbClr val="7F142A"/>
              </a:buClr>
              <a:buFont typeface="Wingdings" panose="05000000000000000000" pitchFamily="2" charset="2"/>
              <a:buChar char="ü"/>
            </a:pPr>
            <a:r>
              <a:rPr lang="en-US" dirty="0" smtClean="0"/>
              <a:t>In </a:t>
            </a:r>
            <a:r>
              <a:rPr lang="en-US" dirty="0"/>
              <a:t>2013, data collection was carried out on 16 LCCs’ websites and on three web agencies selling air tickets (</a:t>
            </a:r>
            <a:r>
              <a:rPr lang="en-US" dirty="0" err="1"/>
              <a:t>Opodo</a:t>
            </a:r>
            <a:r>
              <a:rPr lang="en-US" dirty="0"/>
              <a:t>, </a:t>
            </a:r>
            <a:r>
              <a:rPr lang="en-US" dirty="0" err="1"/>
              <a:t>Travelprice</a:t>
            </a:r>
            <a:r>
              <a:rPr lang="en-US" dirty="0"/>
              <a:t> and </a:t>
            </a:r>
            <a:r>
              <a:rPr lang="en-US" dirty="0" err="1"/>
              <a:t>Edreams</a:t>
            </a:r>
            <a:r>
              <a:rPr lang="en-US" dirty="0"/>
              <a:t>), where only TC’s airfares are </a:t>
            </a:r>
            <a:r>
              <a:rPr lang="en-US" dirty="0" smtClean="0"/>
              <a:t>collected</a:t>
            </a:r>
          </a:p>
          <a:p>
            <a:pPr marL="285750" indent="-285750">
              <a:buClr>
                <a:srgbClr val="7F142A"/>
              </a:buClr>
              <a:buFont typeface="Wingdings" panose="05000000000000000000" pitchFamily="2" charset="2"/>
              <a:buChar char="ü"/>
            </a:pPr>
            <a:endParaRPr lang="en-US" dirty="0"/>
          </a:p>
          <a:p>
            <a:pPr marL="285750" indent="-285750">
              <a:buClr>
                <a:srgbClr val="7F142A"/>
              </a:buClr>
              <a:buFont typeface="Wingdings" panose="05000000000000000000" pitchFamily="2" charset="2"/>
              <a:buChar char="ü"/>
            </a:pPr>
            <a:r>
              <a:rPr lang="en-US" dirty="0" smtClean="0"/>
              <a:t>More </a:t>
            </a:r>
            <a:r>
              <a:rPr lang="en-US" dirty="0"/>
              <a:t>than 960 elementary price quotes </a:t>
            </a:r>
            <a:r>
              <a:rPr lang="en-US" dirty="0" smtClean="0"/>
              <a:t>are </a:t>
            </a:r>
            <a:r>
              <a:rPr lang="en-US" dirty="0"/>
              <a:t>registered monthly, which correspond to the cheapest economy fare available at the moment of booking for the route and for the dates selected, including taxes and compulsory services </a:t>
            </a:r>
            <a:r>
              <a:rPr lang="en-US" dirty="0" smtClean="0"/>
              <a:t>charges</a:t>
            </a:r>
            <a:endParaRPr lang="it-IT" dirty="0"/>
          </a:p>
        </p:txBody>
      </p:sp>
    </p:spTree>
    <p:extLst>
      <p:ext uri="{BB962C8B-B14F-4D97-AF65-F5344CB8AC3E}">
        <p14:creationId xmlns:p14="http://schemas.microsoft.com/office/powerpoint/2010/main" val="3260562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457200" y="457836"/>
            <a:ext cx="8229600" cy="394415"/>
          </a:xfrm>
        </p:spPr>
        <p:txBody>
          <a:bodyPr/>
          <a:lstStyle/>
          <a:p>
            <a:r>
              <a:rPr lang="en-GB" sz="2400" b="1" dirty="0" smtClean="0"/>
              <a:t>Outline of the presentation</a:t>
            </a:r>
            <a:endParaRPr lang="it-IT" sz="2400" dirty="0"/>
          </a:p>
        </p:txBody>
      </p:sp>
      <p:sp>
        <p:nvSpPr>
          <p:cNvPr id="2" name="Segnaposto numero diapositiva 1"/>
          <p:cNvSpPr>
            <a:spLocks noGrp="1"/>
          </p:cNvSpPr>
          <p:nvPr>
            <p:ph type="sldNum" sz="quarter" idx="4294967295"/>
          </p:nvPr>
        </p:nvSpPr>
        <p:spPr>
          <a:xfrm>
            <a:off x="6550925" y="6342656"/>
            <a:ext cx="314325" cy="365125"/>
          </a:xfrm>
          <a:prstGeom prst="rect">
            <a:avLst/>
          </a:prstGeom>
        </p:spPr>
        <p:txBody>
          <a:bodyPr/>
          <a:lstStyle/>
          <a:p>
            <a:pPr>
              <a:defRPr/>
            </a:pPr>
            <a:fld id="{0B88D527-2EEA-44AF-9BB0-A16E6567ADD5}" type="slidenum">
              <a:rPr lang="it-IT" smtClean="0"/>
              <a:pPr>
                <a:defRPr/>
              </a:pPr>
              <a:t>2</a:t>
            </a:fld>
            <a:endParaRPr lang="it-IT" dirty="0"/>
          </a:p>
        </p:txBody>
      </p:sp>
      <p:sp>
        <p:nvSpPr>
          <p:cNvPr id="6" name="Text Box 8"/>
          <p:cNvSpPr txBox="1">
            <a:spLocks noChangeArrowheads="1"/>
          </p:cNvSpPr>
          <p:nvPr/>
        </p:nvSpPr>
        <p:spPr bwMode="auto">
          <a:xfrm>
            <a:off x="764273" y="1339874"/>
            <a:ext cx="7560859" cy="3696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Narrow" pitchFamily="34" charset="0"/>
              </a:defRPr>
            </a:lvl1pPr>
            <a:lvl2pPr marL="742950" indent="-285750" eaLnBrk="0" hangingPunct="0">
              <a:defRPr>
                <a:solidFill>
                  <a:schemeClr val="tx1"/>
                </a:solidFill>
                <a:latin typeface="Arial Narrow" pitchFamily="34" charset="0"/>
              </a:defRPr>
            </a:lvl2pPr>
            <a:lvl3pPr marL="1143000" indent="-228600" eaLnBrk="0" hangingPunct="0">
              <a:defRPr>
                <a:solidFill>
                  <a:schemeClr val="tx1"/>
                </a:solidFill>
                <a:latin typeface="Arial Narrow" pitchFamily="34" charset="0"/>
              </a:defRPr>
            </a:lvl3pPr>
            <a:lvl4pPr marL="1600200" indent="-228600" eaLnBrk="0" hangingPunct="0">
              <a:defRPr>
                <a:solidFill>
                  <a:schemeClr val="tx1"/>
                </a:solidFill>
                <a:latin typeface="Arial Narrow" pitchFamily="34" charset="0"/>
              </a:defRPr>
            </a:lvl4pPr>
            <a:lvl5pPr marL="2057400" indent="-228600" eaLnBrk="0" hangingPunct="0">
              <a:defRPr>
                <a:solidFill>
                  <a:schemeClr val="tx1"/>
                </a:solidFill>
                <a:latin typeface="Arial Narrow" pitchFamily="34" charset="0"/>
              </a:defRPr>
            </a:lvl5pPr>
            <a:lvl6pPr marL="2514600" indent="-228600" eaLnBrk="0" fontAlgn="base" hangingPunct="0">
              <a:spcBef>
                <a:spcPct val="50000"/>
              </a:spcBef>
              <a:spcAft>
                <a:spcPct val="0"/>
              </a:spcAft>
              <a:defRPr>
                <a:solidFill>
                  <a:schemeClr val="tx1"/>
                </a:solidFill>
                <a:latin typeface="Arial Narrow" pitchFamily="34" charset="0"/>
              </a:defRPr>
            </a:lvl6pPr>
            <a:lvl7pPr marL="2971800" indent="-228600" eaLnBrk="0" fontAlgn="base" hangingPunct="0">
              <a:spcBef>
                <a:spcPct val="50000"/>
              </a:spcBef>
              <a:spcAft>
                <a:spcPct val="0"/>
              </a:spcAft>
              <a:defRPr>
                <a:solidFill>
                  <a:schemeClr val="tx1"/>
                </a:solidFill>
                <a:latin typeface="Arial Narrow" pitchFamily="34" charset="0"/>
              </a:defRPr>
            </a:lvl7pPr>
            <a:lvl8pPr marL="3429000" indent="-228600" eaLnBrk="0" fontAlgn="base" hangingPunct="0">
              <a:spcBef>
                <a:spcPct val="50000"/>
              </a:spcBef>
              <a:spcAft>
                <a:spcPct val="0"/>
              </a:spcAft>
              <a:defRPr>
                <a:solidFill>
                  <a:schemeClr val="tx1"/>
                </a:solidFill>
                <a:latin typeface="Arial Narrow" pitchFamily="34" charset="0"/>
              </a:defRPr>
            </a:lvl8pPr>
            <a:lvl9pPr marL="3886200" indent="-228600" eaLnBrk="0" fontAlgn="base" hangingPunct="0">
              <a:spcBef>
                <a:spcPct val="50000"/>
              </a:spcBef>
              <a:spcAft>
                <a:spcPct val="0"/>
              </a:spcAft>
              <a:defRPr>
                <a:solidFill>
                  <a:schemeClr val="tx1"/>
                </a:solidFill>
                <a:latin typeface="Arial Narrow" pitchFamily="34" charset="0"/>
              </a:defRPr>
            </a:lvl9pPr>
          </a:lstStyle>
          <a:p>
            <a:pPr marL="342900" indent="-342900" eaLnBrk="1" hangingPunct="1">
              <a:lnSpc>
                <a:spcPct val="150000"/>
              </a:lnSpc>
              <a:spcAft>
                <a:spcPct val="20000"/>
              </a:spcAft>
              <a:buFont typeface="+mj-lt"/>
              <a:buAutoNum type="arabicPeriod"/>
            </a:pPr>
            <a:r>
              <a:rPr lang="en-US" altLang="it-IT" b="1" dirty="0">
                <a:latin typeface="+mj-lt"/>
              </a:rPr>
              <a:t>Implementing European project “Multipurpose price </a:t>
            </a:r>
            <a:r>
              <a:rPr lang="en-US" altLang="it-IT" b="1" dirty="0" smtClean="0">
                <a:latin typeface="+mj-lt"/>
              </a:rPr>
              <a:t>statistics”</a:t>
            </a:r>
          </a:p>
          <a:p>
            <a:pPr marL="342900" indent="-342900" eaLnBrk="1" hangingPunct="1">
              <a:lnSpc>
                <a:spcPct val="150000"/>
              </a:lnSpc>
              <a:spcAft>
                <a:spcPct val="20000"/>
              </a:spcAft>
              <a:buFont typeface="+mj-lt"/>
              <a:buAutoNum type="arabicPeriod"/>
            </a:pPr>
            <a:r>
              <a:rPr lang="en-US" altLang="it-IT" b="1" dirty="0" smtClean="0">
                <a:latin typeface="+mj-lt"/>
              </a:rPr>
              <a:t>Centralised </a:t>
            </a:r>
            <a:r>
              <a:rPr lang="en-US" altLang="it-IT" b="1" dirty="0">
                <a:latin typeface="+mj-lt"/>
              </a:rPr>
              <a:t>data collection for Italian </a:t>
            </a:r>
            <a:r>
              <a:rPr lang="en-US" altLang="it-IT" b="1" dirty="0" smtClean="0">
                <a:latin typeface="+mj-lt"/>
              </a:rPr>
              <a:t>Harmonized Index of Consumer Prices (HICP)</a:t>
            </a:r>
          </a:p>
          <a:p>
            <a:pPr marL="342900" indent="-342900" eaLnBrk="1" hangingPunct="1">
              <a:lnSpc>
                <a:spcPct val="150000"/>
              </a:lnSpc>
              <a:spcAft>
                <a:spcPct val="20000"/>
              </a:spcAft>
              <a:buFont typeface="+mj-lt"/>
              <a:buAutoNum type="arabicPeriod"/>
            </a:pPr>
            <a:r>
              <a:rPr lang="en-US" altLang="it-IT" b="1" dirty="0" smtClean="0">
                <a:latin typeface="+mj-lt"/>
              </a:rPr>
              <a:t>Testing </a:t>
            </a:r>
            <a:r>
              <a:rPr lang="en-US" altLang="it-IT" b="1" dirty="0">
                <a:latin typeface="+mj-lt"/>
              </a:rPr>
              <a:t>and implementing web scraping techniques on the survey concerning prices of “consumer electronics” </a:t>
            </a:r>
            <a:r>
              <a:rPr lang="en-US" altLang="it-IT" b="1" dirty="0" smtClean="0">
                <a:latin typeface="+mj-lt"/>
              </a:rPr>
              <a:t>products</a:t>
            </a:r>
          </a:p>
          <a:p>
            <a:pPr marL="342900" indent="-342900" eaLnBrk="1" hangingPunct="1">
              <a:lnSpc>
                <a:spcPct val="150000"/>
              </a:lnSpc>
              <a:spcAft>
                <a:spcPct val="20000"/>
              </a:spcAft>
              <a:buFont typeface="+mj-lt"/>
              <a:buAutoNum type="arabicPeriod"/>
            </a:pPr>
            <a:r>
              <a:rPr lang="en-US" altLang="it-IT" b="1" dirty="0" smtClean="0">
                <a:latin typeface="+mj-lt"/>
              </a:rPr>
              <a:t>Testing </a:t>
            </a:r>
            <a:r>
              <a:rPr lang="en-US" altLang="it-IT" b="1" dirty="0">
                <a:latin typeface="+mj-lt"/>
              </a:rPr>
              <a:t>web scraping techniques on the survey concerning “</a:t>
            </a:r>
            <a:r>
              <a:rPr lang="en-US" altLang="it-IT" b="1" dirty="0" smtClean="0">
                <a:latin typeface="+mj-lt"/>
              </a:rPr>
              <a:t>airfares”</a:t>
            </a:r>
          </a:p>
          <a:p>
            <a:pPr marL="342900" indent="-342900" eaLnBrk="1" hangingPunct="1">
              <a:lnSpc>
                <a:spcPct val="150000"/>
              </a:lnSpc>
              <a:spcAft>
                <a:spcPct val="20000"/>
              </a:spcAft>
              <a:buFont typeface="+mj-lt"/>
              <a:buAutoNum type="arabicPeriod"/>
            </a:pPr>
            <a:r>
              <a:rPr lang="en-US" altLang="it-IT" b="1" dirty="0" smtClean="0">
                <a:latin typeface="+mj-lt"/>
              </a:rPr>
              <a:t>IT </a:t>
            </a:r>
            <a:r>
              <a:rPr lang="en-US" altLang="it-IT" b="1" dirty="0">
                <a:latin typeface="+mj-lt"/>
              </a:rPr>
              <a:t>choices adopted to implement web scraping </a:t>
            </a:r>
            <a:r>
              <a:rPr lang="en-US" altLang="it-IT" b="1" dirty="0" smtClean="0">
                <a:latin typeface="+mj-lt"/>
              </a:rPr>
              <a:t>procedures</a:t>
            </a:r>
            <a:endParaRPr lang="en-US" altLang="it-IT" b="1" dirty="0">
              <a:latin typeface="+mj-lt"/>
            </a:endParaRPr>
          </a:p>
          <a:p>
            <a:pPr marL="342900" indent="-342900" eaLnBrk="1" hangingPunct="1">
              <a:lnSpc>
                <a:spcPct val="150000"/>
              </a:lnSpc>
              <a:spcAft>
                <a:spcPct val="20000"/>
              </a:spcAft>
              <a:buFont typeface="+mj-lt"/>
              <a:buAutoNum type="arabicPeriod"/>
            </a:pPr>
            <a:r>
              <a:rPr lang="en-US" altLang="it-IT" b="1" dirty="0" smtClean="0">
                <a:latin typeface="+mj-lt"/>
              </a:rPr>
              <a:t>Possible </a:t>
            </a:r>
            <a:r>
              <a:rPr lang="en-US" altLang="it-IT" b="1" dirty="0">
                <a:latin typeface="+mj-lt"/>
              </a:rPr>
              <a:t>future developments and conclusive </a:t>
            </a:r>
            <a:r>
              <a:rPr lang="en-US" altLang="it-IT" b="1" dirty="0" smtClean="0">
                <a:latin typeface="+mj-lt"/>
              </a:rPr>
              <a:t>remarks</a:t>
            </a:r>
            <a:endParaRPr lang="en-US" altLang="it-IT" b="1"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20</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183709"/>
            <a:ext cx="6992471" cy="369332"/>
          </a:xfrm>
          <a:prstGeom prst="rect">
            <a:avLst/>
          </a:prstGeom>
          <a:noFill/>
        </p:spPr>
        <p:txBody>
          <a:bodyPr wrap="square" rtlCol="0">
            <a:spAutoFit/>
          </a:bodyPr>
          <a:lstStyle/>
          <a:p>
            <a:pPr algn="ctr"/>
            <a:r>
              <a:rPr lang="en-GB" b="1" cap="small" dirty="0" smtClean="0"/>
              <a:t>Testing web scraping</a:t>
            </a:r>
            <a:endParaRPr lang="en-GB" b="1" cap="small" dirty="0"/>
          </a:p>
        </p:txBody>
      </p:sp>
      <p:sp>
        <p:nvSpPr>
          <p:cNvPr id="3" name="Rettangolo 2"/>
          <p:cNvSpPr/>
          <p:nvPr/>
        </p:nvSpPr>
        <p:spPr>
          <a:xfrm>
            <a:off x="783771" y="1590208"/>
            <a:ext cx="7554472" cy="5355312"/>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a:t>The aim of testing web scraping techniques on airfares is twofold: verifying </a:t>
            </a:r>
            <a:r>
              <a:rPr lang="en-US" b="1" dirty="0" smtClean="0"/>
              <a:t>the improvements of efficiency </a:t>
            </a:r>
            <a:r>
              <a:rPr lang="en-US" dirty="0" smtClean="0"/>
              <a:t>and </a:t>
            </a:r>
            <a:r>
              <a:rPr lang="en-US" b="1" dirty="0"/>
              <a:t>evaluating the chance of extending data collection to further dates </a:t>
            </a:r>
            <a:r>
              <a:rPr lang="en-US" dirty="0"/>
              <a:t>(two and three months of “purchasing advance”) with respect to those ones ordinary scheduled (monthly or twice a month with departure dates ten days and one month after), exploiting the potentialities of web scraping </a:t>
            </a:r>
            <a:r>
              <a:rPr lang="en-US" dirty="0" smtClean="0"/>
              <a:t>procedures</a:t>
            </a:r>
            <a:endParaRPr lang="en-US" dirty="0"/>
          </a:p>
          <a:p>
            <a:pPr marL="285750" indent="-285750" algn="just">
              <a:buClr>
                <a:srgbClr val="7F142A"/>
              </a:buClr>
              <a:buFont typeface="Wingdings" panose="05000000000000000000" pitchFamily="2" charset="2"/>
              <a:buChar char="ü"/>
            </a:pPr>
            <a:endParaRPr lang="en-US" dirty="0" smtClean="0"/>
          </a:p>
          <a:p>
            <a:pPr marL="285750" indent="-285750" algn="just">
              <a:buClr>
                <a:srgbClr val="7F142A"/>
              </a:buClr>
              <a:buFont typeface="Wingdings" panose="05000000000000000000" pitchFamily="2" charset="2"/>
              <a:buChar char="ü"/>
            </a:pPr>
            <a:r>
              <a:rPr lang="en-US" dirty="0"/>
              <a:t>Taking into account characteristics and peculiarities of the survey on airfares </a:t>
            </a:r>
            <a:r>
              <a:rPr lang="en-US" dirty="0" smtClean="0"/>
              <a:t>the </a:t>
            </a:r>
            <a:r>
              <a:rPr lang="en-US" dirty="0"/>
              <a:t>activity of testing web scraping techniques on airfares data collection has required not only developing and assembling scraping macros but also </a:t>
            </a:r>
            <a:r>
              <a:rPr lang="en-US" b="1" dirty="0"/>
              <a:t>implementing a multitude of logic controls</a:t>
            </a:r>
            <a:r>
              <a:rPr lang="en-US" dirty="0"/>
              <a:t>, </a:t>
            </a:r>
            <a:r>
              <a:rPr lang="en-US" dirty="0" smtClean="0"/>
              <a:t>derived from the statistical design of the survey</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a:t>Web scraping techniques have been tested on </a:t>
            </a:r>
            <a:r>
              <a:rPr lang="en-US" b="1" dirty="0"/>
              <a:t>EasyJet, </a:t>
            </a:r>
            <a:r>
              <a:rPr lang="en-US" b="1" dirty="0" err="1"/>
              <a:t>Ryanair</a:t>
            </a:r>
            <a:r>
              <a:rPr lang="en-US" b="1" dirty="0"/>
              <a:t>, </a:t>
            </a:r>
            <a:r>
              <a:rPr lang="en-US" dirty="0"/>
              <a:t>and </a:t>
            </a:r>
            <a:r>
              <a:rPr lang="en-US" b="1" dirty="0" err="1"/>
              <a:t>Meridiana</a:t>
            </a:r>
            <a:r>
              <a:rPr lang="en-US" dirty="0"/>
              <a:t> and for the traditional airlines companies </a:t>
            </a:r>
            <a:r>
              <a:rPr lang="en-US" dirty="0" smtClean="0"/>
              <a:t>on </a:t>
            </a:r>
            <a:r>
              <a:rPr lang="en-US" b="1" dirty="0"/>
              <a:t>Opodo.it</a:t>
            </a:r>
          </a:p>
          <a:p>
            <a:pPr marL="285750" indent="-285750" algn="just">
              <a:buClr>
                <a:srgbClr val="7F142A"/>
              </a:buClr>
              <a:buFont typeface="Wingdings" panose="05000000000000000000" pitchFamily="2" charset="2"/>
              <a:buChar char="ü"/>
            </a:pPr>
            <a:endParaRPr lang="en-US" dirty="0" smtClean="0"/>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endParaRPr lang="it-IT" dirty="0"/>
          </a:p>
        </p:txBody>
      </p:sp>
    </p:spTree>
    <p:extLst>
      <p:ext uri="{BB962C8B-B14F-4D97-AF65-F5344CB8AC3E}">
        <p14:creationId xmlns:p14="http://schemas.microsoft.com/office/powerpoint/2010/main" val="10303141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21</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183709"/>
            <a:ext cx="6992471" cy="369332"/>
          </a:xfrm>
          <a:prstGeom prst="rect">
            <a:avLst/>
          </a:prstGeom>
          <a:noFill/>
        </p:spPr>
        <p:txBody>
          <a:bodyPr wrap="square" rtlCol="0">
            <a:spAutoFit/>
          </a:bodyPr>
          <a:lstStyle/>
          <a:p>
            <a:pPr algn="ctr"/>
            <a:r>
              <a:rPr lang="en-GB" b="1" cap="small" dirty="0" smtClean="0"/>
              <a:t>Results of Testing web scraping</a:t>
            </a:r>
            <a:endParaRPr lang="en-GB" b="1" cap="small" dirty="0"/>
          </a:p>
        </p:txBody>
      </p:sp>
      <p:graphicFrame>
        <p:nvGraphicFramePr>
          <p:cNvPr id="6" name="Diagramma 5"/>
          <p:cNvGraphicFramePr/>
          <p:nvPr>
            <p:extLst>
              <p:ext uri="{D42A27DB-BD31-4B8C-83A1-F6EECF244321}">
                <p14:modId xmlns:p14="http://schemas.microsoft.com/office/powerpoint/2010/main" val="657148653"/>
              </p:ext>
            </p:extLst>
          </p:nvPr>
        </p:nvGraphicFramePr>
        <p:xfrm>
          <a:off x="783771" y="2417737"/>
          <a:ext cx="7554472" cy="36421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ttangolo 6"/>
          <p:cNvSpPr/>
          <p:nvPr/>
        </p:nvSpPr>
        <p:spPr>
          <a:xfrm>
            <a:off x="783771" y="1592506"/>
            <a:ext cx="7554472" cy="646331"/>
          </a:xfrm>
          <a:prstGeom prst="rect">
            <a:avLst/>
          </a:prstGeom>
        </p:spPr>
        <p:txBody>
          <a:bodyPr wrap="square">
            <a:spAutoFit/>
          </a:bodyPr>
          <a:lstStyle/>
          <a:p>
            <a:pPr algn="just"/>
            <a:r>
              <a:rPr lang="en-US" dirty="0"/>
              <a:t>With regard to the LCCs, each airline company site showed its own specific problems: </a:t>
            </a:r>
          </a:p>
        </p:txBody>
      </p:sp>
    </p:spTree>
    <p:extLst>
      <p:ext uri="{BB962C8B-B14F-4D97-AF65-F5344CB8AC3E}">
        <p14:creationId xmlns:p14="http://schemas.microsoft.com/office/powerpoint/2010/main" val="41789814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22</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183709"/>
            <a:ext cx="6992471" cy="369332"/>
          </a:xfrm>
          <a:prstGeom prst="rect">
            <a:avLst/>
          </a:prstGeom>
          <a:noFill/>
        </p:spPr>
        <p:txBody>
          <a:bodyPr wrap="square" rtlCol="0">
            <a:spAutoFit/>
          </a:bodyPr>
          <a:lstStyle/>
          <a:p>
            <a:pPr algn="ctr"/>
            <a:r>
              <a:rPr lang="it-IT" b="1" cap="small" dirty="0" err="1" smtClean="0"/>
              <a:t>Results</a:t>
            </a:r>
            <a:r>
              <a:rPr lang="it-IT" b="1" cap="small" dirty="0" smtClean="0"/>
              <a:t> of </a:t>
            </a:r>
            <a:r>
              <a:rPr lang="it-IT" b="1" cap="small" dirty="0" err="1" smtClean="0"/>
              <a:t>Testing</a:t>
            </a:r>
            <a:r>
              <a:rPr lang="it-IT" b="1" cap="small" dirty="0" smtClean="0"/>
              <a:t> web </a:t>
            </a:r>
            <a:r>
              <a:rPr lang="it-IT" b="1" cap="small" dirty="0" err="1" smtClean="0"/>
              <a:t>scraping</a:t>
            </a:r>
            <a:endParaRPr lang="it-IT" b="1" cap="small" dirty="0"/>
          </a:p>
        </p:txBody>
      </p:sp>
      <p:sp>
        <p:nvSpPr>
          <p:cNvPr id="3" name="Rettangolo 2"/>
          <p:cNvSpPr/>
          <p:nvPr/>
        </p:nvSpPr>
        <p:spPr>
          <a:xfrm>
            <a:off x="783771" y="1720840"/>
            <a:ext cx="7554472" cy="4247317"/>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smtClean="0"/>
              <a:t>Finally</a:t>
            </a:r>
            <a:r>
              <a:rPr lang="en-US" dirty="0"/>
              <a:t>, attention was concentrated on </a:t>
            </a:r>
            <a:r>
              <a:rPr lang="en-US" b="1" dirty="0" smtClean="0"/>
              <a:t>EasyJet</a:t>
            </a:r>
            <a:r>
              <a:rPr lang="en-US" dirty="0" smtClean="0"/>
              <a:t> </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a:t>T</a:t>
            </a:r>
            <a:r>
              <a:rPr lang="en-US" dirty="0" smtClean="0"/>
              <a:t>he </a:t>
            </a:r>
            <a:r>
              <a:rPr lang="en-US" dirty="0"/>
              <a:t>macros developed have </a:t>
            </a:r>
            <a:r>
              <a:rPr lang="en-US" b="1" dirty="0"/>
              <a:t>provided excellent results in correctly replicating manual data </a:t>
            </a:r>
            <a:r>
              <a:rPr lang="en-US" b="1" dirty="0" smtClean="0"/>
              <a:t>collection.</a:t>
            </a:r>
            <a:r>
              <a:rPr lang="en-US" dirty="0" smtClean="0"/>
              <a:t> They are used in the current activities, starting from the more recent data collections</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b="1" dirty="0" smtClean="0"/>
              <a:t>Improvements </a:t>
            </a:r>
            <a:r>
              <a:rPr lang="en-US" b="1" dirty="0"/>
              <a:t>in terms of time saving have been quite small</a:t>
            </a:r>
            <a:r>
              <a:rPr lang="en-US" dirty="0"/>
              <a:t>. This is due to the time spent in preparing the input files used by the macros to correctly identify the routes and dates for which scraping the prices and returning a correct output usable for the index compilation, but also </a:t>
            </a:r>
            <a:r>
              <a:rPr lang="en-US" b="1" dirty="0"/>
              <a:t>to the limited amount of elementary quotes involved (60) that does not allow to have a meaningful measure of time saving deriving from the adoption of web scraping techniques as a powerful tool to acquire big amount of elementary data in an efficient way</a:t>
            </a:r>
            <a:r>
              <a:rPr lang="en-US" b="1" dirty="0" smtClean="0"/>
              <a:t>.</a:t>
            </a:r>
            <a:endParaRPr lang="en-US" b="1" dirty="0"/>
          </a:p>
        </p:txBody>
      </p:sp>
    </p:spTree>
    <p:extLst>
      <p:ext uri="{BB962C8B-B14F-4D97-AF65-F5344CB8AC3E}">
        <p14:creationId xmlns:p14="http://schemas.microsoft.com/office/powerpoint/2010/main" val="39075864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23</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183709"/>
            <a:ext cx="6992471" cy="369332"/>
          </a:xfrm>
          <a:prstGeom prst="rect">
            <a:avLst/>
          </a:prstGeom>
          <a:noFill/>
        </p:spPr>
        <p:txBody>
          <a:bodyPr wrap="square" rtlCol="0">
            <a:spAutoFit/>
          </a:bodyPr>
          <a:lstStyle/>
          <a:p>
            <a:pPr algn="ctr"/>
            <a:r>
              <a:rPr lang="it-IT" b="1" cap="small" dirty="0" err="1" smtClean="0"/>
              <a:t>Results</a:t>
            </a:r>
            <a:r>
              <a:rPr lang="it-IT" b="1" cap="small" dirty="0" smtClean="0"/>
              <a:t> of </a:t>
            </a:r>
            <a:r>
              <a:rPr lang="it-IT" b="1" cap="small" dirty="0" err="1" smtClean="0"/>
              <a:t>Testing</a:t>
            </a:r>
            <a:r>
              <a:rPr lang="it-IT" b="1" cap="small" dirty="0" smtClean="0"/>
              <a:t> web </a:t>
            </a:r>
            <a:r>
              <a:rPr lang="it-IT" b="1" cap="small" dirty="0" err="1" smtClean="0"/>
              <a:t>scraping</a:t>
            </a:r>
            <a:endParaRPr lang="it-IT" b="1" cap="small" dirty="0"/>
          </a:p>
        </p:txBody>
      </p:sp>
      <p:sp>
        <p:nvSpPr>
          <p:cNvPr id="3" name="Rettangolo 2"/>
          <p:cNvSpPr/>
          <p:nvPr/>
        </p:nvSpPr>
        <p:spPr>
          <a:xfrm>
            <a:off x="783771" y="1813828"/>
            <a:ext cx="7554472" cy="3970318"/>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smtClean="0"/>
              <a:t>For </a:t>
            </a:r>
            <a:r>
              <a:rPr lang="en-US" dirty="0"/>
              <a:t>airfares offered </a:t>
            </a:r>
            <a:r>
              <a:rPr lang="en-US" b="1" dirty="0"/>
              <a:t>by traditional airlines </a:t>
            </a:r>
            <a:r>
              <a:rPr lang="en-US" dirty="0" smtClean="0"/>
              <a:t>companies web scraping macros </a:t>
            </a:r>
            <a:r>
              <a:rPr lang="en-US" dirty="0"/>
              <a:t>have been </a:t>
            </a:r>
            <a:r>
              <a:rPr lang="en-US" dirty="0" smtClean="0"/>
              <a:t>tested </a:t>
            </a:r>
            <a:r>
              <a:rPr lang="en-US" dirty="0"/>
              <a:t>on </a:t>
            </a:r>
            <a:r>
              <a:rPr lang="en-US" b="1" dirty="0"/>
              <a:t>the web agency </a:t>
            </a:r>
            <a:r>
              <a:rPr lang="en-US" b="1" dirty="0" err="1"/>
              <a:t>Opodo</a:t>
            </a:r>
            <a:r>
              <a:rPr lang="en-US" b="1" dirty="0"/>
              <a:t> </a:t>
            </a:r>
            <a:r>
              <a:rPr lang="en-US" dirty="0"/>
              <a:t>(www.opodo.it). </a:t>
            </a:r>
            <a:r>
              <a:rPr lang="en-US" dirty="0" smtClean="0"/>
              <a:t>In </a:t>
            </a:r>
            <a:r>
              <a:rPr lang="en-US" dirty="0"/>
              <a:t>this </a:t>
            </a:r>
            <a:r>
              <a:rPr lang="en-US" dirty="0" smtClean="0"/>
              <a:t>case</a:t>
            </a:r>
            <a:r>
              <a:rPr lang="en-US" dirty="0"/>
              <a:t>,  an amount of about 160 monthly price quotes was involved. </a:t>
            </a:r>
            <a:endParaRPr lang="en-US" dirty="0" smtClean="0"/>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b="1" dirty="0" smtClean="0"/>
              <a:t>Improvements </a:t>
            </a:r>
            <a:r>
              <a:rPr lang="en-US" b="1" dirty="0"/>
              <a:t>in terms of </a:t>
            </a:r>
            <a:r>
              <a:rPr lang="en-US" b="1" dirty="0" smtClean="0"/>
              <a:t>efficiency</a:t>
            </a:r>
            <a:r>
              <a:rPr lang="en-US" dirty="0" smtClean="0"/>
              <a:t> more </a:t>
            </a:r>
            <a:r>
              <a:rPr lang="en-US" dirty="0"/>
              <a:t>meaningful than those ones obtained with EasyJet </a:t>
            </a:r>
            <a:r>
              <a:rPr lang="en-US" dirty="0" smtClean="0"/>
              <a:t>macro (</a:t>
            </a:r>
            <a:r>
              <a:rPr lang="en-US" b="1" dirty="0" smtClean="0"/>
              <a:t>1 </a:t>
            </a:r>
            <a:r>
              <a:rPr lang="en-US" b="1" dirty="0"/>
              <a:t>hour and 48 minutes </a:t>
            </a:r>
            <a:r>
              <a:rPr lang="en-US" dirty="0"/>
              <a:t>to download the 160 elementary price quotes </a:t>
            </a:r>
            <a:r>
              <a:rPr lang="en-US" dirty="0" smtClean="0"/>
              <a:t>manually </a:t>
            </a:r>
            <a:r>
              <a:rPr lang="en-US" dirty="0"/>
              <a:t>downloaded in about 2 hours and </a:t>
            </a:r>
            <a:r>
              <a:rPr lang="en-US" dirty="0" smtClean="0"/>
              <a:t>half)</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Also </a:t>
            </a:r>
            <a:r>
              <a:rPr lang="en-US" dirty="0"/>
              <a:t>for </a:t>
            </a:r>
            <a:r>
              <a:rPr lang="en-US" b="1" dirty="0" err="1"/>
              <a:t>Opodo</a:t>
            </a:r>
            <a:r>
              <a:rPr lang="en-US" b="1" dirty="0"/>
              <a:t> it is necessary to prepare an input file</a:t>
            </a:r>
            <a:r>
              <a:rPr lang="en-US" dirty="0"/>
              <a:t> to drive the macro in searching the correct sample of routes and, in addition to </a:t>
            </a:r>
            <a:r>
              <a:rPr lang="en-US" dirty="0" err="1"/>
              <a:t>Easyjet</a:t>
            </a:r>
            <a:r>
              <a:rPr lang="en-US" dirty="0"/>
              <a:t> macro, in managing the distinction between traditional and low cost </a:t>
            </a:r>
            <a:r>
              <a:rPr lang="en-US" dirty="0" smtClean="0"/>
              <a:t>carriers</a:t>
            </a:r>
          </a:p>
        </p:txBody>
      </p:sp>
    </p:spTree>
    <p:extLst>
      <p:ext uri="{BB962C8B-B14F-4D97-AF65-F5344CB8AC3E}">
        <p14:creationId xmlns:p14="http://schemas.microsoft.com/office/powerpoint/2010/main" val="2404865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24</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Testing web scraping techniques on the survey concerning “airfares”</a:t>
            </a:r>
            <a:br>
              <a:rPr lang="en-US" sz="2400" b="1" dirty="0"/>
            </a:br>
            <a:endParaRPr lang="en-US" sz="2400" b="1" dirty="0"/>
          </a:p>
        </p:txBody>
      </p:sp>
      <p:sp>
        <p:nvSpPr>
          <p:cNvPr id="4" name="CasellaDiTesto 3"/>
          <p:cNvSpPr txBox="1"/>
          <p:nvPr/>
        </p:nvSpPr>
        <p:spPr>
          <a:xfrm>
            <a:off x="1021976" y="1183709"/>
            <a:ext cx="6992471" cy="369332"/>
          </a:xfrm>
          <a:prstGeom prst="rect">
            <a:avLst/>
          </a:prstGeom>
          <a:noFill/>
        </p:spPr>
        <p:txBody>
          <a:bodyPr wrap="square" rtlCol="0">
            <a:spAutoFit/>
          </a:bodyPr>
          <a:lstStyle/>
          <a:p>
            <a:pPr algn="ctr"/>
            <a:r>
              <a:rPr lang="it-IT" b="1" cap="small" dirty="0" err="1" smtClean="0"/>
              <a:t>Results</a:t>
            </a:r>
            <a:r>
              <a:rPr lang="it-IT" b="1" cap="small" dirty="0" smtClean="0"/>
              <a:t> of </a:t>
            </a:r>
            <a:r>
              <a:rPr lang="it-IT" b="1" cap="small" dirty="0" err="1" smtClean="0"/>
              <a:t>Testing</a:t>
            </a:r>
            <a:r>
              <a:rPr lang="it-IT" b="1" cap="small" dirty="0" smtClean="0"/>
              <a:t> web </a:t>
            </a:r>
            <a:r>
              <a:rPr lang="it-IT" b="1" cap="small" dirty="0" err="1" smtClean="0"/>
              <a:t>scraping</a:t>
            </a:r>
            <a:endParaRPr lang="it-IT" b="1" cap="small" dirty="0"/>
          </a:p>
        </p:txBody>
      </p:sp>
      <p:sp>
        <p:nvSpPr>
          <p:cNvPr id="3" name="Rettangolo 2"/>
          <p:cNvSpPr/>
          <p:nvPr/>
        </p:nvSpPr>
        <p:spPr>
          <a:xfrm>
            <a:off x="783771" y="1720840"/>
            <a:ext cx="7554472" cy="3416320"/>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smtClean="0"/>
              <a:t>Therefore </a:t>
            </a:r>
            <a:r>
              <a:rPr lang="en-US" dirty="0"/>
              <a:t>the total time necessary for automatic detection of prices is </a:t>
            </a:r>
            <a:r>
              <a:rPr lang="en-US" b="1" dirty="0"/>
              <a:t>not so different with respect to the manual detection</a:t>
            </a:r>
            <a:r>
              <a:rPr lang="en-US" dirty="0"/>
              <a:t>; and time to update the macro is also </a:t>
            </a:r>
            <a:r>
              <a:rPr lang="en-US" dirty="0" smtClean="0"/>
              <a:t>needed</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But </a:t>
            </a:r>
            <a:r>
              <a:rPr lang="en-US" dirty="0"/>
              <a:t>it has to be considered that, if the </a:t>
            </a:r>
            <a:r>
              <a:rPr lang="en-US" dirty="0" err="1"/>
              <a:t>Opodo</a:t>
            </a:r>
            <a:r>
              <a:rPr lang="en-US" dirty="0"/>
              <a:t> macro works correctly and only </a:t>
            </a:r>
            <a:r>
              <a:rPr lang="en-US" dirty="0" smtClean="0"/>
              <a:t>marginal </a:t>
            </a:r>
            <a:r>
              <a:rPr lang="en-US" dirty="0"/>
              <a:t>check activity is needed, then the two </a:t>
            </a:r>
            <a:r>
              <a:rPr lang="en-US" dirty="0" smtClean="0"/>
              <a:t>hours time </a:t>
            </a:r>
            <a:r>
              <a:rPr lang="en-US" dirty="0"/>
              <a:t>of manual work is saved and could be dedicated to other phases of the production process or to improve quality and coverage of the </a:t>
            </a:r>
            <a:r>
              <a:rPr lang="en-US" dirty="0" smtClean="0"/>
              <a:t>survey</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Also in the case of airfares </a:t>
            </a:r>
            <a:r>
              <a:rPr lang="en-US" b="1" dirty="0" smtClean="0"/>
              <a:t>the possibilities (enlarging the amount of elementary data collected through web scraping), to better cover the reference universe emerge clearly</a:t>
            </a:r>
            <a:endParaRPr lang="en-US" b="1" dirty="0"/>
          </a:p>
        </p:txBody>
      </p:sp>
    </p:spTree>
    <p:extLst>
      <p:ext uri="{BB962C8B-B14F-4D97-AF65-F5344CB8AC3E}">
        <p14:creationId xmlns:p14="http://schemas.microsoft.com/office/powerpoint/2010/main" val="23621262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25</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IT choices adopted to implement web scraping procedures</a:t>
            </a:r>
          </a:p>
        </p:txBody>
      </p:sp>
      <p:sp>
        <p:nvSpPr>
          <p:cNvPr id="3" name="Rettangolo 2"/>
          <p:cNvSpPr/>
          <p:nvPr/>
        </p:nvSpPr>
        <p:spPr>
          <a:xfrm>
            <a:off x="783771" y="1224896"/>
            <a:ext cx="7554472" cy="4524315"/>
          </a:xfrm>
          <a:prstGeom prst="rect">
            <a:avLst/>
          </a:prstGeom>
        </p:spPr>
        <p:txBody>
          <a:bodyPr wrap="square">
            <a:spAutoFit/>
          </a:bodyPr>
          <a:lstStyle/>
          <a:p>
            <a:pPr algn="just">
              <a:buClr>
                <a:srgbClr val="7F142A"/>
              </a:buClr>
            </a:pPr>
            <a:r>
              <a:rPr lang="en-US" dirty="0" smtClean="0"/>
              <a:t>The choice of </a:t>
            </a:r>
            <a:r>
              <a:rPr lang="en-US" b="1" dirty="0" err="1" smtClean="0"/>
              <a:t>Imacros</a:t>
            </a:r>
            <a:r>
              <a:rPr lang="en-US" b="1" dirty="0" smtClean="0"/>
              <a:t> </a:t>
            </a:r>
            <a:r>
              <a:rPr lang="en-US" dirty="0" smtClean="0"/>
              <a:t>as software to be used for testing web scraping techniques in the field of consumer price data collection. Why ?</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It allows </a:t>
            </a:r>
            <a:r>
              <a:rPr lang="en-US" dirty="0"/>
              <a:t>speeding up the acquisition of textual information on the web and above all it can be used with the help of programming languages and scripting (e.g. Java, JavaScript</a:t>
            </a:r>
            <a:r>
              <a:rPr lang="en-US" dirty="0" smtClean="0"/>
              <a:t>)</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err="1" smtClean="0"/>
              <a:t>iMacros</a:t>
            </a:r>
            <a:r>
              <a:rPr lang="en-US" dirty="0" smtClean="0"/>
              <a:t> </a:t>
            </a:r>
            <a:r>
              <a:rPr lang="en-US" dirty="0"/>
              <a:t>tasks can be performed with the most popular </a:t>
            </a:r>
            <a:r>
              <a:rPr lang="en-US" dirty="0" smtClean="0"/>
              <a:t>browsers</a:t>
            </a:r>
            <a:endParaRPr lang="en-US" dirty="0"/>
          </a:p>
          <a:p>
            <a:pPr marL="285750" indent="-285750" algn="just">
              <a:buClr>
                <a:srgbClr val="7F142A"/>
              </a:buClr>
              <a:buFont typeface="Wingdings" panose="05000000000000000000" pitchFamily="2" charset="2"/>
              <a:buChar char="ü"/>
            </a:pPr>
            <a:endParaRPr lang="en-US" dirty="0" smtClean="0"/>
          </a:p>
          <a:p>
            <a:pPr marL="285750" indent="-285750" algn="just">
              <a:buClr>
                <a:srgbClr val="7F142A"/>
              </a:buClr>
              <a:buFont typeface="Wingdings" panose="05000000000000000000" pitchFamily="2" charset="2"/>
              <a:buChar char="ü"/>
            </a:pPr>
            <a:r>
              <a:rPr lang="en-US" dirty="0" smtClean="0"/>
              <a:t>Documented </a:t>
            </a:r>
            <a:r>
              <a:rPr lang="en-US" dirty="0" smtClean="0"/>
              <a:t>by </a:t>
            </a:r>
            <a:r>
              <a:rPr lang="en-US" dirty="0"/>
              <a:t>wiki (i.e. http://wiki.imacros.net/iMacros_for_Firefox) and fora (e.g. http://forum.iopus.com/viewforum.php</a:t>
            </a:r>
            <a:r>
              <a:rPr lang="en-US" dirty="0" smtClean="0"/>
              <a:t>) </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It </a:t>
            </a:r>
            <a:r>
              <a:rPr lang="en-US" dirty="0"/>
              <a:t>is possible to take advantage from some projects (e.g. http://sourceforge.net/projects/jacob-project/) for the use of Java, delivering to user  a great potential for interface and integration with other solutions software and legacy environments.</a:t>
            </a:r>
          </a:p>
        </p:txBody>
      </p:sp>
    </p:spTree>
    <p:extLst>
      <p:ext uri="{BB962C8B-B14F-4D97-AF65-F5344CB8AC3E}">
        <p14:creationId xmlns:p14="http://schemas.microsoft.com/office/powerpoint/2010/main" val="29575589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26</a:t>
            </a:fld>
            <a:endParaRPr lang="it-IT" dirty="0"/>
          </a:p>
        </p:txBody>
      </p:sp>
      <p:sp>
        <p:nvSpPr>
          <p:cNvPr id="8" name="Titolo 4"/>
          <p:cNvSpPr>
            <a:spLocks noGrp="1"/>
          </p:cNvSpPr>
          <p:nvPr>
            <p:ph type="title"/>
          </p:nvPr>
        </p:nvSpPr>
        <p:spPr>
          <a:xfrm>
            <a:off x="687251" y="370174"/>
            <a:ext cx="7650992" cy="797081"/>
          </a:xfrm>
        </p:spPr>
        <p:txBody>
          <a:bodyPr/>
          <a:lstStyle/>
          <a:p>
            <a:r>
              <a:rPr lang="en-US" sz="2400" b="1" dirty="0"/>
              <a:t>IT choices adopted to implement web scraping procedures</a:t>
            </a:r>
          </a:p>
        </p:txBody>
      </p:sp>
      <p:sp>
        <p:nvSpPr>
          <p:cNvPr id="3" name="Rettangolo 2"/>
          <p:cNvSpPr/>
          <p:nvPr/>
        </p:nvSpPr>
        <p:spPr>
          <a:xfrm>
            <a:off x="783770" y="1146839"/>
            <a:ext cx="7981089" cy="4247317"/>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smtClean="0"/>
              <a:t>The approach </a:t>
            </a:r>
            <a:r>
              <a:rPr lang="en-US" dirty="0"/>
              <a:t>adopted has been implementing two different macros for each survey: </a:t>
            </a:r>
            <a:r>
              <a:rPr lang="en-US" b="1" dirty="0"/>
              <a:t>pointing and scraping </a:t>
            </a:r>
            <a:r>
              <a:rPr lang="en-US" b="1" dirty="0" smtClean="0"/>
              <a:t>macro </a:t>
            </a:r>
            <a:r>
              <a:rPr lang="en-US" dirty="0" smtClean="0"/>
              <a:t>(the pointing ones to reach </a:t>
            </a:r>
            <a:r>
              <a:rPr lang="en-US" dirty="0"/>
              <a:t>the </a:t>
            </a:r>
            <a:r>
              <a:rPr lang="en-US" dirty="0" smtClean="0"/>
              <a:t>page, the </a:t>
            </a:r>
            <a:r>
              <a:rPr lang="en-US" dirty="0"/>
              <a:t>scraping </a:t>
            </a:r>
            <a:r>
              <a:rPr lang="en-US" dirty="0" smtClean="0"/>
              <a:t>ones to collect data </a:t>
            </a:r>
            <a:r>
              <a:rPr lang="en-US" dirty="0"/>
              <a:t>and </a:t>
            </a:r>
            <a:r>
              <a:rPr lang="en-US" dirty="0" smtClean="0"/>
              <a:t>register </a:t>
            </a:r>
            <a:r>
              <a:rPr lang="en-US" dirty="0"/>
              <a:t>them into a flat </a:t>
            </a:r>
            <a:r>
              <a:rPr lang="en-US" dirty="0" smtClean="0"/>
              <a:t>file)</a:t>
            </a:r>
            <a:endParaRPr lang="en-US" dirty="0"/>
          </a:p>
          <a:p>
            <a:pPr marL="285750" indent="-285750" algn="just">
              <a:buClr>
                <a:srgbClr val="7F142A"/>
              </a:buClr>
              <a:buFont typeface="Wingdings" panose="05000000000000000000" pitchFamily="2" charset="2"/>
              <a:buChar char="ü"/>
            </a:pPr>
            <a:endParaRPr lang="en-US" dirty="0" smtClean="0"/>
          </a:p>
          <a:p>
            <a:pPr marL="285750" indent="-285750" algn="just">
              <a:buClr>
                <a:srgbClr val="7F142A"/>
              </a:buClr>
              <a:buFont typeface="Wingdings" panose="05000000000000000000" pitchFamily="2" charset="2"/>
              <a:buChar char="ü"/>
            </a:pPr>
            <a:r>
              <a:rPr lang="en-US" dirty="0" smtClean="0"/>
              <a:t>Main advantages: a)</a:t>
            </a:r>
            <a:r>
              <a:rPr lang="en-US" dirty="0"/>
              <a:t>	</a:t>
            </a:r>
            <a:r>
              <a:rPr lang="en-US" b="1" dirty="0"/>
              <a:t>Easy maintenance </a:t>
            </a:r>
            <a:r>
              <a:rPr lang="en-US" dirty="0"/>
              <a:t>due to modularity that helps the identification of problems when they </a:t>
            </a:r>
            <a:r>
              <a:rPr lang="en-US" dirty="0" smtClean="0"/>
              <a:t>occur; b) In </a:t>
            </a:r>
            <a:r>
              <a:rPr lang="en-US" dirty="0"/>
              <a:t>all cases in which problems reside into pointing macro, there is </a:t>
            </a:r>
            <a:r>
              <a:rPr lang="en-US" b="1" dirty="0"/>
              <a:t>no need of IT specialist </a:t>
            </a:r>
            <a:r>
              <a:rPr lang="en-US" dirty="0"/>
              <a:t>support in </a:t>
            </a:r>
            <a:r>
              <a:rPr lang="en-US" dirty="0" smtClean="0"/>
              <a:t>maintenance</a:t>
            </a:r>
            <a:endParaRPr lang="en-US" dirty="0"/>
          </a:p>
          <a:p>
            <a:pPr marL="285750" indent="-285750" algn="just">
              <a:buClr>
                <a:srgbClr val="7F142A"/>
              </a:buClr>
              <a:buFont typeface="Wingdings" panose="05000000000000000000" pitchFamily="2" charset="2"/>
              <a:buChar char="ü"/>
            </a:pPr>
            <a:endParaRPr lang="en-US" dirty="0" smtClean="0"/>
          </a:p>
          <a:p>
            <a:pPr marL="285750" indent="-285750" algn="just">
              <a:buClr>
                <a:srgbClr val="7F142A"/>
              </a:buClr>
              <a:buFont typeface="Wingdings" panose="05000000000000000000" pitchFamily="2" charset="2"/>
              <a:buChar char="ü"/>
            </a:pPr>
            <a:r>
              <a:rPr lang="en-US" dirty="0" smtClean="0"/>
              <a:t>The </a:t>
            </a:r>
            <a:r>
              <a:rPr lang="en-US" dirty="0"/>
              <a:t>main disadvantages are</a:t>
            </a:r>
            <a:r>
              <a:rPr lang="en-US" dirty="0" smtClean="0"/>
              <a:t>: a)</a:t>
            </a:r>
            <a:r>
              <a:rPr lang="en-US" dirty="0"/>
              <a:t>	</a:t>
            </a:r>
            <a:r>
              <a:rPr lang="en-US" dirty="0" smtClean="0"/>
              <a:t>lower usability (collectors </a:t>
            </a:r>
            <a:r>
              <a:rPr lang="en-US" dirty="0"/>
              <a:t>are forced to use two macros instead of </a:t>
            </a:r>
            <a:r>
              <a:rPr lang="en-US" dirty="0" smtClean="0"/>
              <a:t>one; b)</a:t>
            </a:r>
            <a:r>
              <a:rPr lang="en-US" dirty="0"/>
              <a:t>	More time necessary to execute the complete activity of web </a:t>
            </a:r>
            <a:r>
              <a:rPr lang="en-US" dirty="0" smtClean="0"/>
              <a:t>scraping</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But advantages prevail on disadvantages</a:t>
            </a:r>
            <a:endParaRPr lang="en-US" dirty="0"/>
          </a:p>
        </p:txBody>
      </p:sp>
    </p:spTree>
    <p:extLst>
      <p:ext uri="{BB962C8B-B14F-4D97-AF65-F5344CB8AC3E}">
        <p14:creationId xmlns:p14="http://schemas.microsoft.com/office/powerpoint/2010/main" val="23586513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27</a:t>
            </a:fld>
            <a:endParaRPr lang="it-IT" dirty="0"/>
          </a:p>
        </p:txBody>
      </p:sp>
      <p:sp>
        <p:nvSpPr>
          <p:cNvPr id="5" name="Rettangolo 4"/>
          <p:cNvSpPr/>
          <p:nvPr/>
        </p:nvSpPr>
        <p:spPr>
          <a:xfrm>
            <a:off x="1326995" y="434459"/>
            <a:ext cx="6601521" cy="369332"/>
          </a:xfrm>
          <a:prstGeom prst="rect">
            <a:avLst/>
          </a:prstGeom>
        </p:spPr>
        <p:txBody>
          <a:bodyPr wrap="square">
            <a:spAutoFit/>
          </a:bodyPr>
          <a:lstStyle/>
          <a:p>
            <a:pPr algn="ctr"/>
            <a:r>
              <a:rPr lang="en-US" b="1" dirty="0"/>
              <a:t>Possible future developments and conclusive remarks</a:t>
            </a:r>
          </a:p>
        </p:txBody>
      </p:sp>
      <p:sp>
        <p:nvSpPr>
          <p:cNvPr id="6" name="Rettangolo 5"/>
          <p:cNvSpPr/>
          <p:nvPr/>
        </p:nvSpPr>
        <p:spPr>
          <a:xfrm>
            <a:off x="660946" y="786850"/>
            <a:ext cx="7646145" cy="5355312"/>
          </a:xfrm>
          <a:prstGeom prst="rect">
            <a:avLst/>
          </a:prstGeom>
        </p:spPr>
        <p:txBody>
          <a:bodyPr wrap="square">
            <a:spAutoFit/>
          </a:bodyPr>
          <a:lstStyle/>
          <a:p>
            <a:pPr marL="285750" indent="-285750" algn="just">
              <a:buClr>
                <a:srgbClr val="7F142A"/>
              </a:buClr>
              <a:buFont typeface="Wingdings" panose="05000000000000000000" pitchFamily="2" charset="2"/>
              <a:buChar char="ü"/>
            </a:pPr>
            <a:r>
              <a:rPr lang="en-US" dirty="0"/>
              <a:t>Developing and testing web scraping procedures </a:t>
            </a:r>
            <a:r>
              <a:rPr lang="en-US" dirty="0" smtClean="0"/>
              <a:t>for the </a:t>
            </a:r>
            <a:r>
              <a:rPr lang="en-US" dirty="0"/>
              <a:t>Italian consumer price survey have </a:t>
            </a:r>
            <a:r>
              <a:rPr lang="en-US" dirty="0" smtClean="0"/>
              <a:t>confirmed </a:t>
            </a:r>
            <a:r>
              <a:rPr lang="en-US" b="1" dirty="0" smtClean="0"/>
              <a:t>the enormous </a:t>
            </a:r>
            <a:r>
              <a:rPr lang="en-US" b="1" dirty="0"/>
              <a:t>potentialities </a:t>
            </a:r>
            <a:r>
              <a:rPr lang="en-US" dirty="0"/>
              <a:t>of the use of automatic detection of prices (and related </a:t>
            </a:r>
            <a:r>
              <a:rPr lang="en-US" dirty="0" smtClean="0"/>
              <a:t>information)</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a:t>Concerning the </a:t>
            </a:r>
            <a:r>
              <a:rPr lang="en-US" b="1" dirty="0"/>
              <a:t>efficiency</a:t>
            </a:r>
            <a:r>
              <a:rPr lang="en-US" dirty="0"/>
              <a:t> the improvements are clear when data collection is carried out on a </a:t>
            </a:r>
            <a:r>
              <a:rPr lang="en-US" b="1" dirty="0"/>
              <a:t>few websites </a:t>
            </a:r>
            <a:r>
              <a:rPr lang="en-US" dirty="0"/>
              <a:t>with a big amount of information. The situation appears to be partially different if it is necessary to collect few prices on several distinct websites</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a:t>This issue stresses the potential use of web scraping techniques to collect information for Purchasing Power Parity (PPP) or Detailed Average Price (DAP) exercise </a:t>
            </a:r>
            <a:r>
              <a:rPr lang="en-US" b="1" dirty="0"/>
              <a:t>at international level of comparison but seems to limit their use for sub national spatial comparison</a:t>
            </a:r>
            <a:r>
              <a:rPr lang="en-US" dirty="0"/>
              <a:t>, for which the data collection on a certain amount of websites should be </a:t>
            </a:r>
            <a:r>
              <a:rPr lang="en-US" dirty="0" smtClean="0"/>
              <a:t>necessary</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dirty="0" smtClean="0"/>
              <a:t>But the actual challenges emerged </a:t>
            </a:r>
            <a:r>
              <a:rPr lang="en-US" dirty="0" smtClean="0"/>
              <a:t>have become more clear and they </a:t>
            </a:r>
            <a:r>
              <a:rPr lang="en-US" dirty="0"/>
              <a:t>are in front of the statisticians </a:t>
            </a:r>
            <a:r>
              <a:rPr lang="en-US" b="1" dirty="0"/>
              <a:t>in terms of use of “big data” for statistical </a:t>
            </a:r>
            <a:r>
              <a:rPr lang="en-US" b="1" dirty="0" smtClean="0"/>
              <a:t>purpose</a:t>
            </a:r>
            <a:endParaRPr lang="en-US" dirty="0"/>
          </a:p>
        </p:txBody>
      </p:sp>
    </p:spTree>
    <p:extLst>
      <p:ext uri="{BB962C8B-B14F-4D97-AF65-F5344CB8AC3E}">
        <p14:creationId xmlns:p14="http://schemas.microsoft.com/office/powerpoint/2010/main" val="509241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28</a:t>
            </a:fld>
            <a:endParaRPr lang="it-IT" dirty="0"/>
          </a:p>
        </p:txBody>
      </p:sp>
      <p:sp>
        <p:nvSpPr>
          <p:cNvPr id="5" name="Rettangolo 4"/>
          <p:cNvSpPr/>
          <p:nvPr/>
        </p:nvSpPr>
        <p:spPr>
          <a:xfrm>
            <a:off x="1326995" y="496451"/>
            <a:ext cx="6601521" cy="369332"/>
          </a:xfrm>
          <a:prstGeom prst="rect">
            <a:avLst/>
          </a:prstGeom>
        </p:spPr>
        <p:txBody>
          <a:bodyPr wrap="square">
            <a:spAutoFit/>
          </a:bodyPr>
          <a:lstStyle/>
          <a:p>
            <a:pPr algn="ctr"/>
            <a:r>
              <a:rPr lang="en-US" b="1" dirty="0"/>
              <a:t>Possible future developments and conclusive remarks</a:t>
            </a:r>
          </a:p>
        </p:txBody>
      </p:sp>
      <p:sp>
        <p:nvSpPr>
          <p:cNvPr id="6" name="Rettangolo 5"/>
          <p:cNvSpPr/>
          <p:nvPr/>
        </p:nvSpPr>
        <p:spPr>
          <a:xfrm>
            <a:off x="402956" y="775946"/>
            <a:ext cx="8206354" cy="4247317"/>
          </a:xfrm>
          <a:prstGeom prst="rect">
            <a:avLst/>
          </a:prstGeom>
        </p:spPr>
        <p:txBody>
          <a:bodyPr wrap="square">
            <a:spAutoFit/>
          </a:bodyPr>
          <a:lstStyle/>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b="1" dirty="0" smtClean="0"/>
              <a:t>The </a:t>
            </a:r>
            <a:r>
              <a:rPr lang="en-US" b="1" dirty="0"/>
              <a:t>open questions regard the adoption of web scraping techniques to gather big amount of data useful to better estimate inflation. </a:t>
            </a:r>
            <a:r>
              <a:rPr lang="en-US" dirty="0" smtClean="0"/>
              <a:t>This </a:t>
            </a:r>
            <a:r>
              <a:rPr lang="en-US" dirty="0"/>
              <a:t>challenges </a:t>
            </a:r>
            <a:r>
              <a:rPr lang="en-US" dirty="0" smtClean="0"/>
              <a:t>is </a:t>
            </a:r>
            <a:r>
              <a:rPr lang="en-US" dirty="0"/>
              <a:t>already proposed by the study carried out by economic researchers at the Massachusetts Institute of Technology (MIT), within the project called "The Billion Prices Project @ MIT" that </a:t>
            </a:r>
            <a:r>
              <a:rPr lang="en-US" dirty="0" smtClean="0"/>
              <a:t>is </a:t>
            </a:r>
            <a:r>
              <a:rPr lang="en-US" dirty="0"/>
              <a:t>aimed at monitoring daily price fluctuations of online retailers across the </a:t>
            </a:r>
            <a:r>
              <a:rPr lang="en-US" dirty="0" smtClean="0"/>
              <a:t>world</a:t>
            </a:r>
          </a:p>
          <a:p>
            <a:pPr marL="285750" indent="-285750" algn="just">
              <a:buClr>
                <a:srgbClr val="7F142A"/>
              </a:buClr>
              <a:buFont typeface="Wingdings" panose="05000000000000000000" pitchFamily="2" charset="2"/>
              <a:buChar char="ü"/>
            </a:pPr>
            <a:endParaRPr lang="en-US" dirty="0"/>
          </a:p>
          <a:p>
            <a:pPr marL="285750" indent="-285750" algn="just">
              <a:buClr>
                <a:srgbClr val="7F142A"/>
              </a:buClr>
              <a:buFont typeface="Wingdings" panose="05000000000000000000" pitchFamily="2" charset="2"/>
              <a:buChar char="ü"/>
            </a:pPr>
            <a:r>
              <a:rPr lang="en-US" b="1" dirty="0" smtClean="0"/>
              <a:t>Web </a:t>
            </a:r>
            <a:r>
              <a:rPr lang="en-US" b="1" dirty="0" smtClean="0"/>
              <a:t>scraping (and scanner data) </a:t>
            </a:r>
            <a:r>
              <a:rPr lang="en-US" dirty="0" smtClean="0"/>
              <a:t>are the future of consumer price statistics as basis of </a:t>
            </a:r>
            <a:r>
              <a:rPr lang="en-US" b="1" dirty="0" smtClean="0"/>
              <a:t>reengineering</a:t>
            </a:r>
            <a:r>
              <a:rPr lang="en-US" dirty="0" smtClean="0"/>
              <a:t> production processes or also challenges to deal with </a:t>
            </a:r>
            <a:r>
              <a:rPr lang="en-US" dirty="0" smtClean="0"/>
              <a:t>a </a:t>
            </a:r>
            <a:r>
              <a:rPr lang="en-US" b="1" dirty="0" smtClean="0"/>
              <a:t>deep revision of the statistical survey design </a:t>
            </a:r>
            <a:r>
              <a:rPr lang="en-US" dirty="0" smtClean="0"/>
              <a:t>?</a:t>
            </a:r>
            <a:endParaRPr lang="en-US" dirty="0" smtClean="0"/>
          </a:p>
          <a:p>
            <a:pPr marL="285750" indent="-285750" algn="just">
              <a:buClr>
                <a:srgbClr val="7F142A"/>
              </a:buClr>
              <a:buFont typeface="Wingdings" panose="05000000000000000000" pitchFamily="2" charset="2"/>
              <a:buChar char="ü"/>
            </a:pPr>
            <a:endParaRPr lang="en-US" dirty="0" smtClean="0"/>
          </a:p>
          <a:p>
            <a:pPr marL="285750" indent="-285750" algn="just">
              <a:buClr>
                <a:srgbClr val="7F142A"/>
              </a:buClr>
              <a:buFont typeface="Wingdings" panose="05000000000000000000" pitchFamily="2" charset="2"/>
              <a:buChar char="ü"/>
            </a:pPr>
            <a:r>
              <a:rPr lang="en-US" dirty="0" smtClean="0"/>
              <a:t>Is it possible fully </a:t>
            </a:r>
            <a:r>
              <a:rPr lang="en-US" b="1" dirty="0" smtClean="0"/>
              <a:t>exploiting </a:t>
            </a:r>
            <a:r>
              <a:rPr lang="en-US" b="1" dirty="0"/>
              <a:t>the potentiality of </a:t>
            </a:r>
            <a:r>
              <a:rPr lang="en-US" b="1" dirty="0" smtClean="0"/>
              <a:t>these “big data” </a:t>
            </a:r>
            <a:r>
              <a:rPr lang="en-US" dirty="0" smtClean="0"/>
              <a:t>(web scraped prices and scanner data) to </a:t>
            </a:r>
            <a:r>
              <a:rPr lang="en-US" b="1" dirty="0" smtClean="0"/>
              <a:t>enhance the quality </a:t>
            </a:r>
            <a:r>
              <a:rPr lang="en-US" dirty="0" smtClean="0"/>
              <a:t>of official statistical information in a so delicate field as inflation estimation ?</a:t>
            </a:r>
            <a:endParaRPr lang="en-US" dirty="0"/>
          </a:p>
        </p:txBody>
      </p:sp>
    </p:spTree>
    <p:extLst>
      <p:ext uri="{BB962C8B-B14F-4D97-AF65-F5344CB8AC3E}">
        <p14:creationId xmlns:p14="http://schemas.microsoft.com/office/powerpoint/2010/main" val="144773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82388" y="2719840"/>
            <a:ext cx="7779224" cy="461665"/>
          </a:xfrm>
          <a:prstGeom prst="rect">
            <a:avLst/>
          </a:prstGeom>
          <a:noFill/>
        </p:spPr>
        <p:txBody>
          <a:bodyPr wrap="square" rtlCol="0">
            <a:spAutoFit/>
          </a:bodyPr>
          <a:lstStyle/>
          <a:p>
            <a:pPr algn="ctr"/>
            <a:r>
              <a:rPr lang="en-US" sz="2400" b="1" dirty="0" smtClean="0"/>
              <a:t>Thank you for the attention</a:t>
            </a:r>
          </a:p>
        </p:txBody>
      </p:sp>
    </p:spTree>
    <p:extLst>
      <p:ext uri="{BB962C8B-B14F-4D97-AF65-F5344CB8AC3E}">
        <p14:creationId xmlns:p14="http://schemas.microsoft.com/office/powerpoint/2010/main" val="2933156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sz="half" idx="1"/>
          </p:nvPr>
        </p:nvSpPr>
        <p:spPr>
          <a:xfrm>
            <a:off x="750626" y="1436427"/>
            <a:ext cx="7574508" cy="4445758"/>
          </a:xfrm>
        </p:spPr>
        <p:txBody>
          <a:bodyPr/>
          <a:lstStyle/>
          <a:p>
            <a:pPr algn="just"/>
            <a:r>
              <a:rPr lang="en-US" sz="2400" dirty="0" smtClean="0"/>
              <a:t>The key role of price statistics for the choices of policy makers</a:t>
            </a:r>
          </a:p>
          <a:p>
            <a:pPr algn="just"/>
            <a:r>
              <a:rPr lang="en-US" sz="2400" dirty="0" smtClean="0"/>
              <a:t>The requirements to ensure and improving quality in terms of methodology and production process, with specific reference to the data collection phase</a:t>
            </a:r>
          </a:p>
          <a:p>
            <a:pPr algn="just"/>
            <a:r>
              <a:rPr lang="en-US" sz="2400" dirty="0"/>
              <a:t>The demand for timely and cost efficient production of high quality statistical </a:t>
            </a:r>
            <a:r>
              <a:rPr lang="en-US" sz="2400" dirty="0" smtClean="0"/>
              <a:t>data increases</a:t>
            </a:r>
            <a:r>
              <a:rPr lang="en-US" sz="2400" dirty="0"/>
              <a:t>, as well the need for new solutions to declining response </a:t>
            </a:r>
            <a:r>
              <a:rPr lang="en-US" sz="2400" dirty="0" smtClean="0"/>
              <a:t>levels (Scheveningen Memorandum)</a:t>
            </a:r>
          </a:p>
          <a:p>
            <a:pPr algn="just"/>
            <a:r>
              <a:rPr lang="en-US" sz="2400" dirty="0" smtClean="0"/>
              <a:t>Multipurpose price statistics as reply to these requirements </a:t>
            </a:r>
            <a:endParaRPr lang="it-IT" sz="2400" dirty="0"/>
          </a:p>
        </p:txBody>
      </p:sp>
      <p:sp>
        <p:nvSpPr>
          <p:cNvPr id="2" name="Segnaposto numero diapositiva 1"/>
          <p:cNvSpPr>
            <a:spLocks noGrp="1"/>
          </p:cNvSpPr>
          <p:nvPr>
            <p:ph type="sldNum" sz="quarter" idx="12"/>
          </p:nvPr>
        </p:nvSpPr>
        <p:spPr/>
        <p:txBody>
          <a:bodyPr/>
          <a:lstStyle/>
          <a:p>
            <a:fld id="{0B88D527-2EEA-44AF-9BB0-A16E6567ADD5}" type="slidenum">
              <a:rPr lang="it-IT" smtClean="0"/>
              <a:pPr/>
              <a:t>3</a:t>
            </a:fld>
            <a:endParaRPr lang="it-IT" dirty="0"/>
          </a:p>
        </p:txBody>
      </p:sp>
      <p:sp>
        <p:nvSpPr>
          <p:cNvPr id="19" name="Titolo 4"/>
          <p:cNvSpPr>
            <a:spLocks noGrp="1"/>
          </p:cNvSpPr>
          <p:nvPr>
            <p:ph type="title"/>
          </p:nvPr>
        </p:nvSpPr>
        <p:spPr>
          <a:xfrm>
            <a:off x="457200" y="342878"/>
            <a:ext cx="8229600" cy="871774"/>
          </a:xfrm>
        </p:spPr>
        <p:txBody>
          <a:bodyPr/>
          <a:lstStyle/>
          <a:p>
            <a:r>
              <a:rPr lang="en-US" sz="2400" b="1" dirty="0"/>
              <a:t>Implementing European project </a:t>
            </a:r>
            <a:r>
              <a:rPr lang="en-US" sz="2400" b="1" dirty="0" smtClean="0"/>
              <a:t/>
            </a:r>
            <a:br>
              <a:rPr lang="en-US" sz="2400" b="1" dirty="0" smtClean="0"/>
            </a:br>
            <a:r>
              <a:rPr lang="en-US" sz="2400" b="1" dirty="0" smtClean="0"/>
              <a:t>“</a:t>
            </a:r>
            <a:r>
              <a:rPr lang="en-US" sz="2400" b="1" dirty="0"/>
              <a:t>Multipurpose price </a:t>
            </a:r>
            <a:r>
              <a:rPr lang="en-US" sz="2400" b="1" dirty="0" smtClean="0"/>
              <a:t>statistics”</a:t>
            </a:r>
            <a:endParaRPr lang="it-IT" sz="2400" b="1" dirty="0"/>
          </a:p>
        </p:txBody>
      </p:sp>
    </p:spTree>
    <p:extLst>
      <p:ext uri="{BB962C8B-B14F-4D97-AF65-F5344CB8AC3E}">
        <p14:creationId xmlns:p14="http://schemas.microsoft.com/office/powerpoint/2010/main" val="1347021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57200" y="342878"/>
            <a:ext cx="8229600" cy="871774"/>
          </a:xfrm>
        </p:spPr>
        <p:txBody>
          <a:bodyPr/>
          <a:lstStyle/>
          <a:p>
            <a:r>
              <a:rPr lang="en-US" sz="2400" b="1" dirty="0"/>
              <a:t>Implementing European project </a:t>
            </a:r>
            <a:r>
              <a:rPr lang="en-US" sz="2400" b="1" dirty="0" smtClean="0"/>
              <a:t/>
            </a:r>
            <a:br>
              <a:rPr lang="en-US" sz="2400" b="1" dirty="0" smtClean="0"/>
            </a:br>
            <a:r>
              <a:rPr lang="en-US" sz="2400" b="1" dirty="0" smtClean="0"/>
              <a:t>“</a:t>
            </a:r>
            <a:r>
              <a:rPr lang="en-US" sz="2400" b="1" dirty="0"/>
              <a:t>Multipurpose price </a:t>
            </a:r>
            <a:r>
              <a:rPr lang="en-US" sz="2400" b="1" dirty="0" smtClean="0"/>
              <a:t>statistics”</a:t>
            </a:r>
            <a:endParaRPr lang="it-IT" sz="2400" b="1" dirty="0"/>
          </a:p>
        </p:txBody>
      </p:sp>
      <p:graphicFrame>
        <p:nvGraphicFramePr>
          <p:cNvPr id="9" name="Segnaposto contenuto 8"/>
          <p:cNvGraphicFramePr>
            <a:graphicFrameLocks noGrp="1"/>
          </p:cNvGraphicFramePr>
          <p:nvPr>
            <p:ph sz="half" idx="1"/>
            <p:extLst>
              <p:ext uri="{D42A27DB-BD31-4B8C-83A1-F6EECF244321}">
                <p14:modId xmlns:p14="http://schemas.microsoft.com/office/powerpoint/2010/main" val="3119855412"/>
              </p:ext>
            </p:extLst>
          </p:nvPr>
        </p:nvGraphicFramePr>
        <p:xfrm>
          <a:off x="777922" y="1214652"/>
          <a:ext cx="7375478" cy="4995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numero diapositiva 1"/>
          <p:cNvSpPr>
            <a:spLocks noGrp="1"/>
          </p:cNvSpPr>
          <p:nvPr>
            <p:ph type="sldNum" sz="quarter" idx="12"/>
          </p:nvPr>
        </p:nvSpPr>
        <p:spPr>
          <a:prstGeom prst="rect">
            <a:avLst/>
          </a:prstGeom>
        </p:spPr>
        <p:txBody>
          <a:bodyPr/>
          <a:lstStyle/>
          <a:p>
            <a:pPr>
              <a:defRPr/>
            </a:pPr>
            <a:fld id="{0B88D527-2EEA-44AF-9BB0-A16E6567ADD5}" type="slidenum">
              <a:rPr lang="it-IT" smtClean="0"/>
              <a:pPr>
                <a:defRPr/>
              </a:pPr>
              <a:t>4</a:t>
            </a:fld>
            <a:endParaRPr lang="it-IT" dirty="0"/>
          </a:p>
        </p:txBody>
      </p:sp>
    </p:spTree>
    <p:extLst>
      <p:ext uri="{BB962C8B-B14F-4D97-AF65-F5344CB8AC3E}">
        <p14:creationId xmlns:p14="http://schemas.microsoft.com/office/powerpoint/2010/main" val="1255061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sz="half" idx="1"/>
          </p:nvPr>
        </p:nvSpPr>
        <p:spPr>
          <a:xfrm>
            <a:off x="750625" y="1436427"/>
            <a:ext cx="7792873" cy="4445758"/>
          </a:xfrm>
        </p:spPr>
        <p:txBody>
          <a:bodyPr/>
          <a:lstStyle/>
          <a:p>
            <a:pPr algn="just"/>
            <a:r>
              <a:rPr lang="en-US" sz="2400" dirty="0"/>
              <a:t>Modernization of data collection tools for improving </a:t>
            </a:r>
            <a:r>
              <a:rPr lang="en-US" sz="2400" dirty="0" smtClean="0"/>
              <a:t>HICP </a:t>
            </a:r>
            <a:r>
              <a:rPr lang="en-US" sz="2400" dirty="0"/>
              <a:t>quality is one of </a:t>
            </a:r>
            <a:r>
              <a:rPr lang="en-US" sz="2400" dirty="0" smtClean="0"/>
              <a:t> the pillars of “Multipurpose </a:t>
            </a:r>
            <a:r>
              <a:rPr lang="en-US" sz="2400" dirty="0"/>
              <a:t>Price Statistics</a:t>
            </a:r>
            <a:r>
              <a:rPr lang="en-US" sz="2400" dirty="0" smtClean="0"/>
              <a:t>”</a:t>
            </a:r>
            <a:endParaRPr lang="en-US" sz="2400" dirty="0"/>
          </a:p>
          <a:p>
            <a:pPr algn="just"/>
            <a:r>
              <a:rPr lang="en-US" sz="2400" dirty="0" smtClean="0"/>
              <a:t>Focus on “scanner </a:t>
            </a:r>
            <a:r>
              <a:rPr lang="en-US" sz="2400" dirty="0"/>
              <a:t>data” and </a:t>
            </a:r>
            <a:r>
              <a:rPr lang="en-US" sz="2400" dirty="0" smtClean="0"/>
              <a:t>“</a:t>
            </a:r>
            <a:r>
              <a:rPr lang="en-US" sz="2400" dirty="0"/>
              <a:t>web </a:t>
            </a:r>
            <a:r>
              <a:rPr lang="en-US" sz="2400" dirty="0" smtClean="0"/>
              <a:t>scraping” techniques </a:t>
            </a:r>
            <a:r>
              <a:rPr lang="en-US" sz="2400" dirty="0"/>
              <a:t>as tools to capture big amount of data </a:t>
            </a:r>
            <a:r>
              <a:rPr lang="en-US" sz="2400" dirty="0" smtClean="0"/>
              <a:t>for </a:t>
            </a:r>
            <a:r>
              <a:rPr lang="en-US" sz="2400" dirty="0"/>
              <a:t>the compilation of </a:t>
            </a:r>
            <a:r>
              <a:rPr lang="en-US" sz="2400" dirty="0" smtClean="0"/>
              <a:t>inflation</a:t>
            </a:r>
            <a:endParaRPr lang="en-US" sz="2400" dirty="0"/>
          </a:p>
          <a:p>
            <a:pPr algn="just"/>
            <a:r>
              <a:rPr lang="en-US" sz="2400" dirty="0" smtClean="0"/>
              <a:t>Concerning web scraping </a:t>
            </a:r>
            <a:r>
              <a:rPr lang="en-US" sz="2400" dirty="0"/>
              <a:t>Istat is </a:t>
            </a:r>
            <a:r>
              <a:rPr lang="en-US" sz="2400" dirty="0" smtClean="0"/>
              <a:t>testing and </a:t>
            </a:r>
            <a:r>
              <a:rPr lang="en-US" sz="2400" dirty="0"/>
              <a:t>implementing </a:t>
            </a:r>
            <a:r>
              <a:rPr lang="en-US" sz="2400" dirty="0" smtClean="0"/>
              <a:t>procedures </a:t>
            </a:r>
            <a:r>
              <a:rPr lang="en-US" sz="2400" dirty="0"/>
              <a:t>to “scrape” </a:t>
            </a:r>
            <a:r>
              <a:rPr lang="en-US" sz="2400" dirty="0" smtClean="0"/>
              <a:t>big amount </a:t>
            </a:r>
            <a:r>
              <a:rPr lang="en-US" sz="2400" dirty="0"/>
              <a:t>of data for </a:t>
            </a:r>
            <a:r>
              <a:rPr lang="en-US" sz="2400" dirty="0" smtClean="0"/>
              <a:t>HICP aims, </a:t>
            </a:r>
            <a:r>
              <a:rPr lang="en-US" sz="2400" dirty="0"/>
              <a:t>using the Internet as data </a:t>
            </a:r>
            <a:r>
              <a:rPr lang="en-US" sz="2400" dirty="0" smtClean="0"/>
              <a:t>source </a:t>
            </a:r>
            <a:endParaRPr lang="en-US" sz="2400" dirty="0"/>
          </a:p>
          <a:p>
            <a:pPr algn="just"/>
            <a:r>
              <a:rPr lang="en-US" sz="2400" dirty="0" smtClean="0"/>
              <a:t>Focus on </a:t>
            </a:r>
            <a:r>
              <a:rPr lang="en-US" sz="2400" dirty="0"/>
              <a:t>two groups of products: “consumer electronics” (goods) and “airfares” (services</a:t>
            </a:r>
            <a:r>
              <a:rPr lang="en-US" sz="2400" dirty="0" smtClean="0"/>
              <a:t>)</a:t>
            </a:r>
            <a:endParaRPr lang="en-US" sz="2400" dirty="0"/>
          </a:p>
          <a:p>
            <a:pPr algn="just"/>
            <a:endParaRPr lang="it-IT" sz="2400" dirty="0"/>
          </a:p>
        </p:txBody>
      </p:sp>
      <p:sp>
        <p:nvSpPr>
          <p:cNvPr id="2" name="Segnaposto numero diapositiva 1"/>
          <p:cNvSpPr>
            <a:spLocks noGrp="1"/>
          </p:cNvSpPr>
          <p:nvPr>
            <p:ph type="sldNum" sz="quarter" idx="12"/>
          </p:nvPr>
        </p:nvSpPr>
        <p:spPr/>
        <p:txBody>
          <a:bodyPr/>
          <a:lstStyle/>
          <a:p>
            <a:fld id="{0B88D527-2EEA-44AF-9BB0-A16E6567ADD5}" type="slidenum">
              <a:rPr lang="it-IT" smtClean="0"/>
              <a:pPr/>
              <a:t>5</a:t>
            </a:fld>
            <a:endParaRPr lang="it-IT" dirty="0"/>
          </a:p>
        </p:txBody>
      </p:sp>
      <p:sp>
        <p:nvSpPr>
          <p:cNvPr id="19" name="Titolo 4"/>
          <p:cNvSpPr>
            <a:spLocks noGrp="1"/>
          </p:cNvSpPr>
          <p:nvPr>
            <p:ph type="title"/>
          </p:nvPr>
        </p:nvSpPr>
        <p:spPr>
          <a:xfrm>
            <a:off x="457200" y="342878"/>
            <a:ext cx="8229600" cy="871774"/>
          </a:xfrm>
        </p:spPr>
        <p:txBody>
          <a:bodyPr/>
          <a:lstStyle/>
          <a:p>
            <a:r>
              <a:rPr lang="en-US" sz="2400" b="1" dirty="0"/>
              <a:t>Implementing European project </a:t>
            </a:r>
            <a:r>
              <a:rPr lang="en-US" sz="2400" b="1" dirty="0" smtClean="0"/>
              <a:t/>
            </a:r>
            <a:br>
              <a:rPr lang="en-US" sz="2400" b="1" dirty="0" smtClean="0"/>
            </a:br>
            <a:r>
              <a:rPr lang="en-US" sz="2400" b="1" dirty="0" smtClean="0"/>
              <a:t>“</a:t>
            </a:r>
            <a:r>
              <a:rPr lang="en-US" sz="2400" b="1" dirty="0"/>
              <a:t>Multipurpose price </a:t>
            </a:r>
            <a:r>
              <a:rPr lang="en-US" sz="2400" b="1" dirty="0" smtClean="0"/>
              <a:t>statistics”</a:t>
            </a:r>
            <a:endParaRPr lang="it-IT" sz="2400" b="1" dirty="0"/>
          </a:p>
        </p:txBody>
      </p:sp>
    </p:spTree>
    <p:extLst>
      <p:ext uri="{BB962C8B-B14F-4D97-AF65-F5344CB8AC3E}">
        <p14:creationId xmlns:p14="http://schemas.microsoft.com/office/powerpoint/2010/main" val="3294732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Segnaposto contenuto 13"/>
          <p:cNvGraphicFramePr>
            <a:graphicFrameLocks noGrp="1"/>
          </p:cNvGraphicFramePr>
          <p:nvPr>
            <p:ph sz="half" idx="1"/>
            <p:extLst>
              <p:ext uri="{D42A27DB-BD31-4B8C-83A1-F6EECF244321}">
                <p14:modId xmlns:p14="http://schemas.microsoft.com/office/powerpoint/2010/main" val="1829497199"/>
              </p:ext>
            </p:extLst>
          </p:nvPr>
        </p:nvGraphicFramePr>
        <p:xfrm>
          <a:off x="3029804" y="1569497"/>
          <a:ext cx="4981432" cy="4403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egnaposto numero diapositiva 1"/>
          <p:cNvSpPr>
            <a:spLocks noGrp="1"/>
          </p:cNvSpPr>
          <p:nvPr>
            <p:ph type="sldNum" sz="quarter" idx="12"/>
          </p:nvPr>
        </p:nvSpPr>
        <p:spPr/>
        <p:txBody>
          <a:bodyPr/>
          <a:lstStyle/>
          <a:p>
            <a:fld id="{0B88D527-2EEA-44AF-9BB0-A16E6567ADD5}" type="slidenum">
              <a:rPr lang="it-IT" smtClean="0"/>
              <a:pPr/>
              <a:t>6</a:t>
            </a:fld>
            <a:endParaRPr lang="it-IT" dirty="0"/>
          </a:p>
        </p:txBody>
      </p:sp>
      <p:sp>
        <p:nvSpPr>
          <p:cNvPr id="19" name="Titolo 4"/>
          <p:cNvSpPr>
            <a:spLocks noGrp="1"/>
          </p:cNvSpPr>
          <p:nvPr>
            <p:ph type="title"/>
          </p:nvPr>
        </p:nvSpPr>
        <p:spPr>
          <a:xfrm>
            <a:off x="402608" y="356526"/>
            <a:ext cx="8229600" cy="530579"/>
          </a:xfrm>
        </p:spPr>
        <p:txBody>
          <a:bodyPr/>
          <a:lstStyle/>
          <a:p>
            <a:r>
              <a:rPr lang="en-US" sz="2400" b="1" dirty="0"/>
              <a:t>Centralised data collection for Italian </a:t>
            </a:r>
            <a:r>
              <a:rPr lang="en-US" sz="2400" b="1" dirty="0" smtClean="0"/>
              <a:t>HICP</a:t>
            </a:r>
            <a:endParaRPr lang="en-US" sz="2400" b="1" dirty="0"/>
          </a:p>
        </p:txBody>
      </p:sp>
      <p:graphicFrame>
        <p:nvGraphicFramePr>
          <p:cNvPr id="17" name="Diagramma 16"/>
          <p:cNvGraphicFramePr/>
          <p:nvPr>
            <p:extLst>
              <p:ext uri="{D42A27DB-BD31-4B8C-83A1-F6EECF244321}">
                <p14:modId xmlns:p14="http://schemas.microsoft.com/office/powerpoint/2010/main" val="2273688664"/>
              </p:ext>
            </p:extLst>
          </p:nvPr>
        </p:nvGraphicFramePr>
        <p:xfrm>
          <a:off x="-27296" y="687317"/>
          <a:ext cx="3384645" cy="26154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 name="CasellaDiTesto 17"/>
          <p:cNvSpPr txBox="1"/>
          <p:nvPr/>
        </p:nvSpPr>
        <p:spPr>
          <a:xfrm>
            <a:off x="3045726" y="1056382"/>
            <a:ext cx="5936775" cy="338554"/>
          </a:xfrm>
          <a:prstGeom prst="rect">
            <a:avLst/>
          </a:prstGeom>
          <a:noFill/>
        </p:spPr>
        <p:txBody>
          <a:bodyPr wrap="square" rtlCol="0">
            <a:spAutoFit/>
          </a:bodyPr>
          <a:lstStyle/>
          <a:p>
            <a:r>
              <a:rPr lang="en-US" sz="1600" b="1" cap="small" dirty="0" smtClean="0"/>
              <a:t>Breakdown of the basket of products in terms of weights</a:t>
            </a:r>
            <a:endParaRPr lang="en-US" sz="1600" b="1" cap="small" dirty="0"/>
          </a:p>
        </p:txBody>
      </p:sp>
    </p:spTree>
    <p:extLst>
      <p:ext uri="{BB962C8B-B14F-4D97-AF65-F5344CB8AC3E}">
        <p14:creationId xmlns:p14="http://schemas.microsoft.com/office/powerpoint/2010/main" val="2887290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7" grpId="0">
        <p:bldAsOne/>
      </p:bldGraphic>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7</a:t>
            </a:fld>
            <a:endParaRPr lang="it-IT" dirty="0"/>
          </a:p>
        </p:txBody>
      </p:sp>
      <p:sp>
        <p:nvSpPr>
          <p:cNvPr id="19" name="Titolo 4"/>
          <p:cNvSpPr>
            <a:spLocks noGrp="1"/>
          </p:cNvSpPr>
          <p:nvPr>
            <p:ph type="title"/>
          </p:nvPr>
        </p:nvSpPr>
        <p:spPr>
          <a:xfrm>
            <a:off x="402608" y="424766"/>
            <a:ext cx="8229600" cy="530579"/>
          </a:xfrm>
        </p:spPr>
        <p:txBody>
          <a:bodyPr/>
          <a:lstStyle/>
          <a:p>
            <a:r>
              <a:rPr lang="en-US" sz="2400" b="1" dirty="0"/>
              <a:t>Centralised data collection for Italian </a:t>
            </a:r>
            <a:r>
              <a:rPr lang="en-US" sz="2400" b="1" dirty="0" smtClean="0"/>
              <a:t>HICP</a:t>
            </a:r>
            <a:endParaRPr lang="en-US" sz="2400" b="1" dirty="0"/>
          </a:p>
        </p:txBody>
      </p:sp>
      <p:sp>
        <p:nvSpPr>
          <p:cNvPr id="18" name="CasellaDiTesto 17"/>
          <p:cNvSpPr txBox="1"/>
          <p:nvPr/>
        </p:nvSpPr>
        <p:spPr>
          <a:xfrm>
            <a:off x="566384" y="1131866"/>
            <a:ext cx="7908879" cy="369332"/>
          </a:xfrm>
          <a:prstGeom prst="rect">
            <a:avLst/>
          </a:prstGeom>
          <a:noFill/>
        </p:spPr>
        <p:txBody>
          <a:bodyPr wrap="square" rtlCol="0">
            <a:spAutoFit/>
          </a:bodyPr>
          <a:lstStyle/>
          <a:p>
            <a:pPr algn="ctr"/>
            <a:r>
              <a:rPr lang="en-US" b="1" cap="small" dirty="0" smtClean="0"/>
              <a:t>Criteria to select the products for testing web scraping techniques</a:t>
            </a:r>
            <a:endParaRPr lang="en-US" b="1" cap="small" dirty="0"/>
          </a:p>
        </p:txBody>
      </p:sp>
      <p:graphicFrame>
        <p:nvGraphicFramePr>
          <p:cNvPr id="10" name="Diagramma 9"/>
          <p:cNvGraphicFramePr/>
          <p:nvPr>
            <p:extLst>
              <p:ext uri="{D42A27DB-BD31-4B8C-83A1-F6EECF244321}">
                <p14:modId xmlns:p14="http://schemas.microsoft.com/office/powerpoint/2010/main" val="3363132516"/>
              </p:ext>
            </p:extLst>
          </p:nvPr>
        </p:nvGraphicFramePr>
        <p:xfrm>
          <a:off x="832514" y="1726905"/>
          <a:ext cx="7424382" cy="39778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253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0B88D527-2EEA-44AF-9BB0-A16E6567ADD5}" type="slidenum">
              <a:rPr lang="it-IT" smtClean="0"/>
              <a:pPr/>
              <a:t>8</a:t>
            </a:fld>
            <a:endParaRPr lang="it-IT" dirty="0"/>
          </a:p>
        </p:txBody>
      </p:sp>
      <p:sp>
        <p:nvSpPr>
          <p:cNvPr id="19" name="Titolo 4"/>
          <p:cNvSpPr>
            <a:spLocks noGrp="1"/>
          </p:cNvSpPr>
          <p:nvPr>
            <p:ph type="title"/>
          </p:nvPr>
        </p:nvSpPr>
        <p:spPr>
          <a:xfrm>
            <a:off x="402608" y="370174"/>
            <a:ext cx="8229600" cy="391461"/>
          </a:xfrm>
        </p:spPr>
        <p:txBody>
          <a:bodyPr/>
          <a:lstStyle/>
          <a:p>
            <a:r>
              <a:rPr lang="en-US" sz="2400" b="1" dirty="0"/>
              <a:t>Centralised data collection for Italian </a:t>
            </a:r>
            <a:r>
              <a:rPr lang="en-US" sz="2400" b="1" dirty="0" smtClean="0"/>
              <a:t>HICP</a:t>
            </a:r>
            <a:endParaRPr lang="en-US" sz="2400" b="1" dirty="0"/>
          </a:p>
        </p:txBody>
      </p:sp>
      <p:sp>
        <p:nvSpPr>
          <p:cNvPr id="18" name="CasellaDiTesto 17"/>
          <p:cNvSpPr txBox="1"/>
          <p:nvPr/>
        </p:nvSpPr>
        <p:spPr>
          <a:xfrm>
            <a:off x="443551" y="693398"/>
            <a:ext cx="7908879" cy="369332"/>
          </a:xfrm>
          <a:prstGeom prst="rect">
            <a:avLst/>
          </a:prstGeom>
          <a:noFill/>
        </p:spPr>
        <p:txBody>
          <a:bodyPr wrap="square" rtlCol="0">
            <a:spAutoFit/>
          </a:bodyPr>
          <a:lstStyle/>
          <a:p>
            <a:pPr algn="ctr"/>
            <a:r>
              <a:rPr lang="en-US" b="1" cap="small" dirty="0" smtClean="0"/>
              <a:t>Relevance of web as retail trade channel</a:t>
            </a:r>
            <a:endParaRPr lang="en-US" b="1" cap="small" dirty="0"/>
          </a:p>
        </p:txBody>
      </p:sp>
      <p:graphicFrame>
        <p:nvGraphicFramePr>
          <p:cNvPr id="3" name="Tabella 2"/>
          <p:cNvGraphicFramePr>
            <a:graphicFrameLocks noGrp="1"/>
          </p:cNvGraphicFramePr>
          <p:nvPr>
            <p:extLst>
              <p:ext uri="{D42A27DB-BD31-4B8C-83A1-F6EECF244321}">
                <p14:modId xmlns:p14="http://schemas.microsoft.com/office/powerpoint/2010/main" val="3275262809"/>
              </p:ext>
            </p:extLst>
          </p:nvPr>
        </p:nvGraphicFramePr>
        <p:xfrm>
          <a:off x="402608" y="1187355"/>
          <a:ext cx="8229600" cy="4810950"/>
        </p:xfrm>
        <a:graphic>
          <a:graphicData uri="http://schemas.openxmlformats.org/drawingml/2006/table">
            <a:tbl>
              <a:tblPr firstRow="1" firstCol="1" bandRow="1">
                <a:tableStyleId>{9D7B26C5-4107-4FEC-AEDC-1716B250A1EF}</a:tableStyleId>
              </a:tblPr>
              <a:tblGrid>
                <a:gridCol w="7428037"/>
                <a:gridCol w="801563"/>
              </a:tblGrid>
              <a:tr h="673014">
                <a:tc gridSpan="2">
                  <a:txBody>
                    <a:bodyPr/>
                    <a:lstStyle/>
                    <a:p>
                      <a:pPr marL="0" marR="0" algn="just">
                        <a:lnSpc>
                          <a:spcPts val="1800"/>
                        </a:lnSpc>
                        <a:spcBef>
                          <a:spcPts val="0"/>
                        </a:spcBef>
                        <a:spcAft>
                          <a:spcPts val="0"/>
                        </a:spcAft>
                      </a:pPr>
                      <a:r>
                        <a:rPr lang="en-US" sz="1400" dirty="0" smtClean="0">
                          <a:solidFill>
                            <a:schemeClr val="tx1"/>
                          </a:solidFill>
                          <a:effectLst/>
                          <a:latin typeface="Arial Narrow" panose="020B0606020202030204" pitchFamily="34" charset="0"/>
                          <a:ea typeface="Calibri"/>
                          <a:cs typeface="Times New Roman"/>
                        </a:rPr>
                        <a:t>Table 1. E-commerce. Individuals aged 14 and over who have used the web during the last 12 months who have bought or ordered goods or services for private use over the Internet, by groups of products purchased or ordered. 2012. </a:t>
                      </a:r>
                      <a:r>
                        <a:rPr lang="en-US" sz="1400" b="0" i="1" dirty="0" smtClean="0">
                          <a:solidFill>
                            <a:schemeClr val="tx1"/>
                          </a:solidFill>
                          <a:effectLst/>
                          <a:latin typeface="Arial Narrow" panose="020B0606020202030204" pitchFamily="34" charset="0"/>
                          <a:ea typeface="Calibri"/>
                          <a:cs typeface="Times New Roman"/>
                        </a:rPr>
                        <a:t>Percentages</a:t>
                      </a:r>
                      <a:endParaRPr lang="it-IT" sz="1400" b="0" i="1" dirty="0">
                        <a:solidFill>
                          <a:schemeClr val="tx1"/>
                        </a:solidFill>
                        <a:effectLst/>
                        <a:latin typeface="Arial Narrow" panose="020B0606020202030204" pitchFamily="34" charset="0"/>
                        <a:ea typeface="Calibri"/>
                        <a:cs typeface="Times New Roman"/>
                      </a:endParaRPr>
                    </a:p>
                  </a:txBody>
                  <a:tcPr marL="44450" marR="44450" marT="0" marB="0" anchor="ctr"/>
                </a:tc>
                <a:tc hMerge="1">
                  <a:txBody>
                    <a:bodyPr/>
                    <a:lstStyle/>
                    <a:p>
                      <a:pPr marL="0" marR="0" algn="just">
                        <a:lnSpc>
                          <a:spcPts val="1200"/>
                        </a:lnSpc>
                        <a:spcBef>
                          <a:spcPts val="0"/>
                        </a:spcBef>
                        <a:spcAft>
                          <a:spcPts val="0"/>
                        </a:spcAft>
                      </a:pPr>
                      <a:endParaRPr lang="it-IT" sz="1200" dirty="0">
                        <a:solidFill>
                          <a:schemeClr val="tx1"/>
                        </a:solidFill>
                        <a:effectLst/>
                        <a:latin typeface="Calibri"/>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US" sz="1400" dirty="0">
                          <a:effectLst/>
                          <a:latin typeface="Arial Narrow" panose="020B0606020202030204" pitchFamily="34" charset="0"/>
                        </a:rPr>
                        <a:t>Overnight stays for holidays (hotels, pension etc.).</a:t>
                      </a:r>
                      <a:endParaRPr lang="it-IT" sz="1400" dirty="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35.5</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US" sz="1400">
                          <a:effectLst/>
                          <a:latin typeface="Arial Narrow" panose="020B0606020202030204" pitchFamily="34" charset="0"/>
                        </a:rPr>
                        <a:t>Other travel expenditures for holidays (railway and air tickets, rent a car, etc.)</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33.5</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GB" sz="1400">
                          <a:effectLst/>
                          <a:latin typeface="Arial Narrow" panose="020B0606020202030204" pitchFamily="34" charset="0"/>
                        </a:rPr>
                        <a:t>Clothing and footwear</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28.9</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Books, newspapers, magazines, including e-books</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25.1</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dirty="0" err="1">
                          <a:effectLst/>
                          <a:latin typeface="Arial Narrow" panose="020B0606020202030204" pitchFamily="34" charset="0"/>
                        </a:rPr>
                        <a:t>Tickets</a:t>
                      </a:r>
                      <a:r>
                        <a:rPr lang="it-IT" sz="1400" dirty="0">
                          <a:effectLst/>
                          <a:latin typeface="Arial Narrow" panose="020B0606020202030204" pitchFamily="34" charset="0"/>
                        </a:rPr>
                        <a:t> for shows</a:t>
                      </a:r>
                      <a:endParaRPr lang="it-IT" sz="1400" dirty="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19.7</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GB" sz="1400">
                          <a:effectLst/>
                          <a:latin typeface="Arial Narrow" panose="020B0606020202030204" pitchFamily="34" charset="0"/>
                        </a:rPr>
                        <a:t>Consumer electronics products </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18.6</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US" sz="1400" dirty="0">
                          <a:effectLst/>
                          <a:latin typeface="Arial Narrow" panose="020B0606020202030204" pitchFamily="34" charset="0"/>
                        </a:rPr>
                        <a:t>Articles for the house, furniture, toys, etc..</a:t>
                      </a:r>
                      <a:endParaRPr lang="it-IT" sz="1400" dirty="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17.9</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dirty="0">
                          <a:effectLst/>
                          <a:latin typeface="Arial Narrow" panose="020B0606020202030204" pitchFamily="34" charset="0"/>
                        </a:rPr>
                        <a:t>Others</a:t>
                      </a:r>
                      <a:endParaRPr lang="it-IT" sz="1400" dirty="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15.1</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Film, music</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14.4</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Telecommunication services</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14.0</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US" sz="1400">
                          <a:effectLst/>
                          <a:latin typeface="Arial Narrow" panose="020B0606020202030204" pitchFamily="34" charset="0"/>
                        </a:rPr>
                        <a:t>Sofware for computer and updates (excluding videogames)</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11.5</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Hardware for computer</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8.4</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Videogames and their updates</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8.0</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Financial and insurance services</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6.0</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Food products</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5.6</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dirty="0" err="1">
                          <a:effectLst/>
                          <a:latin typeface="Arial Narrow" panose="020B0606020202030204" pitchFamily="34" charset="0"/>
                        </a:rPr>
                        <a:t>Material</a:t>
                      </a:r>
                      <a:r>
                        <a:rPr lang="it-IT" sz="1400" dirty="0">
                          <a:effectLst/>
                          <a:latin typeface="Arial Narrow" panose="020B0606020202030204" pitchFamily="34" charset="0"/>
                        </a:rPr>
                        <a:t> for e-learning</a:t>
                      </a:r>
                      <a:endParaRPr lang="it-IT" sz="1400" dirty="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2.8</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it-IT" sz="1400">
                          <a:effectLst/>
                          <a:latin typeface="Arial Narrow" panose="020B0606020202030204" pitchFamily="34" charset="0"/>
                        </a:rPr>
                        <a:t>Games of chance</a:t>
                      </a:r>
                      <a:endParaRPr lang="it-IT" sz="140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1.2</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r h="229175">
                <a:tc>
                  <a:txBody>
                    <a:bodyPr/>
                    <a:lstStyle/>
                    <a:p>
                      <a:pPr marL="0" marR="0" algn="just">
                        <a:lnSpc>
                          <a:spcPts val="1200"/>
                        </a:lnSpc>
                        <a:spcBef>
                          <a:spcPts val="0"/>
                        </a:spcBef>
                        <a:spcAft>
                          <a:spcPts val="0"/>
                        </a:spcAft>
                      </a:pPr>
                      <a:r>
                        <a:rPr lang="en-US" sz="1400" noProof="0" dirty="0" smtClean="0">
                          <a:effectLst/>
                          <a:latin typeface="Arial Narrow" panose="020B0606020202030204" pitchFamily="34" charset="0"/>
                        </a:rPr>
                        <a:t>Medicines</a:t>
                      </a:r>
                      <a:endParaRPr lang="en-US" sz="1400" noProof="0" dirty="0">
                        <a:solidFill>
                          <a:schemeClr val="tx1"/>
                        </a:solidFill>
                        <a:effectLst/>
                        <a:latin typeface="Arial Narrow" panose="020B0606020202030204" pitchFamily="34" charset="0"/>
                        <a:ea typeface="Calibri"/>
                        <a:cs typeface="Times New Roman"/>
                      </a:endParaRPr>
                    </a:p>
                  </a:txBody>
                  <a:tcPr marL="44450" marR="44450" marT="0" marB="0" anchor="ctr"/>
                </a:tc>
                <a:tc>
                  <a:txBody>
                    <a:bodyPr/>
                    <a:lstStyle/>
                    <a:p>
                      <a:pPr marL="0" marR="0" algn="ctr">
                        <a:lnSpc>
                          <a:spcPts val="1200"/>
                        </a:lnSpc>
                        <a:spcBef>
                          <a:spcPts val="0"/>
                        </a:spcBef>
                        <a:spcAft>
                          <a:spcPts val="0"/>
                        </a:spcAft>
                      </a:pPr>
                      <a:r>
                        <a:rPr lang="it-IT" sz="1400" b="1" dirty="0">
                          <a:effectLst/>
                          <a:latin typeface="Arial Narrow" panose="020B0606020202030204" pitchFamily="34" charset="0"/>
                        </a:rPr>
                        <a:t>0.8</a:t>
                      </a:r>
                      <a:endParaRPr lang="it-IT" sz="1400" b="1" dirty="0">
                        <a:solidFill>
                          <a:schemeClr val="tx1"/>
                        </a:solidFill>
                        <a:effectLst/>
                        <a:latin typeface="Arial Narrow" panose="020B0606020202030204" pitchFamily="34" charset="0"/>
                        <a:ea typeface="Calibri"/>
                        <a:cs typeface="Times New Roman"/>
                      </a:endParaRPr>
                    </a:p>
                  </a:txBody>
                  <a:tcPr marL="44450" marR="44450" marT="0" marB="0" anchor="ctr"/>
                </a:tc>
              </a:tr>
            </a:tbl>
          </a:graphicData>
        </a:graphic>
      </p:graphicFrame>
      <p:sp>
        <p:nvSpPr>
          <p:cNvPr id="4" name="Rettangolo 3"/>
          <p:cNvSpPr/>
          <p:nvPr/>
        </p:nvSpPr>
        <p:spPr>
          <a:xfrm>
            <a:off x="402608" y="5985520"/>
            <a:ext cx="8229600" cy="276999"/>
          </a:xfrm>
          <a:prstGeom prst="rect">
            <a:avLst/>
          </a:prstGeom>
        </p:spPr>
        <p:txBody>
          <a:bodyPr wrap="square">
            <a:spAutoFit/>
          </a:bodyPr>
          <a:lstStyle/>
          <a:p>
            <a:r>
              <a:rPr lang="en-US" sz="1200" dirty="0"/>
              <a:t>Source: Istat survey on “Aspects of daily life”</a:t>
            </a:r>
            <a:endParaRPr lang="it-IT" sz="1200" dirty="0"/>
          </a:p>
        </p:txBody>
      </p:sp>
    </p:spTree>
    <p:extLst>
      <p:ext uri="{BB962C8B-B14F-4D97-AF65-F5344CB8AC3E}">
        <p14:creationId xmlns:p14="http://schemas.microsoft.com/office/powerpoint/2010/main" val="41300802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contenuto 6"/>
          <p:cNvSpPr>
            <a:spLocks noGrp="1"/>
          </p:cNvSpPr>
          <p:nvPr>
            <p:ph sz="half" idx="1"/>
          </p:nvPr>
        </p:nvSpPr>
        <p:spPr>
          <a:xfrm>
            <a:off x="750625" y="1013346"/>
            <a:ext cx="7792873" cy="4445758"/>
          </a:xfrm>
        </p:spPr>
        <p:txBody>
          <a:bodyPr/>
          <a:lstStyle/>
          <a:p>
            <a:pPr algn="just"/>
            <a:r>
              <a:rPr lang="en-US" sz="2400" dirty="0" smtClean="0"/>
              <a:t>The </a:t>
            </a:r>
            <a:r>
              <a:rPr lang="en-US" sz="2400" dirty="0"/>
              <a:t>choice has finally fallen on two groups of products: consumer electronics (goods) and airfares (services</a:t>
            </a:r>
            <a:r>
              <a:rPr lang="en-US" sz="2400" dirty="0" smtClean="0"/>
              <a:t>)</a:t>
            </a:r>
            <a:endParaRPr lang="en-US" sz="2400" dirty="0"/>
          </a:p>
          <a:p>
            <a:pPr algn="just"/>
            <a:r>
              <a:rPr lang="en-US" sz="2400" dirty="0" smtClean="0"/>
              <a:t>Testing </a:t>
            </a:r>
            <a:r>
              <a:rPr lang="en-US" sz="2400" dirty="0"/>
              <a:t>web scraping techniques on these two groups of products was aimed first of all at making the on line data collection </a:t>
            </a:r>
            <a:r>
              <a:rPr lang="en-US" sz="2400" b="1" dirty="0"/>
              <a:t>more </a:t>
            </a:r>
            <a:r>
              <a:rPr lang="en-US" sz="2400" b="1" dirty="0" smtClean="0"/>
              <a:t>efficient</a:t>
            </a:r>
            <a:r>
              <a:rPr lang="en-US" sz="2400" dirty="0" smtClean="0"/>
              <a:t>, for products for which the web is a relevant retail trade channel</a:t>
            </a:r>
          </a:p>
          <a:p>
            <a:pPr algn="just"/>
            <a:r>
              <a:rPr lang="en-US" sz="2400" dirty="0" smtClean="0"/>
              <a:t>The aim of </a:t>
            </a:r>
            <a:r>
              <a:rPr lang="en-US" sz="2400" dirty="0"/>
              <a:t>exploring the potentialities of web scraping </a:t>
            </a:r>
            <a:r>
              <a:rPr lang="en-US" sz="2400" dirty="0" smtClean="0"/>
              <a:t>to </a:t>
            </a:r>
            <a:r>
              <a:rPr lang="en-US" sz="2400" dirty="0"/>
              <a:t>allow a </a:t>
            </a:r>
            <a:r>
              <a:rPr lang="en-US" sz="2400" b="1" dirty="0"/>
              <a:t>better coverage of the reference </a:t>
            </a:r>
            <a:r>
              <a:rPr lang="en-US" sz="2400" b="1" dirty="0" smtClean="0"/>
              <a:t>population </a:t>
            </a:r>
            <a:r>
              <a:rPr lang="en-US" sz="2400" dirty="0" smtClean="0"/>
              <a:t>(linked </a:t>
            </a:r>
            <a:r>
              <a:rPr lang="en-US" sz="2400" dirty="0"/>
              <a:t>to </a:t>
            </a:r>
            <a:r>
              <a:rPr lang="en-US" sz="2400" dirty="0" smtClean="0"/>
              <a:t>the issue </a:t>
            </a:r>
            <a:r>
              <a:rPr lang="en-US" sz="2400" dirty="0"/>
              <a:t>about the use of </a:t>
            </a:r>
            <a:r>
              <a:rPr lang="en-US" sz="2400" b="1" dirty="0"/>
              <a:t>big data</a:t>
            </a:r>
            <a:r>
              <a:rPr lang="en-US" sz="2400" dirty="0"/>
              <a:t> for statistical purposes and the consequences of this use on the traditional sampling </a:t>
            </a:r>
            <a:r>
              <a:rPr lang="en-US" sz="2400" dirty="0" smtClean="0"/>
              <a:t>methodologies)</a:t>
            </a:r>
            <a:endParaRPr lang="en-US" sz="2400" dirty="0"/>
          </a:p>
          <a:p>
            <a:pPr algn="just"/>
            <a:endParaRPr lang="it-IT" sz="2400" dirty="0"/>
          </a:p>
        </p:txBody>
      </p:sp>
      <p:sp>
        <p:nvSpPr>
          <p:cNvPr id="2" name="Segnaposto numero diapositiva 1"/>
          <p:cNvSpPr>
            <a:spLocks noGrp="1"/>
          </p:cNvSpPr>
          <p:nvPr>
            <p:ph type="sldNum" sz="quarter" idx="12"/>
          </p:nvPr>
        </p:nvSpPr>
        <p:spPr/>
        <p:txBody>
          <a:bodyPr/>
          <a:lstStyle/>
          <a:p>
            <a:fld id="{0B88D527-2EEA-44AF-9BB0-A16E6567ADD5}" type="slidenum">
              <a:rPr lang="it-IT" smtClean="0"/>
              <a:pPr/>
              <a:t>9</a:t>
            </a:fld>
            <a:endParaRPr lang="it-IT" dirty="0"/>
          </a:p>
        </p:txBody>
      </p:sp>
      <p:sp>
        <p:nvSpPr>
          <p:cNvPr id="8" name="Titolo 4"/>
          <p:cNvSpPr>
            <a:spLocks noGrp="1"/>
          </p:cNvSpPr>
          <p:nvPr>
            <p:ph type="title"/>
          </p:nvPr>
        </p:nvSpPr>
        <p:spPr>
          <a:xfrm>
            <a:off x="402608" y="370174"/>
            <a:ext cx="8229600" cy="391461"/>
          </a:xfrm>
        </p:spPr>
        <p:txBody>
          <a:bodyPr/>
          <a:lstStyle/>
          <a:p>
            <a:r>
              <a:rPr lang="en-US" sz="2400" b="1" dirty="0"/>
              <a:t>Centralised data collection for Italian </a:t>
            </a:r>
            <a:r>
              <a:rPr lang="en-US" sz="2400" b="1" dirty="0" smtClean="0"/>
              <a:t>HICP</a:t>
            </a:r>
            <a:endParaRPr lang="en-US" sz="2400" b="1" dirty="0"/>
          </a:p>
        </p:txBody>
      </p:sp>
    </p:spTree>
    <p:extLst>
      <p:ext uri="{BB962C8B-B14F-4D97-AF65-F5344CB8AC3E}">
        <p14:creationId xmlns:p14="http://schemas.microsoft.com/office/powerpoint/2010/main" val="4160731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tr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7898</TotalTime>
  <Words>3439</Words>
  <Application>Microsoft Office PowerPoint</Application>
  <PresentationFormat>Presentazione su schermo (4:3)</PresentationFormat>
  <Paragraphs>413</Paragraphs>
  <Slides>29</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29</vt:i4>
      </vt:variant>
    </vt:vector>
  </HeadingPairs>
  <TitlesOfParts>
    <vt:vector size="36" baseType="lpstr">
      <vt:lpstr>Arial</vt:lpstr>
      <vt:lpstr>Arial Narrow</vt:lpstr>
      <vt:lpstr>Calibri</vt:lpstr>
      <vt:lpstr>Segoe UI Symbol</vt:lpstr>
      <vt:lpstr>Times New Roman</vt:lpstr>
      <vt:lpstr>Wingdings</vt:lpstr>
      <vt:lpstr>copertina</vt:lpstr>
      <vt:lpstr>Presentazione standard di PowerPoint</vt:lpstr>
      <vt:lpstr>Outline of the presentation</vt:lpstr>
      <vt:lpstr>Implementing European project  “Multipurpose price statistics”</vt:lpstr>
      <vt:lpstr>Implementing European project  “Multipurpose price statistics”</vt:lpstr>
      <vt:lpstr>Implementing European project  “Multipurpose price statistics”</vt:lpstr>
      <vt:lpstr>Centralised data collection for Italian HICP</vt:lpstr>
      <vt:lpstr>Centralised data collection for Italian HICP</vt:lpstr>
      <vt:lpstr>Centralised data collection for Italian HICP</vt:lpstr>
      <vt:lpstr>Centralised data collection for Italian HICP</vt:lpstr>
      <vt:lpstr>Testing and implementing web scraping techniques on “consumer electronics” products</vt:lpstr>
      <vt:lpstr>Testing and implementing web scraping techniques on “consumer electronics” products</vt:lpstr>
      <vt:lpstr>Testing and implementing web scraping techniques on “consumer electronics” products</vt:lpstr>
      <vt:lpstr>Testing and implementing web scraping techniques on “consumer electronics” products</vt:lpstr>
      <vt:lpstr>Testing and implementing web scraping techniques on “consumer electronics” products</vt:lpstr>
      <vt:lpstr>Testing and implementing web scraping techniques on “consumer electronics” products</vt:lpstr>
      <vt:lpstr>Testing and implementing web scraping techniques on “consumer electronics” products</vt:lpstr>
      <vt:lpstr>Testing and implementing web scraping techniques on “consumer electronics” products</vt:lpstr>
      <vt:lpstr>Testing web scraping techniques on the survey concerning “airfares” </vt:lpstr>
      <vt:lpstr>Testing web scraping techniques on the survey concerning “airfares” </vt:lpstr>
      <vt:lpstr>Testing web scraping techniques on the survey concerning “airfares” </vt:lpstr>
      <vt:lpstr>Testing web scraping techniques on the survey concerning “airfares” </vt:lpstr>
      <vt:lpstr>Testing web scraping techniques on the survey concerning “airfares” </vt:lpstr>
      <vt:lpstr>Testing web scraping techniques on the survey concerning “airfares” </vt:lpstr>
      <vt:lpstr>Testing web scraping techniques on the survey concerning “airfares” </vt:lpstr>
      <vt:lpstr>IT choices adopted to implement web scraping procedures</vt:lpstr>
      <vt:lpstr>IT choices adopted to implement web scraping procedures</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Bruna Tabanella</dc:creator>
  <cp:lastModifiedBy>Federico Polidoro</cp:lastModifiedBy>
  <cp:revision>655</cp:revision>
  <dcterms:created xsi:type="dcterms:W3CDTF">2012-12-11T11:00:35Z</dcterms:created>
  <dcterms:modified xsi:type="dcterms:W3CDTF">2014-06-04T05:46:46Z</dcterms:modified>
</cp:coreProperties>
</file>