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1"/>
  </p:notesMasterIdLst>
  <p:handoutMasterIdLst>
    <p:handoutMasterId r:id="rId22"/>
  </p:handoutMasterIdLst>
  <p:sldIdLst>
    <p:sldId id="268" r:id="rId2"/>
    <p:sldId id="326" r:id="rId3"/>
    <p:sldId id="313" r:id="rId4"/>
    <p:sldId id="335" r:id="rId5"/>
    <p:sldId id="321" r:id="rId6"/>
    <p:sldId id="331" r:id="rId7"/>
    <p:sldId id="322" r:id="rId8"/>
    <p:sldId id="329" r:id="rId9"/>
    <p:sldId id="330" r:id="rId10"/>
    <p:sldId id="323" r:id="rId11"/>
    <p:sldId id="333" r:id="rId12"/>
    <p:sldId id="324" r:id="rId13"/>
    <p:sldId id="325" r:id="rId14"/>
    <p:sldId id="334" r:id="rId15"/>
    <p:sldId id="318" r:id="rId16"/>
    <p:sldId id="320" r:id="rId17"/>
    <p:sldId id="336" r:id="rId18"/>
    <p:sldId id="317" r:id="rId19"/>
    <p:sldId id="316" r:id="rId20"/>
  </p:sldIdLst>
  <p:sldSz cx="9144000" cy="6858000" type="screen4x3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3399"/>
    <a:srgbClr val="BCA41E"/>
    <a:srgbClr val="AA951C"/>
    <a:srgbClr val="CC691A"/>
    <a:srgbClr val="336600"/>
    <a:srgbClr val="33993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72242" autoAdjust="0"/>
  </p:normalViewPr>
  <p:slideViewPr>
    <p:cSldViewPr>
      <p:cViewPr varScale="1">
        <p:scale>
          <a:sx n="53" d="100"/>
          <a:sy n="53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78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mecb01\data\shared\SME%20Survey\DataBase\Analysis\RISQ%20indicators\outputs\Copy%20of%20results_summary_var_level%20Gosk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mecb01\data\shared\SME%20Survey\DataBase\Analysis\RISQ%20indicators\outputs\Copy%20of%20results_summary_var_level%20Gosk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mecb01\data\shared\SME%20Survey\DataBase\Analysis\RISQ%20indicators\outputs\Copy%20of%20results_summary_var_level%20Gosk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imecb01\data\shared\SME%20Survey\DataBase\Analysis\RISQ%20indicators\outputs\Copy%20of%20results_summary_var_level%20Gos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Unconditional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Sheet1!$A$40:$A$43</c:f>
              <c:strCache>
                <c:ptCount val="4"/>
                <c:pt idx="0">
                  <c:v>country</c:v>
                </c:pt>
                <c:pt idx="1">
                  <c:v>size</c:v>
                </c:pt>
                <c:pt idx="2">
                  <c:v>sector</c:v>
                </c:pt>
                <c:pt idx="3">
                  <c:v>panel</c:v>
                </c:pt>
              </c:strCache>
            </c:strRef>
          </c:cat>
          <c:val>
            <c:numRef>
              <c:f>Sheet1!$B$40:$B$43</c:f>
              <c:numCache>
                <c:formatCode>0.000</c:formatCode>
                <c:ptCount val="4"/>
                <c:pt idx="0">
                  <c:v>7.7603160000000004E-4</c:v>
                </c:pt>
                <c:pt idx="1">
                  <c:v>6.6616449999999997E-4</c:v>
                </c:pt>
                <c:pt idx="2">
                  <c:v>7.8098700000000005E-5</c:v>
                </c:pt>
                <c:pt idx="3">
                  <c:v>6.9764425E-3</c:v>
                </c:pt>
              </c:numCache>
            </c:numRef>
          </c:val>
        </c:ser>
        <c:ser>
          <c:idx val="1"/>
          <c:order val="1"/>
          <c:tx>
            <c:strRef>
              <c:f>Sheet1!$C$39</c:f>
              <c:strCache>
                <c:ptCount val="1"/>
                <c:pt idx="0">
                  <c:v>Conditional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</c:dPt>
          <c:cat>
            <c:strRef>
              <c:f>Sheet1!$A$40:$A$43</c:f>
              <c:strCache>
                <c:ptCount val="4"/>
                <c:pt idx="0">
                  <c:v>country</c:v>
                </c:pt>
                <c:pt idx="1">
                  <c:v>size</c:v>
                </c:pt>
                <c:pt idx="2">
                  <c:v>sector</c:v>
                </c:pt>
                <c:pt idx="3">
                  <c:v>panel</c:v>
                </c:pt>
              </c:strCache>
            </c:strRef>
          </c:cat>
          <c:val>
            <c:numRef>
              <c:f>Sheet1!$C$40:$C$43</c:f>
              <c:numCache>
                <c:formatCode>0.000</c:formatCode>
                <c:ptCount val="4"/>
                <c:pt idx="0">
                  <c:v>2.6101500000000002E-4</c:v>
                </c:pt>
                <c:pt idx="1">
                  <c:v>4.622165E-4</c:v>
                </c:pt>
                <c:pt idx="2">
                  <c:v>1.61222E-5</c:v>
                </c:pt>
                <c:pt idx="3">
                  <c:v>5.1344258999999996E-3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11328464"/>
        <c:axId val="111324544"/>
      </c:barChart>
      <c:catAx>
        <c:axId val="111328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11324544"/>
        <c:crosses val="autoZero"/>
        <c:auto val="1"/>
        <c:lblAlgn val="ctr"/>
        <c:lblOffset val="100"/>
        <c:noMultiLvlLbl val="0"/>
      </c:catAx>
      <c:valAx>
        <c:axId val="111324544"/>
        <c:scaling>
          <c:orientation val="minMax"/>
          <c:max val="1.0000000000000002E-2"/>
        </c:scaling>
        <c:delete val="0"/>
        <c:axPos val="t"/>
        <c:majorGridlines/>
        <c:numFmt formatCode="0.000" sourceLinked="1"/>
        <c:majorTickMark val="out"/>
        <c:minorTickMark val="none"/>
        <c:tickLblPos val="nextTo"/>
        <c:crossAx val="111328464"/>
        <c:crosses val="autoZero"/>
        <c:crossBetween val="between"/>
      </c:valAx>
      <c:spPr>
        <a:ln>
          <a:solidFill>
            <a:schemeClr val="tx1">
              <a:alpha val="39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56450192091139395"/>
          <c:y val="0.22324797619011538"/>
          <c:w val="0.23462173613082771"/>
          <c:h val="0.35113578847511873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82736557204112"/>
          <c:y val="8.3819794372860468E-2"/>
          <c:w val="0.79936440242489826"/>
          <c:h val="0.871893071562661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Sheet1!$B$45</c:f>
              <c:strCache>
                <c:ptCount val="1"/>
                <c:pt idx="0">
                  <c:v>Unconditional</c:v>
                </c:pt>
              </c:strCache>
            </c:strRef>
          </c:tx>
          <c:spPr>
            <a:solidFill>
              <a:srgbClr val="4F81BD"/>
            </a:solidFill>
          </c:spPr>
          <c:invertIfNegative val="1"/>
          <c:dPt>
            <c:idx val="1"/>
            <c:invertIfNegative val="1"/>
            <c:bubble3D val="0"/>
          </c:dPt>
          <c:cat>
            <c:strRef>
              <c:f>Sheet1!$A$46:$A$69</c:f>
              <c:strCache>
                <c:ptCount val="24"/>
                <c:pt idx="0">
                  <c:v>ES</c:v>
                </c:pt>
                <c:pt idx="1">
                  <c:v>NL</c:v>
                </c:pt>
                <c:pt idx="2">
                  <c:v>BE</c:v>
                </c:pt>
                <c:pt idx="3">
                  <c:v>AT</c:v>
                </c:pt>
                <c:pt idx="4">
                  <c:v>DE</c:v>
                </c:pt>
                <c:pt idx="5">
                  <c:v>FI</c:v>
                </c:pt>
                <c:pt idx="6">
                  <c:v>GR</c:v>
                </c:pt>
                <c:pt idx="7">
                  <c:v>FR</c:v>
                </c:pt>
                <c:pt idx="8">
                  <c:v>IT</c:v>
                </c:pt>
                <c:pt idx="9">
                  <c:v>IE</c:v>
                </c:pt>
                <c:pt idx="10">
                  <c:v>PT</c:v>
                </c:pt>
                <c:pt idx="12">
                  <c:v>micro </c:v>
                </c:pt>
                <c:pt idx="13">
                  <c:v>large </c:v>
                </c:pt>
                <c:pt idx="14">
                  <c:v>medium </c:v>
                </c:pt>
                <c:pt idx="15">
                  <c:v>small </c:v>
                </c:pt>
                <c:pt idx="17">
                  <c:v>services </c:v>
                </c:pt>
                <c:pt idx="18">
                  <c:v>construction </c:v>
                </c:pt>
                <c:pt idx="19">
                  <c:v>trade </c:v>
                </c:pt>
                <c:pt idx="20">
                  <c:v>industry </c:v>
                </c:pt>
                <c:pt idx="22">
                  <c:v>non-panel</c:v>
                </c:pt>
                <c:pt idx="23">
                  <c:v>panel</c:v>
                </c:pt>
              </c:strCache>
            </c:strRef>
          </c:cat>
          <c:val>
            <c:numRef>
              <c:f>Sheet1!$B$46:$B$69</c:f>
              <c:numCache>
                <c:formatCode>0.000</c:formatCode>
                <c:ptCount val="24"/>
                <c:pt idx="0">
                  <c:v>-1.0430137000000001E-2</c:v>
                </c:pt>
                <c:pt idx="1">
                  <c:v>-4.918441E-3</c:v>
                </c:pt>
                <c:pt idx="2">
                  <c:v>-4.9036119999999999E-3</c:v>
                </c:pt>
                <c:pt idx="3">
                  <c:v>-3.576142E-3</c:v>
                </c:pt>
                <c:pt idx="4">
                  <c:v>-1.78611E-3</c:v>
                </c:pt>
                <c:pt idx="5">
                  <c:v>1.48616E-3</c:v>
                </c:pt>
                <c:pt idx="6">
                  <c:v>3.4479413E-3</c:v>
                </c:pt>
                <c:pt idx="7">
                  <c:v>6.8891812000000004E-3</c:v>
                </c:pt>
                <c:pt idx="8">
                  <c:v>1.02650863E-2</c:v>
                </c:pt>
                <c:pt idx="9">
                  <c:v>1.3975038E-2</c:v>
                </c:pt>
                <c:pt idx="10">
                  <c:v>1.55176333E-2</c:v>
                </c:pt>
                <c:pt idx="12">
                  <c:v>-2.1649042E-2</c:v>
                </c:pt>
                <c:pt idx="13">
                  <c:v>-8.0231300000000003E-4</c:v>
                </c:pt>
                <c:pt idx="14">
                  <c:v>1.2781368999999999E-3</c:v>
                </c:pt>
                <c:pt idx="15">
                  <c:v>1.39716197E-2</c:v>
                </c:pt>
                <c:pt idx="17">
                  <c:v>-4.3054319999999997E-3</c:v>
                </c:pt>
                <c:pt idx="18">
                  <c:v>-3.3864450000000001E-3</c:v>
                </c:pt>
                <c:pt idx="19">
                  <c:v>1.2671480000000001E-3</c:v>
                </c:pt>
                <c:pt idx="20">
                  <c:v>6.8182340000000003E-3</c:v>
                </c:pt>
                <c:pt idx="22">
                  <c:v>-2.8027698E-2</c:v>
                </c:pt>
                <c:pt idx="23">
                  <c:v>7.8682213299999998E-2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9694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159206992"/>
        <c:axId val="159206432"/>
      </c:barChart>
      <c:catAx>
        <c:axId val="1592069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159206432"/>
        <c:crosses val="autoZero"/>
        <c:auto val="1"/>
        <c:lblAlgn val="ctr"/>
        <c:lblOffset val="100"/>
        <c:noMultiLvlLbl val="0"/>
      </c:catAx>
      <c:valAx>
        <c:axId val="159206432"/>
        <c:scaling>
          <c:orientation val="minMax"/>
        </c:scaling>
        <c:delete val="0"/>
        <c:axPos val="t"/>
        <c:majorGridlines/>
        <c:numFmt formatCode="0.000" sourceLinked="1"/>
        <c:majorTickMark val="out"/>
        <c:minorTickMark val="none"/>
        <c:tickLblPos val="nextTo"/>
        <c:crossAx val="159206992"/>
        <c:crosses val="autoZero"/>
        <c:crossBetween val="between"/>
      </c:valAx>
      <c:spPr>
        <a:ln>
          <a:solidFill>
            <a:schemeClr val="tx1">
              <a:alpha val="39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Sheet1!$R$39</c:f>
              <c:strCache>
                <c:ptCount val="1"/>
                <c:pt idx="0">
                  <c:v>Unconditional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Sheet1!$Q$40:$Q$43</c:f>
              <c:strCache>
                <c:ptCount val="4"/>
                <c:pt idx="0">
                  <c:v>country</c:v>
                </c:pt>
                <c:pt idx="1">
                  <c:v>size</c:v>
                </c:pt>
                <c:pt idx="2">
                  <c:v>sector</c:v>
                </c:pt>
                <c:pt idx="3">
                  <c:v>panel</c:v>
                </c:pt>
              </c:strCache>
            </c:strRef>
          </c:cat>
          <c:val>
            <c:numRef>
              <c:f>Sheet1!$R$40:$R$43</c:f>
              <c:numCache>
                <c:formatCode>0.000</c:formatCode>
                <c:ptCount val="4"/>
                <c:pt idx="0">
                  <c:v>2.12233462E-2</c:v>
                </c:pt>
                <c:pt idx="1">
                  <c:v>4.8816099999999998E-4</c:v>
                </c:pt>
                <c:pt idx="2">
                  <c:v>6.3442849999999999E-4</c:v>
                </c:pt>
                <c:pt idx="3">
                  <c:v>4.7606450999999996E-3</c:v>
                </c:pt>
              </c:numCache>
            </c:numRef>
          </c:val>
        </c:ser>
        <c:ser>
          <c:idx val="1"/>
          <c:order val="1"/>
          <c:tx>
            <c:strRef>
              <c:f>Sheet1!$S$39</c:f>
              <c:strCache>
                <c:ptCount val="1"/>
                <c:pt idx="0">
                  <c:v>Conditional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</c:dPt>
          <c:cat>
            <c:strRef>
              <c:f>Sheet1!$Q$40:$Q$43</c:f>
              <c:strCache>
                <c:ptCount val="4"/>
                <c:pt idx="0">
                  <c:v>country</c:v>
                </c:pt>
                <c:pt idx="1">
                  <c:v>size</c:v>
                </c:pt>
                <c:pt idx="2">
                  <c:v>sector</c:v>
                </c:pt>
                <c:pt idx="3">
                  <c:v>panel</c:v>
                </c:pt>
              </c:strCache>
            </c:strRef>
          </c:cat>
          <c:val>
            <c:numRef>
              <c:f>Sheet1!$S$40:$S$43</c:f>
              <c:numCache>
                <c:formatCode>0.000</c:formatCode>
                <c:ptCount val="4"/>
                <c:pt idx="0">
                  <c:v>1.9855224300000002E-2</c:v>
                </c:pt>
                <c:pt idx="1">
                  <c:v>8.3389399999999995E-4</c:v>
                </c:pt>
                <c:pt idx="2">
                  <c:v>3.0796559999999998E-4</c:v>
                </c:pt>
                <c:pt idx="3">
                  <c:v>2.8885111999999999E-3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63375968"/>
        <c:axId val="163376528"/>
      </c:barChart>
      <c:catAx>
        <c:axId val="1633759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63376528"/>
        <c:crosses val="autoZero"/>
        <c:auto val="1"/>
        <c:lblAlgn val="ctr"/>
        <c:lblOffset val="100"/>
        <c:noMultiLvlLbl val="0"/>
      </c:catAx>
      <c:valAx>
        <c:axId val="163376528"/>
        <c:scaling>
          <c:orientation val="minMax"/>
        </c:scaling>
        <c:delete val="0"/>
        <c:axPos val="t"/>
        <c:majorGridlines/>
        <c:numFmt formatCode="0.000" sourceLinked="1"/>
        <c:majorTickMark val="out"/>
        <c:minorTickMark val="none"/>
        <c:tickLblPos val="nextTo"/>
        <c:crossAx val="163375968"/>
        <c:crosses val="autoZero"/>
        <c:crossBetween val="between"/>
      </c:valAx>
      <c:spPr>
        <a:ln>
          <a:solidFill>
            <a:schemeClr val="tx1">
              <a:alpha val="39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53578699588934564"/>
          <c:y val="0.42209748573131212"/>
          <c:w val="0.27418776385957122"/>
          <c:h val="0.45325146525258164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Sheet1!$B$45</c:f>
              <c:strCache>
                <c:ptCount val="1"/>
                <c:pt idx="0">
                  <c:v>Unconditional</c:v>
                </c:pt>
              </c:strCache>
            </c:strRef>
          </c:tx>
          <c:spPr>
            <a:solidFill>
              <a:srgbClr val="4F81BD"/>
            </a:solidFill>
          </c:spPr>
          <c:invertIfNegative val="1"/>
          <c:dPt>
            <c:idx val="1"/>
            <c:invertIfNegative val="1"/>
            <c:bubble3D val="0"/>
          </c:dPt>
          <c:cat>
            <c:strRef>
              <c:f>Sheet1!$Q$46:$Q$69</c:f>
              <c:strCache>
                <c:ptCount val="24"/>
                <c:pt idx="0">
                  <c:v>DE</c:v>
                </c:pt>
                <c:pt idx="1">
                  <c:v>ES</c:v>
                </c:pt>
                <c:pt idx="2">
                  <c:v>AT</c:v>
                </c:pt>
                <c:pt idx="3">
                  <c:v>PT</c:v>
                </c:pt>
                <c:pt idx="4">
                  <c:v>GR</c:v>
                </c:pt>
                <c:pt idx="5">
                  <c:v>IE</c:v>
                </c:pt>
                <c:pt idx="6">
                  <c:v>FI</c:v>
                </c:pt>
                <c:pt idx="7">
                  <c:v>BE</c:v>
                </c:pt>
                <c:pt idx="8">
                  <c:v>FR</c:v>
                </c:pt>
                <c:pt idx="9">
                  <c:v>IT</c:v>
                </c:pt>
                <c:pt idx="10">
                  <c:v>NL</c:v>
                </c:pt>
                <c:pt idx="12">
                  <c:v>micro </c:v>
                </c:pt>
                <c:pt idx="13">
                  <c:v>small </c:v>
                </c:pt>
                <c:pt idx="14">
                  <c:v>large </c:v>
                </c:pt>
                <c:pt idx="15">
                  <c:v>medium </c:v>
                </c:pt>
                <c:pt idx="17">
                  <c:v>construction </c:v>
                </c:pt>
                <c:pt idx="18">
                  <c:v>services </c:v>
                </c:pt>
                <c:pt idx="19">
                  <c:v>trade </c:v>
                </c:pt>
                <c:pt idx="20">
                  <c:v>industry </c:v>
                </c:pt>
                <c:pt idx="22">
                  <c:v>non-panel</c:v>
                </c:pt>
                <c:pt idx="23">
                  <c:v>panel</c:v>
                </c:pt>
              </c:strCache>
            </c:strRef>
          </c:cat>
          <c:val>
            <c:numRef>
              <c:f>Sheet1!$R$46:$R$69</c:f>
              <c:numCache>
                <c:formatCode>0.000</c:formatCode>
                <c:ptCount val="24"/>
                <c:pt idx="0">
                  <c:v>-5.2883151000000003E-2</c:v>
                </c:pt>
                <c:pt idx="1">
                  <c:v>-5.1323622999999999E-2</c:v>
                </c:pt>
                <c:pt idx="2">
                  <c:v>-2.6698001999999998E-2</c:v>
                </c:pt>
                <c:pt idx="3">
                  <c:v>1.2812008099999999E-2</c:v>
                </c:pt>
                <c:pt idx="4">
                  <c:v>1.3773838300000001E-2</c:v>
                </c:pt>
                <c:pt idx="5">
                  <c:v>1.6173361300000001E-2</c:v>
                </c:pt>
                <c:pt idx="6">
                  <c:v>2.2418243300000001E-2</c:v>
                </c:pt>
                <c:pt idx="7">
                  <c:v>2.6016245E-2</c:v>
                </c:pt>
                <c:pt idx="8">
                  <c:v>2.9667283700000002E-2</c:v>
                </c:pt>
                <c:pt idx="9">
                  <c:v>7.4788957899999994E-2</c:v>
                </c:pt>
                <c:pt idx="10">
                  <c:v>8.2531318500000006E-2</c:v>
                </c:pt>
                <c:pt idx="12">
                  <c:v>-2.1749382000000001E-2</c:v>
                </c:pt>
                <c:pt idx="13">
                  <c:v>2.4569199999999998E-5</c:v>
                </c:pt>
                <c:pt idx="14">
                  <c:v>1.7839844999999999E-3</c:v>
                </c:pt>
                <c:pt idx="15">
                  <c:v>3.4557499E-3</c:v>
                </c:pt>
                <c:pt idx="17">
                  <c:v>-2.1444194E-2</c:v>
                </c:pt>
                <c:pt idx="18">
                  <c:v>-4.6253379999999997E-3</c:v>
                </c:pt>
                <c:pt idx="19">
                  <c:v>3.8554913000000001E-3</c:v>
                </c:pt>
                <c:pt idx="20">
                  <c:v>1.17608021E-2</c:v>
                </c:pt>
                <c:pt idx="22">
                  <c:v>-2.9247603E-2</c:v>
                </c:pt>
                <c:pt idx="23">
                  <c:v>6.2491782099999997E-2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9694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163378768"/>
        <c:axId val="163379328"/>
      </c:barChart>
      <c:catAx>
        <c:axId val="1633787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163379328"/>
        <c:crosses val="autoZero"/>
        <c:auto val="1"/>
        <c:lblAlgn val="ctr"/>
        <c:lblOffset val="100"/>
        <c:noMultiLvlLbl val="0"/>
      </c:catAx>
      <c:valAx>
        <c:axId val="163379328"/>
        <c:scaling>
          <c:orientation val="minMax"/>
        </c:scaling>
        <c:delete val="0"/>
        <c:axPos val="t"/>
        <c:majorGridlines/>
        <c:numFmt formatCode="0.000" sourceLinked="1"/>
        <c:majorTickMark val="out"/>
        <c:minorTickMark val="none"/>
        <c:tickLblPos val="nextTo"/>
        <c:crossAx val="163378768"/>
        <c:crosses val="autoZero"/>
        <c:crossBetween val="between"/>
      </c:valAx>
      <c:spPr>
        <a:ln>
          <a:solidFill>
            <a:schemeClr val="tx1">
              <a:alpha val="39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38ADA-A0E3-4096-91CB-F31B43EFB3F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BCCFE1E-5325-4837-88F9-78DD433ABBC4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2400" dirty="0" smtClean="0"/>
            <a:t>Sponsors</a:t>
          </a:r>
          <a:endParaRPr lang="en-GB" sz="2400" dirty="0"/>
        </a:p>
      </dgm:t>
    </dgm:pt>
    <dgm:pt modelId="{8AD20E5A-A8F8-48C6-B00A-25B3EEE53FF0}" type="parTrans" cxnId="{4B8393DC-09C1-4EF6-B2D4-CF66E877CA3D}">
      <dgm:prSet/>
      <dgm:spPr/>
      <dgm:t>
        <a:bodyPr/>
        <a:lstStyle/>
        <a:p>
          <a:endParaRPr lang="en-GB"/>
        </a:p>
      </dgm:t>
    </dgm:pt>
    <dgm:pt modelId="{75F9461A-A121-42C7-B633-A3FAD221D1EC}" type="sibTrans" cxnId="{4B8393DC-09C1-4EF6-B2D4-CF66E877CA3D}">
      <dgm:prSet/>
      <dgm:spPr/>
      <dgm:t>
        <a:bodyPr/>
        <a:lstStyle/>
        <a:p>
          <a:endParaRPr lang="en-GB"/>
        </a:p>
      </dgm:t>
    </dgm:pt>
    <dgm:pt modelId="{EB96E09E-9670-494F-A168-CC58C7022EF8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ECB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3B90BEE4-12DB-42E5-B293-F6028328B513}" type="parTrans" cxnId="{CA08765C-988C-4314-8DBB-C94B6B6BA545}">
      <dgm:prSet/>
      <dgm:spPr/>
      <dgm:t>
        <a:bodyPr/>
        <a:lstStyle/>
        <a:p>
          <a:endParaRPr lang="en-GB"/>
        </a:p>
      </dgm:t>
    </dgm:pt>
    <dgm:pt modelId="{6DBEB723-96F9-40C4-82F0-D203A67AB074}" type="sibTrans" cxnId="{CA08765C-988C-4314-8DBB-C94B6B6BA545}">
      <dgm:prSet/>
      <dgm:spPr/>
      <dgm:t>
        <a:bodyPr/>
        <a:lstStyle/>
        <a:p>
          <a:endParaRPr lang="en-GB"/>
        </a:p>
      </dgm:t>
    </dgm:pt>
    <dgm:pt modelId="{03EC7E73-3F89-41B8-B1CF-16167AF8E879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European Commission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8261EB8C-6FBE-4918-BBE2-6AF5D7D28581}" type="parTrans" cxnId="{690DDCD2-1486-4C21-B62F-EAF7F3327BA6}">
      <dgm:prSet/>
      <dgm:spPr/>
      <dgm:t>
        <a:bodyPr/>
        <a:lstStyle/>
        <a:p>
          <a:endParaRPr lang="en-GB"/>
        </a:p>
      </dgm:t>
    </dgm:pt>
    <dgm:pt modelId="{40E2172C-B1E3-47AE-8313-6D018049725C}" type="sibTrans" cxnId="{690DDCD2-1486-4C21-B62F-EAF7F3327BA6}">
      <dgm:prSet/>
      <dgm:spPr/>
      <dgm:t>
        <a:bodyPr/>
        <a:lstStyle/>
        <a:p>
          <a:endParaRPr lang="en-GB"/>
        </a:p>
      </dgm:t>
    </dgm:pt>
    <dgm:pt modelId="{11584CD3-A954-4A6B-8AE2-43AFA5F84471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smtClean="0"/>
            <a:t>Sample design</a:t>
          </a:r>
          <a:endParaRPr lang="en-GB" dirty="0"/>
        </a:p>
      </dgm:t>
    </dgm:pt>
    <dgm:pt modelId="{F095B448-04D8-4F38-91EE-AE9941E05CC9}" type="parTrans" cxnId="{DA77AFC4-A97E-4D16-BFC0-D5BDCE62DFBC}">
      <dgm:prSet/>
      <dgm:spPr/>
      <dgm:t>
        <a:bodyPr/>
        <a:lstStyle/>
        <a:p>
          <a:endParaRPr lang="en-GB"/>
        </a:p>
      </dgm:t>
    </dgm:pt>
    <dgm:pt modelId="{1229806B-96AF-4577-9EE5-5EDA1AC48EFF}" type="sibTrans" cxnId="{DA77AFC4-A97E-4D16-BFC0-D5BDCE62DFBC}">
      <dgm:prSet/>
      <dgm:spPr/>
      <dgm:t>
        <a:bodyPr/>
        <a:lstStyle/>
        <a:p>
          <a:endParaRPr lang="en-GB"/>
        </a:p>
      </dgm:t>
    </dgm:pt>
    <dgm:pt modelId="{937CCDF1-E013-4681-A8DA-87B7AF6CD5D8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Quota: 30% each of micro, small and medium; 10% large firms 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182413C0-70A8-42C1-BD31-873D600164F6}" type="parTrans" cxnId="{EC457A02-3531-4D34-BEE7-A48C63D46D04}">
      <dgm:prSet/>
      <dgm:spPr/>
      <dgm:t>
        <a:bodyPr/>
        <a:lstStyle/>
        <a:p>
          <a:endParaRPr lang="en-GB"/>
        </a:p>
      </dgm:t>
    </dgm:pt>
    <dgm:pt modelId="{6FC813BA-459A-442D-B75F-1FA899401F51}" type="sibTrans" cxnId="{EC457A02-3531-4D34-BEE7-A48C63D46D04}">
      <dgm:prSet/>
      <dgm:spPr/>
      <dgm:t>
        <a:bodyPr/>
        <a:lstStyle/>
        <a:p>
          <a:endParaRPr lang="en-GB"/>
        </a:p>
      </dgm:t>
    </dgm:pt>
    <dgm:pt modelId="{0371485F-73BD-486D-8382-B6D38EBAE7BD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Part of the sample - rotational panel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2177EB03-7821-49C6-A78E-345816AC6184}" type="parTrans" cxnId="{9D7456AE-C1EA-41E2-8995-E222F59C2906}">
      <dgm:prSet/>
      <dgm:spPr/>
      <dgm:t>
        <a:bodyPr/>
        <a:lstStyle/>
        <a:p>
          <a:endParaRPr lang="en-GB"/>
        </a:p>
      </dgm:t>
    </dgm:pt>
    <dgm:pt modelId="{7300ECAF-DE1C-43DB-AD60-BF6A25B93D9E}" type="sibTrans" cxnId="{9D7456AE-C1EA-41E2-8995-E222F59C2906}">
      <dgm:prSet/>
      <dgm:spPr/>
      <dgm:t>
        <a:bodyPr/>
        <a:lstStyle/>
        <a:p>
          <a:endParaRPr lang="en-GB"/>
        </a:p>
      </dgm:t>
    </dgm:pt>
    <dgm:pt modelId="{A9E0C2D5-043B-4E77-AF58-0762DE05E93B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smtClean="0"/>
            <a:t>Timeliness</a:t>
          </a:r>
          <a:endParaRPr lang="en-GB" dirty="0"/>
        </a:p>
      </dgm:t>
    </dgm:pt>
    <dgm:pt modelId="{C4689B26-DC93-4E15-93F7-813C0E26C545}" type="parTrans" cxnId="{8E695A38-6A9B-4F79-8986-B9F691123E0B}">
      <dgm:prSet/>
      <dgm:spPr/>
      <dgm:t>
        <a:bodyPr/>
        <a:lstStyle/>
        <a:p>
          <a:endParaRPr lang="en-GB"/>
        </a:p>
      </dgm:t>
    </dgm:pt>
    <dgm:pt modelId="{0989892D-5477-425B-897A-3240B31DEA7A}" type="sibTrans" cxnId="{8E695A38-6A9B-4F79-8986-B9F691123E0B}">
      <dgm:prSet/>
      <dgm:spPr/>
      <dgm:t>
        <a:bodyPr/>
        <a:lstStyle/>
        <a:p>
          <a:endParaRPr lang="en-GB"/>
        </a:p>
      </dgm:t>
    </dgm:pt>
    <dgm:pt modelId="{46B39C5C-85A1-49F6-BFDA-693A3D7A03C4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Surveys in March (ECB wave) and September (joint wave)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729747E6-C89F-47F5-AD14-89D037E38F78}" type="parTrans" cxnId="{9CFAE883-43B4-493C-B850-26224999BA8F}">
      <dgm:prSet/>
      <dgm:spPr/>
      <dgm:t>
        <a:bodyPr/>
        <a:lstStyle/>
        <a:p>
          <a:endParaRPr lang="en-GB"/>
        </a:p>
      </dgm:t>
    </dgm:pt>
    <dgm:pt modelId="{C2FD6F70-CB04-4218-A68C-B538C4F0E97B}" type="sibTrans" cxnId="{9CFAE883-43B4-493C-B850-26224999BA8F}">
      <dgm:prSet/>
      <dgm:spPr/>
      <dgm:t>
        <a:bodyPr/>
        <a:lstStyle/>
        <a:p>
          <a:endParaRPr lang="en-GB"/>
        </a:p>
      </dgm:t>
    </dgm:pt>
    <dgm:pt modelId="{30FFDAD7-DD1F-41DC-9813-A9094064BAB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smtClean="0"/>
            <a:t>Sample size</a:t>
          </a:r>
          <a:endParaRPr lang="en-GB" dirty="0"/>
        </a:p>
      </dgm:t>
    </dgm:pt>
    <dgm:pt modelId="{D08E7295-5F9A-4920-91BC-0655ADDF0516}" type="parTrans" cxnId="{155950C3-E9DE-4E28-8E13-301A46747939}">
      <dgm:prSet/>
      <dgm:spPr/>
      <dgm:t>
        <a:bodyPr/>
        <a:lstStyle/>
        <a:p>
          <a:endParaRPr lang="en-GB"/>
        </a:p>
      </dgm:t>
    </dgm:pt>
    <dgm:pt modelId="{A5775843-203F-44D9-90F3-94A815623131}" type="sibTrans" cxnId="{155950C3-E9DE-4E28-8E13-301A46747939}">
      <dgm:prSet/>
      <dgm:spPr/>
      <dgm:t>
        <a:bodyPr/>
        <a:lstStyle/>
        <a:p>
          <a:endParaRPr lang="en-GB"/>
        </a:p>
      </dgm:t>
    </dgm:pt>
    <dgm:pt modelId="{582CA397-FB3A-4A0B-8BF7-F437C6DF6330}">
      <dgm:prSet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7,500 for ECB waves - limited euro area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8B09B2F1-CB2E-433E-8523-1CF2F3A829D8}" type="parTrans" cxnId="{A717370A-49AA-4880-897A-81B799C3705C}">
      <dgm:prSet/>
      <dgm:spPr/>
      <dgm:t>
        <a:bodyPr/>
        <a:lstStyle/>
        <a:p>
          <a:endParaRPr lang="en-GB"/>
        </a:p>
      </dgm:t>
    </dgm:pt>
    <dgm:pt modelId="{ABED49E2-7A0B-4F15-8B85-88FB88C4DD99}" type="sibTrans" cxnId="{A717370A-49AA-4880-897A-81B799C3705C}">
      <dgm:prSet/>
      <dgm:spPr/>
      <dgm:t>
        <a:bodyPr/>
        <a:lstStyle/>
        <a:p>
          <a:endParaRPr lang="en-GB"/>
        </a:p>
      </dgm:t>
    </dgm:pt>
    <dgm:pt modelId="{86937E7B-F586-4585-BCC4-0D9D1CC18B70}">
      <dgm:prSet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15,000 for joint waves - extended EU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3177A534-D3D1-4DCC-BAF4-8E59BC3D19DF}" type="parTrans" cxnId="{4520B7AC-9D56-4514-B8DE-04376ED349C9}">
      <dgm:prSet/>
      <dgm:spPr/>
      <dgm:t>
        <a:bodyPr/>
        <a:lstStyle/>
        <a:p>
          <a:endParaRPr lang="en-GB"/>
        </a:p>
      </dgm:t>
    </dgm:pt>
    <dgm:pt modelId="{6AAE83B6-B1BA-4851-AD9D-D65D187B762B}" type="sibTrans" cxnId="{4520B7AC-9D56-4514-B8DE-04376ED349C9}">
      <dgm:prSet/>
      <dgm:spPr/>
      <dgm:t>
        <a:bodyPr/>
        <a:lstStyle/>
        <a:p>
          <a:endParaRPr lang="en-GB"/>
        </a:p>
      </dgm:t>
    </dgm:pt>
    <dgm:pt modelId="{32451EA7-77B2-40C1-B4CF-33B83E40119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smtClean="0"/>
            <a:t>Representativeness</a:t>
          </a:r>
          <a:endParaRPr lang="en-GB" dirty="0"/>
        </a:p>
      </dgm:t>
    </dgm:pt>
    <dgm:pt modelId="{B0D71E79-8264-49F7-8D10-A06E9EC62BDC}" type="parTrans" cxnId="{233AA265-8C8F-45F1-83B4-982C35770821}">
      <dgm:prSet/>
      <dgm:spPr/>
      <dgm:t>
        <a:bodyPr/>
        <a:lstStyle/>
        <a:p>
          <a:endParaRPr lang="en-GB"/>
        </a:p>
      </dgm:t>
    </dgm:pt>
    <dgm:pt modelId="{E9631DF5-CB6B-4ADA-B03A-480E3C57FB25}" type="sibTrans" cxnId="{233AA265-8C8F-45F1-83B4-982C35770821}">
      <dgm:prSet/>
      <dgm:spPr/>
      <dgm:t>
        <a:bodyPr/>
        <a:lstStyle/>
        <a:p>
          <a:endParaRPr lang="en-GB"/>
        </a:p>
      </dgm:t>
    </dgm:pt>
    <dgm:pt modelId="{10073D5F-101D-42A4-A4B8-589DD75CD05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smtClean="0"/>
            <a:t>Mode</a:t>
          </a:r>
          <a:endParaRPr lang="en-GB" dirty="0"/>
        </a:p>
      </dgm:t>
    </dgm:pt>
    <dgm:pt modelId="{D16B245C-17D9-480F-BAFE-D539F5E776BC}" type="parTrans" cxnId="{4AD56182-C10F-4A6C-9655-5E3B6A38EDD4}">
      <dgm:prSet/>
      <dgm:spPr/>
      <dgm:t>
        <a:bodyPr/>
        <a:lstStyle/>
        <a:p>
          <a:endParaRPr lang="en-GB"/>
        </a:p>
      </dgm:t>
    </dgm:pt>
    <dgm:pt modelId="{9E717BBF-FF21-4E39-B22E-2A22AD8546ED}" type="sibTrans" cxnId="{4AD56182-C10F-4A6C-9655-5E3B6A38EDD4}">
      <dgm:prSet/>
      <dgm:spPr/>
      <dgm:t>
        <a:bodyPr/>
        <a:lstStyle/>
        <a:p>
          <a:endParaRPr lang="en-GB"/>
        </a:p>
      </dgm:t>
    </dgm:pt>
    <dgm:pt modelId="{FF23DD0F-A6B3-4A49-90F6-A4E721CDE226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Results published in one month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5551A944-6155-4F35-BE8A-2E94583239F4}" type="parTrans" cxnId="{8D7BCE86-7EDB-475B-9118-9998DA1B5C40}">
      <dgm:prSet/>
      <dgm:spPr/>
      <dgm:t>
        <a:bodyPr/>
        <a:lstStyle/>
        <a:p>
          <a:endParaRPr lang="en-GB"/>
        </a:p>
      </dgm:t>
    </dgm:pt>
    <dgm:pt modelId="{4F231524-B998-424F-B64D-43CAC510173A}" type="sibTrans" cxnId="{8D7BCE86-7EDB-475B-9118-9998DA1B5C40}">
      <dgm:prSet/>
      <dgm:spPr/>
      <dgm:t>
        <a:bodyPr/>
        <a:lstStyle/>
        <a:p>
          <a:endParaRPr lang="en-GB"/>
        </a:p>
      </dgm:t>
    </dgm:pt>
    <dgm:pt modelId="{87D665E6-BEC3-4F05-A905-0DF142221886}">
      <dgm:prSet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Since 2010, 11 largest euro area countries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075DD939-0F79-496D-AAB3-C02BA77DA293}" type="parTrans" cxnId="{D0F7B880-07BE-4E0F-BA5D-1BC79F8C7589}">
      <dgm:prSet/>
      <dgm:spPr/>
      <dgm:t>
        <a:bodyPr/>
        <a:lstStyle/>
        <a:p>
          <a:endParaRPr lang="en-GB"/>
        </a:p>
      </dgm:t>
    </dgm:pt>
    <dgm:pt modelId="{A58E3CA0-9EAC-45DB-83BE-2D26CC34E44E}" type="sibTrans" cxnId="{D0F7B880-07BE-4E0F-BA5D-1BC79F8C7589}">
      <dgm:prSet/>
      <dgm:spPr/>
      <dgm:t>
        <a:bodyPr/>
        <a:lstStyle/>
        <a:p>
          <a:endParaRPr lang="en-GB"/>
        </a:p>
      </dgm:t>
    </dgm:pt>
    <dgm:pt modelId="{A742CD94-26B7-41F3-89AE-10B836B20C06}">
      <dgm:prSet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Limited coverage EE, CY, LU, LV, MT, SI, SK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247DA2A2-1304-4175-925C-C85A9203E59B}" type="parTrans" cxnId="{772790E9-B602-4F5B-BF08-8C6CCE2EA9A4}">
      <dgm:prSet/>
      <dgm:spPr/>
      <dgm:t>
        <a:bodyPr/>
        <a:lstStyle/>
        <a:p>
          <a:endParaRPr lang="en-GB"/>
        </a:p>
      </dgm:t>
    </dgm:pt>
    <dgm:pt modelId="{314536A0-4844-451A-B32B-59124E4C77D7}" type="sibTrans" cxnId="{772790E9-B602-4F5B-BF08-8C6CCE2EA9A4}">
      <dgm:prSet/>
      <dgm:spPr/>
      <dgm:t>
        <a:bodyPr/>
        <a:lstStyle/>
        <a:p>
          <a:endParaRPr lang="en-GB"/>
        </a:p>
      </dgm:t>
    </dgm:pt>
    <dgm:pt modelId="{52A5833B-E33C-468B-A308-4AAB72111A51}">
      <dgm:prSet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Telephone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EF7E8FDA-A341-4CAF-A085-8E9FCC04E5FC}" type="parTrans" cxnId="{4CB863BF-4A4D-49EB-A3A5-CA0C34030BEC}">
      <dgm:prSet/>
      <dgm:spPr/>
      <dgm:t>
        <a:bodyPr/>
        <a:lstStyle/>
        <a:p>
          <a:endParaRPr lang="en-GB"/>
        </a:p>
      </dgm:t>
    </dgm:pt>
    <dgm:pt modelId="{999F9F59-5EC8-4FFF-B095-9D9F05F880D3}" type="sibTrans" cxnId="{4CB863BF-4A4D-49EB-A3A5-CA0C34030BEC}">
      <dgm:prSet/>
      <dgm:spPr/>
      <dgm:t>
        <a:bodyPr/>
        <a:lstStyle/>
        <a:p>
          <a:endParaRPr lang="en-GB"/>
        </a:p>
      </dgm:t>
    </dgm:pt>
    <dgm:pt modelId="{A7B5A92B-5EB1-4705-A2CE-7C79AD604491}">
      <dgm:prSet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</a:schemeClr>
              </a:solidFill>
            </a:rPr>
            <a:t>Web – as from September 2014 wave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D4FBBBB9-830F-4355-84FB-D491403FC74E}" type="parTrans" cxnId="{78F08043-750B-48A5-A0FC-0FFB8EE1D0B0}">
      <dgm:prSet/>
      <dgm:spPr/>
      <dgm:t>
        <a:bodyPr/>
        <a:lstStyle/>
        <a:p>
          <a:endParaRPr lang="en-GB"/>
        </a:p>
      </dgm:t>
    </dgm:pt>
    <dgm:pt modelId="{F0A0264B-C57D-4F4B-84AD-7A483A6FFE6A}" type="sibTrans" cxnId="{78F08043-750B-48A5-A0FC-0FFB8EE1D0B0}">
      <dgm:prSet/>
      <dgm:spPr/>
      <dgm:t>
        <a:bodyPr/>
        <a:lstStyle/>
        <a:p>
          <a:endParaRPr lang="en-GB"/>
        </a:p>
      </dgm:t>
    </dgm:pt>
    <dgm:pt modelId="{D8F47165-63D5-48CC-9E02-3D819C87E35B}" type="pres">
      <dgm:prSet presAssocID="{BD638ADA-A0E3-4096-91CB-F31B43EFB3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9FEE6B-B793-4BCA-8479-04D2E790DB2B}" type="pres">
      <dgm:prSet presAssocID="{DBCCFE1E-5325-4837-88F9-78DD433ABBC4}" presName="linNode" presStyleCnt="0"/>
      <dgm:spPr/>
    </dgm:pt>
    <dgm:pt modelId="{248F22B9-5E34-4747-BB84-B41199027E6D}" type="pres">
      <dgm:prSet presAssocID="{DBCCFE1E-5325-4837-88F9-78DD433ABBC4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C5A058-9F73-40A1-A3F7-4EF8B455132E}" type="pres">
      <dgm:prSet presAssocID="{DBCCFE1E-5325-4837-88F9-78DD433ABBC4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AEF1DD-9518-49D4-A751-677B31C6B477}" type="pres">
      <dgm:prSet presAssocID="{75F9461A-A121-42C7-B633-A3FAD221D1EC}" presName="sp" presStyleCnt="0"/>
      <dgm:spPr/>
    </dgm:pt>
    <dgm:pt modelId="{12260BDF-8BCE-4CF5-B903-D96CD452339C}" type="pres">
      <dgm:prSet presAssocID="{11584CD3-A954-4A6B-8AE2-43AFA5F84471}" presName="linNode" presStyleCnt="0"/>
      <dgm:spPr/>
    </dgm:pt>
    <dgm:pt modelId="{1FBD5119-B1FB-4E48-AA72-70919524781E}" type="pres">
      <dgm:prSet presAssocID="{11584CD3-A954-4A6B-8AE2-43AFA5F8447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C16ED-D6BE-4505-A4DD-3276F0D2CB19}" type="pres">
      <dgm:prSet presAssocID="{11584CD3-A954-4A6B-8AE2-43AFA5F8447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89A260-E85B-4D98-9006-A105D5B0CF60}" type="pres">
      <dgm:prSet presAssocID="{1229806B-96AF-4577-9EE5-5EDA1AC48EFF}" presName="sp" presStyleCnt="0"/>
      <dgm:spPr/>
    </dgm:pt>
    <dgm:pt modelId="{597BFBB2-DE0E-459B-AC1D-2BAB0634390A}" type="pres">
      <dgm:prSet presAssocID="{A9E0C2D5-043B-4E77-AF58-0762DE05E93B}" presName="linNode" presStyleCnt="0"/>
      <dgm:spPr/>
    </dgm:pt>
    <dgm:pt modelId="{418D2C4B-2DF8-4026-8236-CA01CE5F9B32}" type="pres">
      <dgm:prSet presAssocID="{A9E0C2D5-043B-4E77-AF58-0762DE05E93B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B66AEE-4BFE-4F23-B061-D235670D2F9C}" type="pres">
      <dgm:prSet presAssocID="{A9E0C2D5-043B-4E77-AF58-0762DE05E93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E9A92E-9292-4E09-A273-F23C5F09700C}" type="pres">
      <dgm:prSet presAssocID="{0989892D-5477-425B-897A-3240B31DEA7A}" presName="sp" presStyleCnt="0"/>
      <dgm:spPr/>
    </dgm:pt>
    <dgm:pt modelId="{33799F61-B3A3-4CC8-A8D9-350FADB1B9C0}" type="pres">
      <dgm:prSet presAssocID="{30FFDAD7-DD1F-41DC-9813-A9094064BAB2}" presName="linNode" presStyleCnt="0"/>
      <dgm:spPr/>
    </dgm:pt>
    <dgm:pt modelId="{3E424E58-B4BD-47FA-BA21-7BF959FE024A}" type="pres">
      <dgm:prSet presAssocID="{30FFDAD7-DD1F-41DC-9813-A9094064BAB2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752371-F2A5-4473-8DAE-5E1190337354}" type="pres">
      <dgm:prSet presAssocID="{30FFDAD7-DD1F-41DC-9813-A9094064BAB2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6D680-8081-4082-9E89-C32EF8F3E768}" type="pres">
      <dgm:prSet presAssocID="{A5775843-203F-44D9-90F3-94A815623131}" presName="sp" presStyleCnt="0"/>
      <dgm:spPr/>
    </dgm:pt>
    <dgm:pt modelId="{D9258694-54A1-4D4B-8B19-34AAEE165E2B}" type="pres">
      <dgm:prSet presAssocID="{32451EA7-77B2-40C1-B4CF-33B83E401194}" presName="linNode" presStyleCnt="0"/>
      <dgm:spPr/>
    </dgm:pt>
    <dgm:pt modelId="{16ACCCD0-8DBA-4D57-899D-34B27E493895}" type="pres">
      <dgm:prSet presAssocID="{32451EA7-77B2-40C1-B4CF-33B83E40119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0B349E-63CC-4A65-BDE3-49900D1B2601}" type="pres">
      <dgm:prSet presAssocID="{32451EA7-77B2-40C1-B4CF-33B83E401194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AB15F-4C95-427D-B860-206D5D62E321}" type="pres">
      <dgm:prSet presAssocID="{E9631DF5-CB6B-4ADA-B03A-480E3C57FB25}" presName="sp" presStyleCnt="0"/>
      <dgm:spPr/>
    </dgm:pt>
    <dgm:pt modelId="{5435A94D-B22B-4F3E-AF5F-067E6475A60A}" type="pres">
      <dgm:prSet presAssocID="{10073D5F-101D-42A4-A4B8-589DD75CD054}" presName="linNode" presStyleCnt="0"/>
      <dgm:spPr/>
    </dgm:pt>
    <dgm:pt modelId="{42B3EBB5-350F-4FF0-9F5C-ECF2238E88E9}" type="pres">
      <dgm:prSet presAssocID="{10073D5F-101D-42A4-A4B8-589DD75CD054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DF631C-3714-4137-A8EA-22AC38F98495}" type="pres">
      <dgm:prSet presAssocID="{10073D5F-101D-42A4-A4B8-589DD75CD054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D56182-C10F-4A6C-9655-5E3B6A38EDD4}" srcId="{BD638ADA-A0E3-4096-91CB-F31B43EFB3F9}" destId="{10073D5F-101D-42A4-A4B8-589DD75CD054}" srcOrd="5" destOrd="0" parTransId="{D16B245C-17D9-480F-BAFE-D539F5E776BC}" sibTransId="{9E717BBF-FF21-4E39-B22E-2A22AD8546ED}"/>
    <dgm:cxn modelId="{8D7BCE86-7EDB-475B-9118-9998DA1B5C40}" srcId="{A9E0C2D5-043B-4E77-AF58-0762DE05E93B}" destId="{FF23DD0F-A6B3-4A49-90F6-A4E721CDE226}" srcOrd="1" destOrd="0" parTransId="{5551A944-6155-4F35-BE8A-2E94583239F4}" sibTransId="{4F231524-B998-424F-B64D-43CAC510173A}"/>
    <dgm:cxn modelId="{B56A09A2-7386-43B0-995D-5C96F0CA5719}" type="presOf" srcId="{0371485F-73BD-486D-8382-B6D38EBAE7BD}" destId="{862C16ED-D6BE-4505-A4DD-3276F0D2CB19}" srcOrd="0" destOrd="1" presId="urn:microsoft.com/office/officeart/2005/8/layout/vList5"/>
    <dgm:cxn modelId="{C76918B5-7965-4499-9C05-D907A3409EEB}" type="presOf" srcId="{BD638ADA-A0E3-4096-91CB-F31B43EFB3F9}" destId="{D8F47165-63D5-48CC-9E02-3D819C87E35B}" srcOrd="0" destOrd="0" presId="urn:microsoft.com/office/officeart/2005/8/layout/vList5"/>
    <dgm:cxn modelId="{1629F4BA-05AC-4A47-B0A7-5FB57ACA65A0}" type="presOf" srcId="{87D665E6-BEC3-4F05-A905-0DF142221886}" destId="{070B349E-63CC-4A65-BDE3-49900D1B2601}" srcOrd="0" destOrd="0" presId="urn:microsoft.com/office/officeart/2005/8/layout/vList5"/>
    <dgm:cxn modelId="{155950C3-E9DE-4E28-8E13-301A46747939}" srcId="{BD638ADA-A0E3-4096-91CB-F31B43EFB3F9}" destId="{30FFDAD7-DD1F-41DC-9813-A9094064BAB2}" srcOrd="3" destOrd="0" parTransId="{D08E7295-5F9A-4920-91BC-0655ADDF0516}" sibTransId="{A5775843-203F-44D9-90F3-94A815623131}"/>
    <dgm:cxn modelId="{CA08765C-988C-4314-8DBB-C94B6B6BA545}" srcId="{DBCCFE1E-5325-4837-88F9-78DD433ABBC4}" destId="{EB96E09E-9670-494F-A168-CC58C7022EF8}" srcOrd="0" destOrd="0" parTransId="{3B90BEE4-12DB-42E5-B293-F6028328B513}" sibTransId="{6DBEB723-96F9-40C4-82F0-D203A67AB074}"/>
    <dgm:cxn modelId="{EC81B81F-DED8-4AAA-BA07-9DBF03374E7B}" type="presOf" srcId="{11584CD3-A954-4A6B-8AE2-43AFA5F84471}" destId="{1FBD5119-B1FB-4E48-AA72-70919524781E}" srcOrd="0" destOrd="0" presId="urn:microsoft.com/office/officeart/2005/8/layout/vList5"/>
    <dgm:cxn modelId="{9867C86D-FB99-4255-9489-2BF7CE2C308B}" type="presOf" srcId="{DBCCFE1E-5325-4837-88F9-78DD433ABBC4}" destId="{248F22B9-5E34-4747-BB84-B41199027E6D}" srcOrd="0" destOrd="0" presId="urn:microsoft.com/office/officeart/2005/8/layout/vList5"/>
    <dgm:cxn modelId="{D9078126-B0E1-4D22-80A9-F69DB9D453CE}" type="presOf" srcId="{A9E0C2D5-043B-4E77-AF58-0762DE05E93B}" destId="{418D2C4B-2DF8-4026-8236-CA01CE5F9B32}" srcOrd="0" destOrd="0" presId="urn:microsoft.com/office/officeart/2005/8/layout/vList5"/>
    <dgm:cxn modelId="{47B8B9AC-678B-45E4-B66C-DB6DF8108C2F}" type="presOf" srcId="{10073D5F-101D-42A4-A4B8-589DD75CD054}" destId="{42B3EBB5-350F-4FF0-9F5C-ECF2238E88E9}" srcOrd="0" destOrd="0" presId="urn:microsoft.com/office/officeart/2005/8/layout/vList5"/>
    <dgm:cxn modelId="{DE10DEC6-739D-44F9-8322-39CF99A09CEF}" type="presOf" srcId="{937CCDF1-E013-4681-A8DA-87B7AF6CD5D8}" destId="{862C16ED-D6BE-4505-A4DD-3276F0D2CB19}" srcOrd="0" destOrd="0" presId="urn:microsoft.com/office/officeart/2005/8/layout/vList5"/>
    <dgm:cxn modelId="{772790E9-B602-4F5B-BF08-8C6CCE2EA9A4}" srcId="{32451EA7-77B2-40C1-B4CF-33B83E401194}" destId="{A742CD94-26B7-41F3-89AE-10B836B20C06}" srcOrd="1" destOrd="0" parTransId="{247DA2A2-1304-4175-925C-C85A9203E59B}" sibTransId="{314536A0-4844-451A-B32B-59124E4C77D7}"/>
    <dgm:cxn modelId="{9CFAE883-43B4-493C-B850-26224999BA8F}" srcId="{A9E0C2D5-043B-4E77-AF58-0762DE05E93B}" destId="{46B39C5C-85A1-49F6-BFDA-693A3D7A03C4}" srcOrd="0" destOrd="0" parTransId="{729747E6-C89F-47F5-AD14-89D037E38F78}" sibTransId="{C2FD6F70-CB04-4218-A68C-B538C4F0E97B}"/>
    <dgm:cxn modelId="{155DF9AF-36BB-46E8-A086-0D7CEE3F170B}" type="presOf" srcId="{FF23DD0F-A6B3-4A49-90F6-A4E721CDE226}" destId="{C7B66AEE-4BFE-4F23-B061-D235670D2F9C}" srcOrd="0" destOrd="1" presId="urn:microsoft.com/office/officeart/2005/8/layout/vList5"/>
    <dgm:cxn modelId="{1620CD43-2B7F-4BED-8090-3B4C77AF6398}" type="presOf" srcId="{EB96E09E-9670-494F-A168-CC58C7022EF8}" destId="{91C5A058-9F73-40A1-A3F7-4EF8B455132E}" srcOrd="0" destOrd="0" presId="urn:microsoft.com/office/officeart/2005/8/layout/vList5"/>
    <dgm:cxn modelId="{5FBBEB2D-E394-4744-B295-7D75DDCD233B}" type="presOf" srcId="{30FFDAD7-DD1F-41DC-9813-A9094064BAB2}" destId="{3E424E58-B4BD-47FA-BA21-7BF959FE024A}" srcOrd="0" destOrd="0" presId="urn:microsoft.com/office/officeart/2005/8/layout/vList5"/>
    <dgm:cxn modelId="{4CB863BF-4A4D-49EB-A3A5-CA0C34030BEC}" srcId="{10073D5F-101D-42A4-A4B8-589DD75CD054}" destId="{52A5833B-E33C-468B-A308-4AAB72111A51}" srcOrd="0" destOrd="0" parTransId="{EF7E8FDA-A341-4CAF-A085-8E9FCC04E5FC}" sibTransId="{999F9F59-5EC8-4FFF-B095-9D9F05F880D3}"/>
    <dgm:cxn modelId="{690DDCD2-1486-4C21-B62F-EAF7F3327BA6}" srcId="{DBCCFE1E-5325-4837-88F9-78DD433ABBC4}" destId="{03EC7E73-3F89-41B8-B1CF-16167AF8E879}" srcOrd="1" destOrd="0" parTransId="{8261EB8C-6FBE-4918-BBE2-6AF5D7D28581}" sibTransId="{40E2172C-B1E3-47AE-8313-6D018049725C}"/>
    <dgm:cxn modelId="{233AA265-8C8F-45F1-83B4-982C35770821}" srcId="{BD638ADA-A0E3-4096-91CB-F31B43EFB3F9}" destId="{32451EA7-77B2-40C1-B4CF-33B83E401194}" srcOrd="4" destOrd="0" parTransId="{B0D71E79-8264-49F7-8D10-A06E9EC62BDC}" sibTransId="{E9631DF5-CB6B-4ADA-B03A-480E3C57FB25}"/>
    <dgm:cxn modelId="{CADE175A-08DF-44E8-8720-25289D77C577}" type="presOf" srcId="{52A5833B-E33C-468B-A308-4AAB72111A51}" destId="{9EDF631C-3714-4137-A8EA-22AC38F98495}" srcOrd="0" destOrd="0" presId="urn:microsoft.com/office/officeart/2005/8/layout/vList5"/>
    <dgm:cxn modelId="{D0F7B880-07BE-4E0F-BA5D-1BC79F8C7589}" srcId="{32451EA7-77B2-40C1-B4CF-33B83E401194}" destId="{87D665E6-BEC3-4F05-A905-0DF142221886}" srcOrd="0" destOrd="0" parTransId="{075DD939-0F79-496D-AAB3-C02BA77DA293}" sibTransId="{A58E3CA0-9EAC-45DB-83BE-2D26CC34E44E}"/>
    <dgm:cxn modelId="{B1DCCFEE-59F8-4CA0-8B4E-AA6BFA0DE17B}" type="presOf" srcId="{32451EA7-77B2-40C1-B4CF-33B83E401194}" destId="{16ACCCD0-8DBA-4D57-899D-34B27E493895}" srcOrd="0" destOrd="0" presId="urn:microsoft.com/office/officeart/2005/8/layout/vList5"/>
    <dgm:cxn modelId="{6142C8AF-AFFE-4C33-9F0E-274D9641B41D}" type="presOf" srcId="{86937E7B-F586-4585-BCC4-0D9D1CC18B70}" destId="{6F752371-F2A5-4473-8DAE-5E1190337354}" srcOrd="0" destOrd="1" presId="urn:microsoft.com/office/officeart/2005/8/layout/vList5"/>
    <dgm:cxn modelId="{EC457A02-3531-4D34-BEE7-A48C63D46D04}" srcId="{11584CD3-A954-4A6B-8AE2-43AFA5F84471}" destId="{937CCDF1-E013-4681-A8DA-87B7AF6CD5D8}" srcOrd="0" destOrd="0" parTransId="{182413C0-70A8-42C1-BD31-873D600164F6}" sibTransId="{6FC813BA-459A-442D-B75F-1FA899401F51}"/>
    <dgm:cxn modelId="{78F08043-750B-48A5-A0FC-0FFB8EE1D0B0}" srcId="{10073D5F-101D-42A4-A4B8-589DD75CD054}" destId="{A7B5A92B-5EB1-4705-A2CE-7C79AD604491}" srcOrd="1" destOrd="0" parTransId="{D4FBBBB9-830F-4355-84FB-D491403FC74E}" sibTransId="{F0A0264B-C57D-4F4B-84AD-7A483A6FFE6A}"/>
    <dgm:cxn modelId="{2D73CC23-CFF5-4892-991D-1046DDEA5C04}" type="presOf" srcId="{46B39C5C-85A1-49F6-BFDA-693A3D7A03C4}" destId="{C7B66AEE-4BFE-4F23-B061-D235670D2F9C}" srcOrd="0" destOrd="0" presId="urn:microsoft.com/office/officeart/2005/8/layout/vList5"/>
    <dgm:cxn modelId="{9D7456AE-C1EA-41E2-8995-E222F59C2906}" srcId="{11584CD3-A954-4A6B-8AE2-43AFA5F84471}" destId="{0371485F-73BD-486D-8382-B6D38EBAE7BD}" srcOrd="1" destOrd="0" parTransId="{2177EB03-7821-49C6-A78E-345816AC6184}" sibTransId="{7300ECAF-DE1C-43DB-AD60-BF6A25B93D9E}"/>
    <dgm:cxn modelId="{8E695A38-6A9B-4F79-8986-B9F691123E0B}" srcId="{BD638ADA-A0E3-4096-91CB-F31B43EFB3F9}" destId="{A9E0C2D5-043B-4E77-AF58-0762DE05E93B}" srcOrd="2" destOrd="0" parTransId="{C4689B26-DC93-4E15-93F7-813C0E26C545}" sibTransId="{0989892D-5477-425B-897A-3240B31DEA7A}"/>
    <dgm:cxn modelId="{CFFAD626-5B35-4D8F-AC26-58AD4781010C}" type="presOf" srcId="{A742CD94-26B7-41F3-89AE-10B836B20C06}" destId="{070B349E-63CC-4A65-BDE3-49900D1B2601}" srcOrd="0" destOrd="1" presId="urn:microsoft.com/office/officeart/2005/8/layout/vList5"/>
    <dgm:cxn modelId="{EE215029-DFD3-4B7F-AB4C-4BEDC4CF492A}" type="presOf" srcId="{03EC7E73-3F89-41B8-B1CF-16167AF8E879}" destId="{91C5A058-9F73-40A1-A3F7-4EF8B455132E}" srcOrd="0" destOrd="1" presId="urn:microsoft.com/office/officeart/2005/8/layout/vList5"/>
    <dgm:cxn modelId="{A717370A-49AA-4880-897A-81B799C3705C}" srcId="{30FFDAD7-DD1F-41DC-9813-A9094064BAB2}" destId="{582CA397-FB3A-4A0B-8BF7-F437C6DF6330}" srcOrd="0" destOrd="0" parTransId="{8B09B2F1-CB2E-433E-8523-1CF2F3A829D8}" sibTransId="{ABED49E2-7A0B-4F15-8B85-88FB88C4DD99}"/>
    <dgm:cxn modelId="{DA77AFC4-A97E-4D16-BFC0-D5BDCE62DFBC}" srcId="{BD638ADA-A0E3-4096-91CB-F31B43EFB3F9}" destId="{11584CD3-A954-4A6B-8AE2-43AFA5F84471}" srcOrd="1" destOrd="0" parTransId="{F095B448-04D8-4F38-91EE-AE9941E05CC9}" sibTransId="{1229806B-96AF-4577-9EE5-5EDA1AC48EFF}"/>
    <dgm:cxn modelId="{82D5AEA7-B6BD-4488-A97C-C9855E2668C2}" type="presOf" srcId="{A7B5A92B-5EB1-4705-A2CE-7C79AD604491}" destId="{9EDF631C-3714-4137-A8EA-22AC38F98495}" srcOrd="0" destOrd="1" presId="urn:microsoft.com/office/officeart/2005/8/layout/vList5"/>
    <dgm:cxn modelId="{4B8393DC-09C1-4EF6-B2D4-CF66E877CA3D}" srcId="{BD638ADA-A0E3-4096-91CB-F31B43EFB3F9}" destId="{DBCCFE1E-5325-4837-88F9-78DD433ABBC4}" srcOrd="0" destOrd="0" parTransId="{8AD20E5A-A8F8-48C6-B00A-25B3EEE53FF0}" sibTransId="{75F9461A-A121-42C7-B633-A3FAD221D1EC}"/>
    <dgm:cxn modelId="{E116F1E8-9E39-48E8-96F8-8ABBB1563B26}" type="presOf" srcId="{582CA397-FB3A-4A0B-8BF7-F437C6DF6330}" destId="{6F752371-F2A5-4473-8DAE-5E1190337354}" srcOrd="0" destOrd="0" presId="urn:microsoft.com/office/officeart/2005/8/layout/vList5"/>
    <dgm:cxn modelId="{4520B7AC-9D56-4514-B8DE-04376ED349C9}" srcId="{30FFDAD7-DD1F-41DC-9813-A9094064BAB2}" destId="{86937E7B-F586-4585-BCC4-0D9D1CC18B70}" srcOrd="1" destOrd="0" parTransId="{3177A534-D3D1-4DCC-BAF4-8E59BC3D19DF}" sibTransId="{6AAE83B6-B1BA-4851-AD9D-D65D187B762B}"/>
    <dgm:cxn modelId="{B0051D14-B3F3-47EA-9CF6-5BC3235FB605}" type="presParOf" srcId="{D8F47165-63D5-48CC-9E02-3D819C87E35B}" destId="{679FEE6B-B793-4BCA-8479-04D2E790DB2B}" srcOrd="0" destOrd="0" presId="urn:microsoft.com/office/officeart/2005/8/layout/vList5"/>
    <dgm:cxn modelId="{8F2CB13A-EECE-4286-8396-ECD94D9380EE}" type="presParOf" srcId="{679FEE6B-B793-4BCA-8479-04D2E790DB2B}" destId="{248F22B9-5E34-4747-BB84-B41199027E6D}" srcOrd="0" destOrd="0" presId="urn:microsoft.com/office/officeart/2005/8/layout/vList5"/>
    <dgm:cxn modelId="{DE507F64-65C6-46BF-9F5D-CDFC23B00025}" type="presParOf" srcId="{679FEE6B-B793-4BCA-8479-04D2E790DB2B}" destId="{91C5A058-9F73-40A1-A3F7-4EF8B455132E}" srcOrd="1" destOrd="0" presId="urn:microsoft.com/office/officeart/2005/8/layout/vList5"/>
    <dgm:cxn modelId="{7BE35547-B716-43BC-85B4-C5B66D1E4CBE}" type="presParOf" srcId="{D8F47165-63D5-48CC-9E02-3D819C87E35B}" destId="{79AEF1DD-9518-49D4-A751-677B31C6B477}" srcOrd="1" destOrd="0" presId="urn:microsoft.com/office/officeart/2005/8/layout/vList5"/>
    <dgm:cxn modelId="{43B95E9E-5044-4B89-BFC4-81F2C3505381}" type="presParOf" srcId="{D8F47165-63D5-48CC-9E02-3D819C87E35B}" destId="{12260BDF-8BCE-4CF5-B903-D96CD452339C}" srcOrd="2" destOrd="0" presId="urn:microsoft.com/office/officeart/2005/8/layout/vList5"/>
    <dgm:cxn modelId="{C4E30D9A-F7FF-4B28-AC1E-CA0CC0143807}" type="presParOf" srcId="{12260BDF-8BCE-4CF5-B903-D96CD452339C}" destId="{1FBD5119-B1FB-4E48-AA72-70919524781E}" srcOrd="0" destOrd="0" presId="urn:microsoft.com/office/officeart/2005/8/layout/vList5"/>
    <dgm:cxn modelId="{667E5E44-2D59-4C8C-B2AA-E656013419E3}" type="presParOf" srcId="{12260BDF-8BCE-4CF5-B903-D96CD452339C}" destId="{862C16ED-D6BE-4505-A4DD-3276F0D2CB19}" srcOrd="1" destOrd="0" presId="urn:microsoft.com/office/officeart/2005/8/layout/vList5"/>
    <dgm:cxn modelId="{3AC7376B-36DE-4705-81EE-245F4B4B4978}" type="presParOf" srcId="{D8F47165-63D5-48CC-9E02-3D819C87E35B}" destId="{0289A260-E85B-4D98-9006-A105D5B0CF60}" srcOrd="3" destOrd="0" presId="urn:microsoft.com/office/officeart/2005/8/layout/vList5"/>
    <dgm:cxn modelId="{C97CEE1A-08B0-439F-9A5C-20430EC77ECC}" type="presParOf" srcId="{D8F47165-63D5-48CC-9E02-3D819C87E35B}" destId="{597BFBB2-DE0E-459B-AC1D-2BAB0634390A}" srcOrd="4" destOrd="0" presId="urn:microsoft.com/office/officeart/2005/8/layout/vList5"/>
    <dgm:cxn modelId="{9832DDD0-CB7F-432C-A3AC-5DB5B7F428C0}" type="presParOf" srcId="{597BFBB2-DE0E-459B-AC1D-2BAB0634390A}" destId="{418D2C4B-2DF8-4026-8236-CA01CE5F9B32}" srcOrd="0" destOrd="0" presId="urn:microsoft.com/office/officeart/2005/8/layout/vList5"/>
    <dgm:cxn modelId="{7D26A01C-169C-418A-929D-A363E8E57D7D}" type="presParOf" srcId="{597BFBB2-DE0E-459B-AC1D-2BAB0634390A}" destId="{C7B66AEE-4BFE-4F23-B061-D235670D2F9C}" srcOrd="1" destOrd="0" presId="urn:microsoft.com/office/officeart/2005/8/layout/vList5"/>
    <dgm:cxn modelId="{A8513FA6-FE0E-4499-99D0-BA7B3CC43772}" type="presParOf" srcId="{D8F47165-63D5-48CC-9E02-3D819C87E35B}" destId="{9AE9A92E-9292-4E09-A273-F23C5F09700C}" srcOrd="5" destOrd="0" presId="urn:microsoft.com/office/officeart/2005/8/layout/vList5"/>
    <dgm:cxn modelId="{1A123CF1-3D6A-4FEE-91C1-8385C307E3CD}" type="presParOf" srcId="{D8F47165-63D5-48CC-9E02-3D819C87E35B}" destId="{33799F61-B3A3-4CC8-A8D9-350FADB1B9C0}" srcOrd="6" destOrd="0" presId="urn:microsoft.com/office/officeart/2005/8/layout/vList5"/>
    <dgm:cxn modelId="{ADAD3E95-7947-4D0D-977E-79379380581E}" type="presParOf" srcId="{33799F61-B3A3-4CC8-A8D9-350FADB1B9C0}" destId="{3E424E58-B4BD-47FA-BA21-7BF959FE024A}" srcOrd="0" destOrd="0" presId="urn:microsoft.com/office/officeart/2005/8/layout/vList5"/>
    <dgm:cxn modelId="{441AA9F7-B992-4676-95C9-E25399DDA857}" type="presParOf" srcId="{33799F61-B3A3-4CC8-A8D9-350FADB1B9C0}" destId="{6F752371-F2A5-4473-8DAE-5E1190337354}" srcOrd="1" destOrd="0" presId="urn:microsoft.com/office/officeart/2005/8/layout/vList5"/>
    <dgm:cxn modelId="{0D62F278-2AB0-4A10-A2C3-597B4FC7DFBF}" type="presParOf" srcId="{D8F47165-63D5-48CC-9E02-3D819C87E35B}" destId="{FC86D680-8081-4082-9E89-C32EF8F3E768}" srcOrd="7" destOrd="0" presId="urn:microsoft.com/office/officeart/2005/8/layout/vList5"/>
    <dgm:cxn modelId="{067CB998-D9F5-408E-89EA-CECB77F946B6}" type="presParOf" srcId="{D8F47165-63D5-48CC-9E02-3D819C87E35B}" destId="{D9258694-54A1-4D4B-8B19-34AAEE165E2B}" srcOrd="8" destOrd="0" presId="urn:microsoft.com/office/officeart/2005/8/layout/vList5"/>
    <dgm:cxn modelId="{2BC61F5D-7940-4159-8D20-7F7F39E2C58C}" type="presParOf" srcId="{D9258694-54A1-4D4B-8B19-34AAEE165E2B}" destId="{16ACCCD0-8DBA-4D57-899D-34B27E493895}" srcOrd="0" destOrd="0" presId="urn:microsoft.com/office/officeart/2005/8/layout/vList5"/>
    <dgm:cxn modelId="{BC385AEC-1C37-4544-8860-74C7C6B169F9}" type="presParOf" srcId="{D9258694-54A1-4D4B-8B19-34AAEE165E2B}" destId="{070B349E-63CC-4A65-BDE3-49900D1B2601}" srcOrd="1" destOrd="0" presId="urn:microsoft.com/office/officeart/2005/8/layout/vList5"/>
    <dgm:cxn modelId="{EAE0D9FD-834E-498E-A67A-FBC5F88019EE}" type="presParOf" srcId="{D8F47165-63D5-48CC-9E02-3D819C87E35B}" destId="{70AAB15F-4C95-427D-B860-206D5D62E321}" srcOrd="9" destOrd="0" presId="urn:microsoft.com/office/officeart/2005/8/layout/vList5"/>
    <dgm:cxn modelId="{28635332-743C-47AE-86D1-43A9B1A82E5A}" type="presParOf" srcId="{D8F47165-63D5-48CC-9E02-3D819C87E35B}" destId="{5435A94D-B22B-4F3E-AF5F-067E6475A60A}" srcOrd="10" destOrd="0" presId="urn:microsoft.com/office/officeart/2005/8/layout/vList5"/>
    <dgm:cxn modelId="{A39E2F02-2FD5-4C6A-83DF-CAF95D29A285}" type="presParOf" srcId="{5435A94D-B22B-4F3E-AF5F-067E6475A60A}" destId="{42B3EBB5-350F-4FF0-9F5C-ECF2238E88E9}" srcOrd="0" destOrd="0" presId="urn:microsoft.com/office/officeart/2005/8/layout/vList5"/>
    <dgm:cxn modelId="{64C30D9B-42DE-4869-A4C7-5A9D80234E1D}" type="presParOf" srcId="{5435A94D-B22B-4F3E-AF5F-067E6475A60A}" destId="{9EDF631C-3714-4137-A8EA-22AC38F984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5A058-9F73-40A1-A3F7-4EF8B455132E}">
      <dsp:nvSpPr>
        <dsp:cNvPr id="0" name=""/>
        <dsp:cNvSpPr/>
      </dsp:nvSpPr>
      <dsp:spPr>
        <a:xfrm rot="5400000">
          <a:off x="5273714" y="-2227485"/>
          <a:ext cx="648873" cy="52688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ECB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European Commission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2963727" y="114177"/>
        <a:ext cx="5237173" cy="585523"/>
      </dsp:txXfrm>
    </dsp:sp>
    <dsp:sp modelId="{248F22B9-5E34-4747-BB84-B41199027E6D}">
      <dsp:nvSpPr>
        <dsp:cNvPr id="0" name=""/>
        <dsp:cNvSpPr/>
      </dsp:nvSpPr>
      <dsp:spPr>
        <a:xfrm>
          <a:off x="0" y="1393"/>
          <a:ext cx="2963727" cy="8110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Sponsors</a:t>
          </a:r>
          <a:endParaRPr lang="en-GB" sz="2400" kern="1200" dirty="0"/>
        </a:p>
      </dsp:txBody>
      <dsp:txXfrm>
        <a:off x="39594" y="40987"/>
        <a:ext cx="2884539" cy="731904"/>
      </dsp:txXfrm>
    </dsp:sp>
    <dsp:sp modelId="{862C16ED-D6BE-4505-A4DD-3276F0D2CB19}">
      <dsp:nvSpPr>
        <dsp:cNvPr id="0" name=""/>
        <dsp:cNvSpPr/>
      </dsp:nvSpPr>
      <dsp:spPr>
        <a:xfrm rot="5400000">
          <a:off x="5273714" y="-1375838"/>
          <a:ext cx="648873" cy="5268848"/>
        </a:xfrm>
        <a:prstGeom prst="round2SameRect">
          <a:avLst/>
        </a:prstGeom>
        <a:solidFill>
          <a:schemeClr val="accent2">
            <a:tint val="40000"/>
            <a:alpha val="90000"/>
            <a:hueOff val="241041"/>
            <a:satOff val="-4774"/>
            <a:lumOff val="-85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41041"/>
              <a:satOff val="-4774"/>
              <a:lumOff val="-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Quota: 30% each of micro, small and medium; 10% large firms 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Part of the sample - rotational panel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2963727" y="965824"/>
        <a:ext cx="5237173" cy="585523"/>
      </dsp:txXfrm>
    </dsp:sp>
    <dsp:sp modelId="{1FBD5119-B1FB-4E48-AA72-70919524781E}">
      <dsp:nvSpPr>
        <dsp:cNvPr id="0" name=""/>
        <dsp:cNvSpPr/>
      </dsp:nvSpPr>
      <dsp:spPr>
        <a:xfrm>
          <a:off x="0" y="853039"/>
          <a:ext cx="2963727" cy="811092"/>
        </a:xfrm>
        <a:prstGeom prst="roundRect">
          <a:avLst/>
        </a:prstGeom>
        <a:solidFill>
          <a:schemeClr val="accent2">
            <a:hueOff val="335998"/>
            <a:satOff val="10323"/>
            <a:lumOff val="-5726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Sample design</a:t>
          </a:r>
          <a:endParaRPr lang="en-GB" sz="2200" kern="1200" dirty="0"/>
        </a:p>
      </dsp:txBody>
      <dsp:txXfrm>
        <a:off x="39594" y="892633"/>
        <a:ext cx="2884539" cy="731904"/>
      </dsp:txXfrm>
    </dsp:sp>
    <dsp:sp modelId="{C7B66AEE-4BFE-4F23-B061-D235670D2F9C}">
      <dsp:nvSpPr>
        <dsp:cNvPr id="0" name=""/>
        <dsp:cNvSpPr/>
      </dsp:nvSpPr>
      <dsp:spPr>
        <a:xfrm rot="5400000">
          <a:off x="5273714" y="-524191"/>
          <a:ext cx="648873" cy="5268848"/>
        </a:xfrm>
        <a:prstGeom prst="round2SameRect">
          <a:avLst/>
        </a:prstGeom>
        <a:solidFill>
          <a:schemeClr val="accent2">
            <a:tint val="40000"/>
            <a:alpha val="90000"/>
            <a:hueOff val="482082"/>
            <a:satOff val="-9548"/>
            <a:lumOff val="-171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82082"/>
              <a:satOff val="-9548"/>
              <a:lumOff val="-1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Surveys in March (ECB wave) and September (joint wave)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Results published in one month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2963727" y="1817471"/>
        <a:ext cx="5237173" cy="585523"/>
      </dsp:txXfrm>
    </dsp:sp>
    <dsp:sp modelId="{418D2C4B-2DF8-4026-8236-CA01CE5F9B32}">
      <dsp:nvSpPr>
        <dsp:cNvPr id="0" name=""/>
        <dsp:cNvSpPr/>
      </dsp:nvSpPr>
      <dsp:spPr>
        <a:xfrm>
          <a:off x="0" y="1704686"/>
          <a:ext cx="2963727" cy="811092"/>
        </a:xfrm>
        <a:prstGeom prst="roundRect">
          <a:avLst/>
        </a:prstGeom>
        <a:solidFill>
          <a:schemeClr val="accent2">
            <a:hueOff val="671995"/>
            <a:satOff val="20645"/>
            <a:lumOff val="-11451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Timeliness</a:t>
          </a:r>
          <a:endParaRPr lang="en-GB" sz="2200" kern="1200" dirty="0"/>
        </a:p>
      </dsp:txBody>
      <dsp:txXfrm>
        <a:off x="39594" y="1744280"/>
        <a:ext cx="2884539" cy="731904"/>
      </dsp:txXfrm>
    </dsp:sp>
    <dsp:sp modelId="{6F752371-F2A5-4473-8DAE-5E1190337354}">
      <dsp:nvSpPr>
        <dsp:cNvPr id="0" name=""/>
        <dsp:cNvSpPr/>
      </dsp:nvSpPr>
      <dsp:spPr>
        <a:xfrm rot="5400000">
          <a:off x="5273714" y="327455"/>
          <a:ext cx="648873" cy="5268848"/>
        </a:xfrm>
        <a:prstGeom prst="round2SameRect">
          <a:avLst/>
        </a:prstGeom>
        <a:solidFill>
          <a:schemeClr val="accent2">
            <a:tint val="40000"/>
            <a:alpha val="90000"/>
            <a:hueOff val="723123"/>
            <a:satOff val="-14322"/>
            <a:lumOff val="-257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723123"/>
              <a:satOff val="-14322"/>
              <a:lumOff val="-2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7,500 for ECB waves - limited euro area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15,000 for joint waves - extended EU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2963727" y="2669118"/>
        <a:ext cx="5237173" cy="585523"/>
      </dsp:txXfrm>
    </dsp:sp>
    <dsp:sp modelId="{3E424E58-B4BD-47FA-BA21-7BF959FE024A}">
      <dsp:nvSpPr>
        <dsp:cNvPr id="0" name=""/>
        <dsp:cNvSpPr/>
      </dsp:nvSpPr>
      <dsp:spPr>
        <a:xfrm>
          <a:off x="0" y="2556333"/>
          <a:ext cx="2963727" cy="811092"/>
        </a:xfrm>
        <a:prstGeom prst="roundRect">
          <a:avLst/>
        </a:prstGeom>
        <a:solidFill>
          <a:schemeClr val="accent2">
            <a:hueOff val="1007993"/>
            <a:satOff val="30968"/>
            <a:lumOff val="-17177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Sample size</a:t>
          </a:r>
          <a:endParaRPr lang="en-GB" sz="2200" kern="1200" dirty="0"/>
        </a:p>
      </dsp:txBody>
      <dsp:txXfrm>
        <a:off x="39594" y="2595927"/>
        <a:ext cx="2884539" cy="731904"/>
      </dsp:txXfrm>
    </dsp:sp>
    <dsp:sp modelId="{070B349E-63CC-4A65-BDE3-49900D1B2601}">
      <dsp:nvSpPr>
        <dsp:cNvPr id="0" name=""/>
        <dsp:cNvSpPr/>
      </dsp:nvSpPr>
      <dsp:spPr>
        <a:xfrm rot="5400000">
          <a:off x="5273714" y="1179101"/>
          <a:ext cx="648873" cy="5268848"/>
        </a:xfrm>
        <a:prstGeom prst="round2SameRect">
          <a:avLst/>
        </a:prstGeom>
        <a:solidFill>
          <a:schemeClr val="accent2">
            <a:tint val="40000"/>
            <a:alpha val="90000"/>
            <a:hueOff val="964165"/>
            <a:satOff val="-19096"/>
            <a:lumOff val="-343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64165"/>
              <a:satOff val="-19096"/>
              <a:lumOff val="-3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Since 2010, 11 largest euro area countries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Limited coverage EE, CY, LU, LV, MT, SI, SK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2963727" y="3520764"/>
        <a:ext cx="5237173" cy="585523"/>
      </dsp:txXfrm>
    </dsp:sp>
    <dsp:sp modelId="{16ACCCD0-8DBA-4D57-899D-34B27E493895}">
      <dsp:nvSpPr>
        <dsp:cNvPr id="0" name=""/>
        <dsp:cNvSpPr/>
      </dsp:nvSpPr>
      <dsp:spPr>
        <a:xfrm>
          <a:off x="0" y="3407980"/>
          <a:ext cx="2963727" cy="811092"/>
        </a:xfrm>
        <a:prstGeom prst="roundRect">
          <a:avLst/>
        </a:prstGeom>
        <a:solidFill>
          <a:schemeClr val="accent2">
            <a:hueOff val="1343990"/>
            <a:satOff val="41290"/>
            <a:lumOff val="-22902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Representativeness</a:t>
          </a:r>
          <a:endParaRPr lang="en-GB" sz="2200" kern="1200" dirty="0"/>
        </a:p>
      </dsp:txBody>
      <dsp:txXfrm>
        <a:off x="39594" y="3447574"/>
        <a:ext cx="2884539" cy="731904"/>
      </dsp:txXfrm>
    </dsp:sp>
    <dsp:sp modelId="{9EDF631C-3714-4137-A8EA-22AC38F98495}">
      <dsp:nvSpPr>
        <dsp:cNvPr id="0" name=""/>
        <dsp:cNvSpPr/>
      </dsp:nvSpPr>
      <dsp:spPr>
        <a:xfrm rot="5400000">
          <a:off x="5273714" y="2030748"/>
          <a:ext cx="648873" cy="5268848"/>
        </a:xfrm>
        <a:prstGeom prst="round2SameRect">
          <a:avLst/>
        </a:prstGeom>
        <a:solidFill>
          <a:schemeClr val="accent2">
            <a:tint val="40000"/>
            <a:alpha val="90000"/>
            <a:hueOff val="1205206"/>
            <a:satOff val="-23870"/>
            <a:lumOff val="-428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05206"/>
              <a:satOff val="-23870"/>
              <a:lumOff val="-4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Telephone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>
                  <a:lumMod val="50000"/>
                </a:schemeClr>
              </a:solidFill>
            </a:rPr>
            <a:t>Web – as from September 2014 wave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2963727" y="4372411"/>
        <a:ext cx="5237173" cy="585523"/>
      </dsp:txXfrm>
    </dsp:sp>
    <dsp:sp modelId="{42B3EBB5-350F-4FF0-9F5C-ECF2238E88E9}">
      <dsp:nvSpPr>
        <dsp:cNvPr id="0" name=""/>
        <dsp:cNvSpPr/>
      </dsp:nvSpPr>
      <dsp:spPr>
        <a:xfrm>
          <a:off x="0" y="4259626"/>
          <a:ext cx="2963727" cy="811092"/>
        </a:xfrm>
        <a:prstGeom prst="roundRect">
          <a:avLst/>
        </a:prstGeom>
        <a:solidFill>
          <a:schemeClr val="accent2">
            <a:hueOff val="1679988"/>
            <a:satOff val="51613"/>
            <a:lumOff val="-28628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Mode</a:t>
          </a:r>
          <a:endParaRPr lang="en-GB" sz="2200" kern="1200" dirty="0"/>
        </a:p>
      </dsp:txBody>
      <dsp:txXfrm>
        <a:off x="39594" y="4299220"/>
        <a:ext cx="2884539" cy="73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60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293" y="0"/>
            <a:ext cx="2950460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94"/>
            <a:ext cx="2950460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293" y="9444094"/>
            <a:ext cx="2950460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7082A1-6E52-401F-874B-AC23C0AAD2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9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60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915" y="0"/>
            <a:ext cx="2950460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5" y="4722048"/>
            <a:ext cx="4994707" cy="447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713"/>
            <a:ext cx="2950460" cy="4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915" y="9445713"/>
            <a:ext cx="2950460" cy="4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3B708-A2B0-4BD6-BAD1-EFDC04AC6A9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846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B708-A2B0-4BD6-BAD1-EFDC04AC6A9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41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7625" y="9445625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15" tIns="47857" rIns="95715" bIns="47857" anchor="b"/>
          <a:lstStyle>
            <a:lvl1pPr defTabSz="9382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382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382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382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382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 eaLnBrk="1" hangingPunct="1"/>
            <a:fld id="{02137D57-9535-4A56-9328-8D051722CB9D}" type="slidenum">
              <a:rPr lang="de-DE" sz="1200"/>
              <a:pPr algn="r" eaLnBrk="1" hangingPunct="1"/>
              <a:t>3</a:t>
            </a:fld>
            <a:endParaRPr lang="de-DE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sz="1000" dirty="0">
                <a:solidFill>
                  <a:srgbClr val="800000"/>
                </a:solidFill>
              </a:rPr>
              <a:t>Sponsors</a:t>
            </a:r>
          </a:p>
          <a:p>
            <a:pPr marL="757164" lvl="1" indent="-290485">
              <a:lnSpc>
                <a:spcPct val="80000"/>
              </a:lnSpc>
            </a:pPr>
            <a:r>
              <a:rPr lang="en-GB" sz="800" dirty="0">
                <a:solidFill>
                  <a:srgbClr val="003399"/>
                </a:solidFill>
              </a:rPr>
              <a:t>ECB (DG-S/DG-E)</a:t>
            </a:r>
          </a:p>
          <a:p>
            <a:pPr marL="757164" lvl="1" indent="-290485">
              <a:lnSpc>
                <a:spcPct val="80000"/>
              </a:lnSpc>
            </a:pPr>
            <a:r>
              <a:rPr lang="en-GB" sz="800" dirty="0">
                <a:solidFill>
                  <a:srgbClr val="003399"/>
                </a:solidFill>
              </a:rPr>
              <a:t>EU Commission (DG-ENTR)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sz="1000" dirty="0">
                <a:solidFill>
                  <a:srgbClr val="800000"/>
                </a:solidFill>
              </a:rPr>
              <a:t>Frequency </a:t>
            </a:r>
          </a:p>
          <a:p>
            <a:pPr marL="757164" lvl="1" indent="-290485">
              <a:lnSpc>
                <a:spcPct val="80000"/>
              </a:lnSpc>
            </a:pPr>
            <a:r>
              <a:rPr lang="en-GB" sz="800" dirty="0">
                <a:solidFill>
                  <a:srgbClr val="003399"/>
                </a:solidFill>
              </a:rPr>
              <a:t>Every 6 months: ECB part (only euro area countries)</a:t>
            </a:r>
          </a:p>
          <a:p>
            <a:pPr marL="757164" lvl="1" indent="-290485">
              <a:lnSpc>
                <a:spcPct val="80000"/>
              </a:lnSpc>
            </a:pPr>
            <a:r>
              <a:rPr lang="en-GB" sz="800" dirty="0">
                <a:solidFill>
                  <a:srgbClr val="003399"/>
                </a:solidFill>
              </a:rPr>
              <a:t>Every 2 years, since September 2013 every year: full survey with Commission (whole EU)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sz="1000" dirty="0">
                <a:solidFill>
                  <a:srgbClr val="800000"/>
                </a:solidFill>
              </a:rPr>
              <a:t>Timeliness:</a:t>
            </a:r>
          </a:p>
          <a:p>
            <a:pPr marL="757164" lvl="1" indent="-290485">
              <a:lnSpc>
                <a:spcPct val="80000"/>
              </a:lnSpc>
            </a:pPr>
            <a:r>
              <a:rPr lang="en-GB" sz="800" dirty="0">
                <a:solidFill>
                  <a:srgbClr val="003399"/>
                </a:solidFill>
              </a:rPr>
              <a:t>c.a. 1 month </a:t>
            </a:r>
            <a:r>
              <a:rPr lang="en-GB" sz="800" dirty="0">
                <a:solidFill>
                  <a:srgbClr val="003399"/>
                </a:solidFill>
                <a:sym typeface="Wingdings" pitchFamily="2" charset="2"/>
              </a:rPr>
              <a:t> </a:t>
            </a:r>
            <a:r>
              <a:rPr lang="en-GB" sz="800" dirty="0">
                <a:solidFill>
                  <a:srgbClr val="003399"/>
                </a:solidFill>
              </a:rPr>
              <a:t>2013H2 fieldwork finished 24 Mar, published 30 Apr 2014</a:t>
            </a:r>
          </a:p>
          <a:p>
            <a:pPr marL="757164" lvl="1" indent="-290485">
              <a:lnSpc>
                <a:spcPct val="80000"/>
              </a:lnSpc>
            </a:pPr>
            <a:endParaRPr lang="en-GB" sz="800" dirty="0">
              <a:solidFill>
                <a:srgbClr val="003399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sz="1000" dirty="0">
                <a:solidFill>
                  <a:srgbClr val="800000"/>
                </a:solidFill>
              </a:rPr>
              <a:t>Sample size (part of the sample: rotational panel)</a:t>
            </a:r>
          </a:p>
          <a:p>
            <a:pPr marL="757164" lvl="1" indent="-290485">
              <a:lnSpc>
                <a:spcPct val="80000"/>
              </a:lnSpc>
            </a:pPr>
            <a:r>
              <a:rPr lang="en-GB" sz="800" dirty="0">
                <a:solidFill>
                  <a:srgbClr val="003399"/>
                </a:solidFill>
              </a:rPr>
              <a:t>Euro area (ECB): 7,500-8,000 firms </a:t>
            </a:r>
          </a:p>
          <a:p>
            <a:pPr marL="757164" lvl="1" indent="-290485">
              <a:lnSpc>
                <a:spcPct val="80000"/>
              </a:lnSpc>
            </a:pPr>
            <a:r>
              <a:rPr lang="en-GB" sz="800" dirty="0">
                <a:solidFill>
                  <a:srgbClr val="003399"/>
                </a:solidFill>
              </a:rPr>
              <a:t>EU (ECB/Commission): 15,000 firms </a:t>
            </a:r>
          </a:p>
          <a:p>
            <a:pPr marL="757164" lvl="1" indent="-290485">
              <a:lnSpc>
                <a:spcPct val="80000"/>
              </a:lnSpc>
            </a:pPr>
            <a:endParaRPr lang="en-GB" sz="800" dirty="0">
              <a:solidFill>
                <a:srgbClr val="00339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Gill Sans MT" pitchFamily="34" charset="0"/>
              <a:buNone/>
            </a:pPr>
            <a:r>
              <a:rPr lang="en-GB" sz="700" dirty="0">
                <a:solidFill>
                  <a:srgbClr val="800000"/>
                </a:solidFill>
              </a:rPr>
              <a:t>Representativeness at </a:t>
            </a:r>
          </a:p>
          <a:p>
            <a:pPr marL="757164" lvl="1" indent="-290485">
              <a:lnSpc>
                <a:spcPct val="150000"/>
              </a:lnSpc>
            </a:pPr>
            <a:r>
              <a:rPr lang="en-GB" sz="500" dirty="0">
                <a:solidFill>
                  <a:srgbClr val="003399"/>
                </a:solidFill>
              </a:rPr>
              <a:t>Firm size: micro / small / medium / large firms (control group)</a:t>
            </a:r>
          </a:p>
          <a:p>
            <a:pPr marL="757164" lvl="1" indent="-290485" defTabSz="932779">
              <a:lnSpc>
                <a:spcPct val="150000"/>
              </a:lnSpc>
              <a:defRPr/>
            </a:pPr>
            <a:r>
              <a:rPr lang="en-GB" sz="700" dirty="0">
                <a:solidFill>
                  <a:schemeClr val="tx1">
                    <a:lumMod val="50000"/>
                  </a:schemeClr>
                </a:solidFill>
              </a:rPr>
              <a:t>Oversampling of small, medium and large in terms of # of firms</a:t>
            </a:r>
          </a:p>
          <a:p>
            <a:pPr marL="757164" lvl="1" indent="-290485">
              <a:lnSpc>
                <a:spcPct val="150000"/>
              </a:lnSpc>
            </a:pPr>
            <a:r>
              <a:rPr lang="en-GB" sz="500" dirty="0">
                <a:solidFill>
                  <a:srgbClr val="003399"/>
                </a:solidFill>
              </a:rPr>
              <a:t>Geography: representativeness euro area + 11 largest countries;</a:t>
            </a:r>
          </a:p>
          <a:p>
            <a:pPr marL="757164" lvl="1" indent="-290485">
              <a:lnSpc>
                <a:spcPct val="150000"/>
              </a:lnSpc>
            </a:pPr>
            <a:r>
              <a:rPr lang="en-GB" sz="500" dirty="0">
                <a:solidFill>
                  <a:srgbClr val="003399"/>
                </a:solidFill>
                <a:sym typeface="Wingdings" pitchFamily="2" charset="2"/>
              </a:rPr>
              <a:t>	     </a:t>
            </a:r>
            <a:r>
              <a:rPr lang="en-GB" sz="500" dirty="0">
                <a:solidFill>
                  <a:srgbClr val="003399"/>
                </a:solidFill>
              </a:rPr>
              <a:t>limited coverage other euro area countries (&lt;3%)</a:t>
            </a:r>
          </a:p>
          <a:p>
            <a:pPr marL="757164" lvl="1" indent="-290485">
              <a:lnSpc>
                <a:spcPct val="150000"/>
              </a:lnSpc>
            </a:pPr>
            <a:r>
              <a:rPr lang="en-GB" sz="500" dirty="0">
                <a:solidFill>
                  <a:srgbClr val="003399"/>
                </a:solidFill>
              </a:rPr>
              <a:t>Activity: industry, construction, trade, services</a:t>
            </a:r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213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4EDF5-04F5-462B-B9B1-BDA90154D6EA}" type="slidenum">
              <a:rPr lang="de-DE"/>
              <a:pPr/>
              <a:t>4</a:t>
            </a:fld>
            <a:endParaRPr lang="de-DE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2638" y="746125"/>
            <a:ext cx="2708275" cy="20320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35" y="2937119"/>
            <a:ext cx="4994707" cy="6259383"/>
          </a:xfrm>
        </p:spPr>
        <p:txBody>
          <a:bodyPr/>
          <a:lstStyle/>
          <a:p>
            <a:pPr defTabSz="932779"/>
            <a:r>
              <a:rPr lang="en-GB" dirty="0" smtClean="0"/>
              <a:t>where I – Interview, P – Partial interview, R – Refusal, NC – Non-contact, O – Other contact (non-refusals), U – Unknown if firm, e- the estimated proportion of cases of unknown eligibility that are eligible.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35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B708-A2B0-4BD6-BAD1-EFDC04AC6A9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27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4EDF5-04F5-462B-B9B1-BDA90154D6EA}" type="slidenum">
              <a:rPr lang="de-DE"/>
              <a:pPr/>
              <a:t>8</a:t>
            </a:fld>
            <a:endParaRPr lang="de-DE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2638" y="746125"/>
            <a:ext cx="2708275" cy="20320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35" y="2937119"/>
            <a:ext cx="4994707" cy="625938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802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4EDF5-04F5-462B-B9B1-BDA90154D6EA}" type="slidenum">
              <a:rPr lang="de-DE"/>
              <a:pPr/>
              <a:t>9</a:t>
            </a:fld>
            <a:endParaRPr lang="de-DE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2638" y="746125"/>
            <a:ext cx="2708275" cy="20320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35" y="2937119"/>
            <a:ext cx="4994707" cy="625938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53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4EDF5-04F5-462B-B9B1-BDA90154D6EA}" type="slidenum">
              <a:rPr lang="de-DE"/>
              <a:pPr/>
              <a:t>16</a:t>
            </a:fld>
            <a:endParaRPr lang="de-DE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2638" y="746125"/>
            <a:ext cx="2708275" cy="20320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35" y="2937119"/>
            <a:ext cx="4994707" cy="62593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92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582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1pPr>
            <a:lvl2pPr marL="742878" indent="-285722" defTabSz="955582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2pPr>
            <a:lvl3pPr marL="1142888" indent="-228578" defTabSz="955582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3pPr>
            <a:lvl4pPr marL="1600043" indent="-228578" defTabSz="955582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4pPr>
            <a:lvl5pPr marL="2057198" indent="-228578" defTabSz="955582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5pPr>
            <a:lvl6pPr marL="2514354" indent="-228578" defTabSz="95558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6pPr>
            <a:lvl7pPr marL="2971508" indent="-228578" defTabSz="95558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7pPr>
            <a:lvl8pPr marL="3428664" indent="-228578" defTabSz="95558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8pPr>
            <a:lvl9pPr marL="3885819" indent="-228578" defTabSz="95558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F0CB70D2-A40C-408D-8313-4935917C57C8}" type="slidenum">
              <a:rPr lang="de-DE" sz="1200" b="0"/>
              <a:pPr eaLnBrk="1" hangingPunct="1"/>
              <a:t>19</a:t>
            </a:fld>
            <a:endParaRPr lang="de-DE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7968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754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5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69875" y="2181225"/>
            <a:ext cx="3813175" cy="3254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32400"/>
          <a:lstStyle>
            <a:lvl1pPr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sz="1600" dirty="0" smtClean="0">
                <a:solidFill>
                  <a:srgbClr val="FFFFFF"/>
                </a:solidFill>
              </a:rPr>
              <a:t>Name Speaker 1</a:t>
            </a:r>
          </a:p>
          <a:p>
            <a:r>
              <a:rPr lang="en-GB" sz="1600" b="0" dirty="0" smtClean="0"/>
              <a:t>Background information on speaker 1</a:t>
            </a:r>
          </a:p>
          <a:p>
            <a:endParaRPr lang="en-GB" sz="1600" b="0" dirty="0" smtClean="0">
              <a:solidFill>
                <a:srgbClr val="FFFFFF"/>
              </a:solidFill>
            </a:endParaRPr>
          </a:p>
          <a:p>
            <a:r>
              <a:rPr lang="en-GB" sz="1600" dirty="0" smtClean="0">
                <a:solidFill>
                  <a:srgbClr val="FFFFFF"/>
                </a:solidFill>
              </a:rPr>
              <a:t>Name Speaker 2</a:t>
            </a:r>
          </a:p>
          <a:p>
            <a:r>
              <a:rPr lang="en-GB" sz="1600" b="0" dirty="0" smtClean="0"/>
              <a:t>Background information on speaker 2</a:t>
            </a:r>
            <a:endParaRPr lang="en-GB" sz="1600" b="0" dirty="0" smtClean="0">
              <a:solidFill>
                <a:srgbClr val="FFFFFF"/>
              </a:solidFill>
            </a:endParaRPr>
          </a:p>
          <a:p>
            <a:endParaRPr lang="en-GB" sz="1600" b="0" dirty="0" smtClean="0">
              <a:solidFill>
                <a:srgbClr val="FFFFFF"/>
              </a:solidFill>
            </a:endParaRPr>
          </a:p>
          <a:p>
            <a:endParaRPr lang="en-GB" b="0" dirty="0" smtClean="0">
              <a:solidFill>
                <a:srgbClr val="FFFFFF"/>
              </a:solidFill>
            </a:endParaRPr>
          </a:p>
          <a:p>
            <a:endParaRPr lang="de-DE" b="0" dirty="0">
              <a:solidFill>
                <a:srgbClr val="FFFFFF"/>
              </a:solidFill>
            </a:endParaRP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GB" dirty="0" smtClean="0">
                <a:solidFill>
                  <a:srgbClr val="BEBEBE"/>
                </a:solidFill>
                <a:ea typeface="ヒラギノ角ゴ Pro W3" pitchFamily="-64" charset="-128"/>
              </a:rPr>
              <a:t>Frankfurt am Main</a:t>
            </a:r>
            <a:r>
              <a:rPr lang="de-DE" dirty="0" smtClean="0">
                <a:solidFill>
                  <a:srgbClr val="BEBEBE"/>
                </a:solidFill>
                <a:ea typeface="ヒラギノ角ゴ Pro W3" pitchFamily="-64" charset="-128"/>
              </a:rPr>
              <a:t>, </a:t>
            </a:r>
            <a:fld id="{E0930713-C3E8-411E-B53E-FBF60B1CCF59}" type="datetime3">
              <a:rPr lang="en-US" smtClean="0">
                <a:solidFill>
                  <a:srgbClr val="BEBEBE"/>
                </a:solidFill>
                <a:ea typeface="ヒラギノ角ゴ Pro W3" pitchFamily="-64" charset="-128"/>
              </a:rPr>
              <a:t>3 June 2014</a:t>
            </a:fld>
            <a:endParaRPr lang="de-DE" dirty="0" smtClean="0">
              <a:solidFill>
                <a:srgbClr val="BEBEBE"/>
              </a:solidFill>
              <a:ea typeface="ヒラギノ角ゴ Pro W3" pitchFamily="-64" charset="-128"/>
            </a:endParaRPr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pic>
        <p:nvPicPr>
          <p:cNvPr id="1226759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ecblogo-new_EN_2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149225"/>
            <a:ext cx="1547812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Event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9508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Event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584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Event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0626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Event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0626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56-9D8C-4316-A72E-2DE2FD4B11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Event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33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rganization Chart or other visu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Event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678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Event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616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722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42100" y="65024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EF2D0EAB-1938-4479-9C5F-0D822E5728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1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754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5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69875" y="2181225"/>
            <a:ext cx="3813175" cy="3254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32400"/>
          <a:lstStyle>
            <a:lvl1pPr>
              <a:lnSpc>
                <a:spcPct val="100000"/>
              </a:lnSpc>
              <a:defRPr sz="1800" b="1" baseline="0">
                <a:solidFill>
                  <a:schemeClr val="tx2"/>
                </a:solidFill>
              </a:defRPr>
            </a:lvl1pPr>
          </a:lstStyle>
          <a:p>
            <a:r>
              <a:rPr lang="en-GB" sz="1600" dirty="0" smtClean="0"/>
              <a:t>Name Speaker 1</a:t>
            </a:r>
          </a:p>
          <a:p>
            <a:r>
              <a:rPr lang="en-GB" sz="1600" b="0" dirty="0" smtClean="0"/>
              <a:t>Background information on speaker 1</a:t>
            </a:r>
          </a:p>
          <a:p>
            <a:endParaRPr lang="en-GB" sz="1600" b="0" dirty="0" smtClean="0"/>
          </a:p>
          <a:p>
            <a:r>
              <a:rPr lang="en-GB" sz="1600" dirty="0" smtClean="0"/>
              <a:t>Name Speaker 2</a:t>
            </a:r>
          </a:p>
          <a:p>
            <a:r>
              <a:rPr lang="en-GB" sz="1600" b="0" dirty="0" smtClean="0"/>
              <a:t>Background information on speaker 2</a:t>
            </a:r>
          </a:p>
          <a:p>
            <a:endParaRPr lang="en-GB" b="0" dirty="0" smtClean="0"/>
          </a:p>
          <a:p>
            <a:endParaRPr lang="de-DE" b="0" dirty="0"/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 baseline="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GB" dirty="0" smtClean="0">
                <a:ea typeface="ヒラギノ角ゴ Pro W3" pitchFamily="-64" charset="-128"/>
              </a:rPr>
              <a:t>Frankfurt am Main</a:t>
            </a:r>
            <a:r>
              <a:rPr lang="de-DE" dirty="0" smtClean="0">
                <a:ea typeface="ヒラギノ角ゴ Pro W3" pitchFamily="-64" charset="-128"/>
              </a:rPr>
              <a:t>, </a:t>
            </a:r>
            <a:fld id="{E0930713-C3E8-411E-B53E-FBF60B1CCF59}" type="datetime3">
              <a:rPr lang="en-US" smtClean="0">
                <a:ea typeface="ヒラギノ角ゴ Pro W3" pitchFamily="-64" charset="-128"/>
              </a:rPr>
              <a:pPr eaLnBrk="0" fontAlgn="base" hangingPunct="0">
                <a:spcAft>
                  <a:spcPct val="0"/>
                </a:spcAft>
              </a:pPr>
              <a:t>3 June 2014</a:t>
            </a:fld>
            <a:endParaRPr lang="de-DE" dirty="0" smtClean="0">
              <a:ea typeface="ヒラギノ角ゴ Pro W3" pitchFamily="-64" charset="-128"/>
            </a:endParaRPr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pic>
        <p:nvPicPr>
          <p:cNvPr id="1226759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161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80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Event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>
                <a:solidFill>
                  <a:srgbClr val="004B95"/>
                </a:solidFill>
              </a:rPr>
              <a:t>www.ecb.europa.eu</a:t>
            </a:r>
          </a:p>
        </p:txBody>
      </p:sp>
    </p:spTree>
    <p:extLst>
      <p:ext uri="{BB962C8B-B14F-4D97-AF65-F5344CB8AC3E}">
        <p14:creationId xmlns:p14="http://schemas.microsoft.com/office/powerpoint/2010/main" val="1185524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80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Event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584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Event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8284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Event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0722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Event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62607-B0AD-42DC-BF97-66F91A7FB9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1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Event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0F3FEB-2219-4491-88D8-10381E0C63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2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 pitchFamily="-64" charset="-128"/>
            </a:endParaRPr>
          </a:p>
        </p:txBody>
      </p:sp>
      <p:sp>
        <p:nvSpPr>
          <p:cNvPr id="1225731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/>
                </a:solidFill>
                <a:ea typeface="ヒラギノ角ゴ Pro W3" pitchFamily="-64" charset="-128"/>
              </a:rPr>
              <a:t>Rubric</a:t>
            </a:r>
          </a:p>
        </p:txBody>
      </p:sp>
      <p:sp>
        <p:nvSpPr>
          <p:cNvPr id="1225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225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de-DE" smtClean="0">
                <a:ea typeface="ヒラギノ角ゴ Pro W3" pitchFamily="-64" charset="-128"/>
              </a:rPr>
              <a:t>Event</a:t>
            </a:r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rgbClr val="585858"/>
                </a:solidFill>
              </a:defRPr>
            </a:lvl1pPr>
          </a:lstStyle>
          <a:p>
            <a:fld id="{BDB33678-8A8F-4883-A297-1533AA04A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 pitchFamily="-64" charset="-128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ヒラギノ角ゴ Pro W3" pitchFamily="-64" charset="-128"/>
              </a:rPr>
              <a:t>Survey on the access to finance of euro area enterprises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  <a:latin typeface="+mn-lt"/>
              <a:ea typeface="ヒラギノ角ゴ Pro W3" pitchFamily="-64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>
                <a:solidFill>
                  <a:srgbClr val="004B95"/>
                </a:solidFill>
              </a:rPr>
              <a:t>www.ecb.europa.eu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8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1" fontAlgn="base" hangingPunct="1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b.europa.eu/stats/money/surveys/sme/html/index.en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47864" y="2708920"/>
            <a:ext cx="5442694" cy="2914650"/>
          </a:xfrm>
        </p:spPr>
        <p:txBody>
          <a:bodyPr/>
          <a:lstStyle/>
          <a:p>
            <a:r>
              <a:rPr lang="en-GB" dirty="0"/>
              <a:t>Measuring nonresponse </a:t>
            </a:r>
            <a:r>
              <a:rPr lang="en-GB" dirty="0" smtClean="0"/>
              <a:t>bias in </a:t>
            </a:r>
            <a:r>
              <a:rPr lang="en-GB" dirty="0"/>
              <a:t>a cross-country enterprise </a:t>
            </a:r>
            <a:r>
              <a:rPr lang="en-GB" dirty="0" smtClean="0"/>
              <a:t>survey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122" name="Picture 2" descr="SAFE 2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396247"/>
            <a:ext cx="17145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63888" y="4581127"/>
            <a:ext cx="5161012" cy="1851423"/>
          </a:xfrm>
        </p:spPr>
        <p:txBody>
          <a:bodyPr/>
          <a:lstStyle/>
          <a:p>
            <a:r>
              <a:rPr lang="pl-PL" sz="2400" dirty="0"/>
              <a:t>Małgorzata Osiewicz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Co-authors: 	</a:t>
            </a:r>
            <a:r>
              <a:rPr lang="pl-PL" sz="2400" dirty="0"/>
              <a:t>Katarzyna Bankowska</a:t>
            </a:r>
            <a:endParaRPr lang="en-GB" sz="2400" dirty="0"/>
          </a:p>
          <a:p>
            <a:r>
              <a:rPr lang="en-GB" sz="2400" dirty="0"/>
              <a:t>		</a:t>
            </a:r>
            <a:r>
              <a:rPr lang="pl-PL" sz="2400" dirty="0"/>
              <a:t>Sébastien </a:t>
            </a:r>
            <a:r>
              <a:rPr lang="pl-PL" sz="2400" dirty="0" smtClean="0"/>
              <a:t>Pérez-Duarte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14926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Vienna, 4</a:t>
            </a:r>
            <a:r>
              <a:rPr lang="en-GB" sz="2000" baseline="30000" dirty="0"/>
              <a:t>th</a:t>
            </a:r>
            <a:r>
              <a:rPr lang="en-GB" sz="2000" dirty="0"/>
              <a:t> June 2014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3972" y="6533984"/>
            <a:ext cx="5976664" cy="2539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i="1" dirty="0" smtClean="0">
                <a:latin typeface="+mn-lt"/>
              </a:rPr>
              <a:t>The opinions of the authors do not necessarily reflect the views of the ECB or the Eurosystem</a:t>
            </a:r>
            <a:endParaRPr lang="en-GB" sz="105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R-indicators for the response </a:t>
            </a:r>
            <a:r>
              <a:rPr lang="en-GB" sz="2000" dirty="0" smtClean="0"/>
              <a:t>for </a:t>
            </a:r>
            <a:r>
              <a:rPr lang="en-GB" sz="2000" dirty="0"/>
              <a:t>each quartile of the fieldwork (8th survey round)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95115"/>
              </p:ext>
            </p:extLst>
          </p:nvPr>
        </p:nvGraphicFramePr>
        <p:xfrm>
          <a:off x="323528" y="4077072"/>
          <a:ext cx="756084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3024"/>
                <a:gridCol w="1215408"/>
                <a:gridCol w="1224136"/>
                <a:gridCol w="1152128"/>
                <a:gridCol w="1296144"/>
              </a:tblGrid>
              <a:tr h="161925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Up to 1st quartile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Up to 2nd quartile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Up to 3rd quartile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Full fieldwork 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Total sample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91,528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91,528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91,528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91,528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R-indicator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0.917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0.865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0.845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0.841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Standard error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0.003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Average </a:t>
                      </a:r>
                      <a:r>
                        <a:rPr lang="en-GB" sz="1400" dirty="0">
                          <a:effectLst/>
                        </a:rPr>
                        <a:t>response propensity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0.023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0.048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0.069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0.082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Maximum bias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1.784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1.425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1.129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0.973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Lower bound for R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0.698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0.574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0.494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0.451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271861"/>
            <a:ext cx="52863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94725" cy="628650"/>
          </a:xfrm>
        </p:spPr>
        <p:txBody>
          <a:bodyPr/>
          <a:lstStyle/>
          <a:p>
            <a:r>
              <a:rPr lang="en-GB" dirty="0" smtClean="0"/>
              <a:t>Matching of SAFE with Amadeus database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86910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GB" sz="2000" dirty="0" smtClean="0">
                <a:latin typeface="+mn-lt"/>
              </a:rPr>
              <a:t>Company-level financial information, e.g. turnover, value added, loans outstanding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GB" sz="2000" dirty="0" smtClean="0">
                <a:latin typeface="+mn-lt"/>
              </a:rPr>
              <a:t>Matching preserving confidentiality of the sampled companies on tax id, company name, street, postcode, city and country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GB" sz="2000" dirty="0" smtClean="0">
                <a:latin typeface="+mn-lt"/>
              </a:rPr>
              <a:t>Successful matching rate: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+mn-lt"/>
              </a:rPr>
              <a:t>Overall – 80% in the 8</a:t>
            </a:r>
            <a:r>
              <a:rPr lang="en-GB" sz="2000" baseline="30000" dirty="0" smtClean="0">
                <a:latin typeface="+mn-lt"/>
              </a:rPr>
              <a:t>th</a:t>
            </a:r>
            <a:r>
              <a:rPr lang="en-GB" sz="2000" dirty="0" smtClean="0">
                <a:latin typeface="+mn-lt"/>
              </a:rPr>
              <a:t> survey round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+mn-lt"/>
              </a:rPr>
              <a:t>Country - from 43% in GR to over 90% in BE, ES, FR, NL</a:t>
            </a:r>
          </a:p>
        </p:txBody>
      </p:sp>
    </p:spTree>
    <p:extLst>
      <p:ext uri="{BB962C8B-B14F-4D97-AF65-F5344CB8AC3E}">
        <p14:creationId xmlns:p14="http://schemas.microsoft.com/office/powerpoint/2010/main" val="27240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R-indicators </a:t>
            </a:r>
            <a:r>
              <a:rPr lang="en-GB" sz="2000" dirty="0" smtClean="0"/>
              <a:t>for </a:t>
            </a:r>
            <a:r>
              <a:rPr lang="en-GB" sz="2000" dirty="0"/>
              <a:t>the availability of information on loans, value added and turnover (8th survey round, respondents)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481112"/>
              </p:ext>
            </p:extLst>
          </p:nvPr>
        </p:nvGraphicFramePr>
        <p:xfrm>
          <a:off x="611560" y="4149080"/>
          <a:ext cx="6768752" cy="2430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1358603"/>
                <a:gridCol w="1458461"/>
                <a:gridCol w="121538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Loans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Value added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Turnover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 sample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7,510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7,510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7,510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R-indicator*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0.744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0.805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0.741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Standard error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0.003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0.002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0.003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Average </a:t>
                      </a:r>
                      <a:r>
                        <a:rPr lang="en-GB" sz="1600" dirty="0">
                          <a:effectLst/>
                        </a:rPr>
                        <a:t>propensity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0.605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0.403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0.539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Maximum bias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0.211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0.242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0.240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Lower bound for 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0.022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0.019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0.003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98" y="1340768"/>
            <a:ext cx="52736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4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94725" cy="62865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86910" y="126876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GB" sz="2000" dirty="0">
                <a:latin typeface="+mn-lt"/>
              </a:rPr>
              <a:t>I</a:t>
            </a:r>
            <a:r>
              <a:rPr lang="en-GB" sz="2000" dirty="0" smtClean="0">
                <a:latin typeface="+mn-lt"/>
              </a:rPr>
              <a:t>n </a:t>
            </a:r>
            <a:r>
              <a:rPr lang="en-GB" sz="2000" dirty="0">
                <a:latin typeface="+mn-lt"/>
              </a:rPr>
              <a:t>the SAFE sample, the country variation contributes mostly to the loss in representativity 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GB" sz="2000" dirty="0">
                <a:latin typeface="+mn-lt"/>
              </a:rPr>
              <a:t>In the Amadeus subsample also size class plays a role with the evident underrepresentation of the micro firms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412" y="3429000"/>
            <a:ext cx="81018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GB" sz="2000" dirty="0">
                <a:latin typeface="+mn-lt"/>
              </a:rPr>
              <a:t>increase efforts to enhance the quality of the sample contact information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GB" sz="2000" dirty="0">
                <a:latin typeface="+mn-lt"/>
              </a:rPr>
              <a:t>fully harmonise the use of the outcome codes across countries and interviewers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GB" sz="2000" dirty="0">
                <a:latin typeface="+mn-lt"/>
              </a:rPr>
              <a:t>collect more detailed information from the fieldwork useful for the monitoring of the data collection, i.e. outcome codes for each attempt and possibly interviewers’ performance and experience</a:t>
            </a:r>
            <a:r>
              <a:rPr lang="en-GB" sz="2000" dirty="0" smtClean="0">
                <a:latin typeface="+mn-lt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GB" sz="2000" dirty="0">
                <a:latin typeface="+mn-lt"/>
              </a:rPr>
              <a:t>m</a:t>
            </a:r>
            <a:r>
              <a:rPr lang="en-GB" sz="2000" dirty="0" smtClean="0">
                <a:latin typeface="+mn-lt"/>
              </a:rPr>
              <a:t>onitor representativity of different modes (telephone, web).</a:t>
            </a:r>
            <a:endParaRPr lang="en-GB" sz="20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2577" y="2924944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r>
              <a:rPr lang="en-GB" dirty="0" smtClean="0"/>
              <a:t>                                </a:t>
            </a:r>
            <a:r>
              <a:rPr lang="en-GB" dirty="0"/>
              <a:t>… and recommendations</a:t>
            </a:r>
          </a:p>
        </p:txBody>
      </p:sp>
      <p:pic>
        <p:nvPicPr>
          <p:cNvPr id="7" name="Picture 2" descr="SAFE 2 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02" y="548680"/>
            <a:ext cx="17145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94725" cy="628650"/>
          </a:xfrm>
        </p:spPr>
        <p:txBody>
          <a:bodyPr/>
          <a:lstStyle/>
          <a:p>
            <a:r>
              <a:rPr lang="en-GB" dirty="0" smtClean="0"/>
              <a:t>Further research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86910" y="1268760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GB" dirty="0" smtClean="0">
                <a:latin typeface="+mn-lt"/>
              </a:rPr>
              <a:t>Representativity of the sample frame with respect to the population</a:t>
            </a:r>
            <a:endParaRPr lang="en-GB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GB" dirty="0" smtClean="0">
                <a:latin typeface="+mn-lt"/>
              </a:rPr>
              <a:t>Sensitivity analysis using different weighting schemes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GB" dirty="0">
                <a:latin typeface="+mn-lt"/>
              </a:rPr>
              <a:t>Representativity for the quota samples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endParaRPr lang="en-GB" sz="2000" dirty="0" smtClean="0">
              <a:latin typeface="+mn-lt"/>
            </a:endParaRPr>
          </a:p>
          <a:p>
            <a:pPr>
              <a:spcBef>
                <a:spcPts val="1200"/>
              </a:spcBef>
            </a:pPr>
            <a:endParaRPr lang="en-GB" sz="2000" dirty="0">
              <a:latin typeface="+mn-lt"/>
            </a:endParaRPr>
          </a:p>
        </p:txBody>
      </p:sp>
      <p:pic>
        <p:nvPicPr>
          <p:cNvPr id="7" name="Picture 2" descr="SAFE 2 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5013"/>
            <a:ext cx="17145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33847" y="5813521"/>
            <a:ext cx="6588075" cy="338554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600" dirty="0" smtClean="0">
                <a:solidFill>
                  <a:srgbClr val="003399"/>
                </a:solidFill>
                <a:latin typeface="+mn-lt"/>
                <a:hlinkClick r:id="rId3"/>
              </a:rPr>
              <a:t>http</a:t>
            </a:r>
            <a:r>
              <a:rPr lang="en-GB" sz="1600" dirty="0">
                <a:solidFill>
                  <a:srgbClr val="003399"/>
                </a:solidFill>
                <a:latin typeface="+mn-lt"/>
                <a:hlinkClick r:id="rId3"/>
              </a:rPr>
              <a:t>://</a:t>
            </a:r>
            <a:r>
              <a:rPr lang="en-GB" sz="1600" dirty="0" smtClean="0">
                <a:solidFill>
                  <a:srgbClr val="003399"/>
                </a:solidFill>
                <a:latin typeface="+mn-lt"/>
                <a:hlinkClick r:id="rId3"/>
              </a:rPr>
              <a:t>www.ecb.europa.eu/stats/money/surveys/sme/html/index.en.html</a:t>
            </a:r>
            <a:endParaRPr lang="en-GB" sz="1600" dirty="0" smtClean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8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6984776" cy="6286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Annex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3" name="Rectangle 15"/>
          <p:cNvSpPr>
            <a:spLocks noGrp="1" noChangeArrowheads="1"/>
          </p:cNvSpPr>
          <p:nvPr>
            <p:ph type="title"/>
          </p:nvPr>
        </p:nvSpPr>
        <p:spPr>
          <a:xfrm>
            <a:off x="269875" y="660400"/>
            <a:ext cx="8766621" cy="628650"/>
          </a:xfrm>
        </p:spPr>
        <p:txBody>
          <a:bodyPr/>
          <a:lstStyle/>
          <a:p>
            <a:r>
              <a:rPr lang="en-GB" sz="2000" dirty="0"/>
              <a:t>Distribution of unconditional contact propensities for categories of variable </a:t>
            </a:r>
            <a:r>
              <a:rPr lang="en-GB" sz="2000" dirty="0" smtClean="0"/>
              <a:t>country in wave 8 and 10</a:t>
            </a:r>
            <a:endParaRPr lang="fr-FR" sz="2000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18EFD-19A3-4DC1-AA96-715DD8E6A90B}" type="slidenum">
              <a:rPr lang="en-GB"/>
              <a:pPr/>
              <a:t>16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" y="1484784"/>
            <a:ext cx="4408260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503833"/>
            <a:ext cx="4716015" cy="406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4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9875" y="660400"/>
                <a:ext cx="8594725" cy="536352"/>
              </a:xfrm>
            </p:spPr>
            <p:txBody>
              <a:bodyPr/>
              <a:lstStyle/>
              <a:p>
                <a:r>
                  <a:rPr lang="en-GB" dirty="0"/>
                  <a:t>L</a:t>
                </a:r>
                <a:r>
                  <a:rPr lang="en-GB" dirty="0" smtClean="0"/>
                  <a:t>ower </a:t>
                </a:r>
                <a:r>
                  <a:rPr lang="en-GB" dirty="0"/>
                  <a:t>bound of the R-indicator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/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/>
                        <m:t>𝑅</m:t>
                      </m:r>
                      <m:r>
                        <a:rPr lang="en-GB" i="1"/>
                        <m:t>≥1−2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acc>
                            <m:accPr>
                              <m:chr m:val="̅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GB" i="1"/>
                                <m:t>𝜌</m:t>
                              </m:r>
                            </m:e>
                          </m:acc>
                          <m:r>
                            <a:rPr lang="en-GB" i="1"/>
                            <m:t>(1−</m:t>
                          </m:r>
                          <m:acc>
                            <m:accPr>
                              <m:chr m:val="̅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GB" i="1"/>
                                <m:t>𝜌</m:t>
                              </m:r>
                            </m:e>
                          </m:acc>
                          <m:r>
                            <a:rPr lang="en-GB" i="1"/>
                            <m:t>)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9875" y="660400"/>
                <a:ext cx="8594725" cy="536352"/>
              </a:xfrm>
              <a:blipFill rotWithShape="0">
                <a:blip r:embed="rId2"/>
                <a:stretch>
                  <a:fillRect l="-2128" t="-21591" b="-24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lower bound of the R-indicator (see [8], p.104) depends on the response rate: </a:t>
            </a:r>
            <a:r>
              <a:rPr kumimoji="0" lang="en-GB" alt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R≥1-2ρ(1-ρ)</a:t>
            </a: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tle 1"/>
              <p:cNvSpPr txBox="1">
                <a:spLocks/>
              </p:cNvSpPr>
              <p:nvPr/>
            </p:nvSpPr>
            <p:spPr bwMode="auto">
              <a:xfrm>
                <a:off x="274637" y="3140968"/>
                <a:ext cx="8594725" cy="53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Black" pitchFamily="34" charset="0"/>
                    <a:cs typeface="Arial" charset="0"/>
                  </a:defRPr>
                </a:lvl2pPr>
                <a:lvl3pPr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Black" pitchFamily="34" charset="0"/>
                    <a:cs typeface="Arial" charset="0"/>
                  </a:defRPr>
                </a:lvl3pPr>
                <a:lvl4pPr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Black" pitchFamily="34" charset="0"/>
                    <a:cs typeface="Arial" charset="0"/>
                  </a:defRPr>
                </a:lvl4pPr>
                <a:lvl5pPr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Black" pitchFamily="34" charset="0"/>
                    <a:cs typeface="Arial" charset="0"/>
                  </a:defRPr>
                </a:lvl5pPr>
                <a:lvl6pPr marL="457200"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Black" pitchFamily="34" charset="0"/>
                    <a:cs typeface="Arial" charset="0"/>
                  </a:defRPr>
                </a:lvl6pPr>
                <a:lvl7pPr marL="914400"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Black" pitchFamily="34" charset="0"/>
                    <a:cs typeface="Arial" charset="0"/>
                  </a:defRPr>
                </a:lvl7pPr>
                <a:lvl8pPr marL="1371600"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Black" pitchFamily="34" charset="0"/>
                    <a:cs typeface="Arial" charset="0"/>
                  </a:defRPr>
                </a:lvl8pPr>
                <a:lvl9pPr marL="1828800"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Black" pitchFamily="34" charset="0"/>
                    <a:cs typeface="Arial" charset="0"/>
                  </a:defRPr>
                </a:lvl9pPr>
              </a:lstStyle>
              <a:p>
                <a:r>
                  <a:rPr lang="en-GB" dirty="0"/>
                  <a:t>Maximal relative absolute relative bias</a:t>
                </a:r>
                <a:r>
                  <a:rPr lang="en-GB" kern="0" dirty="0" smtClean="0"/>
                  <a:t/>
                </a:r>
                <a:br>
                  <a:rPr lang="en-GB" kern="0" dirty="0" smtClean="0"/>
                </a:br>
                <a:r>
                  <a:rPr lang="en-GB" kern="0" dirty="0"/>
                  <a:t/>
                </a:r>
                <a:br>
                  <a:rPr lang="en-GB" kern="0" dirty="0"/>
                </a:br>
                <a:r>
                  <a:rPr lang="en-GB" kern="0" dirty="0" smtClean="0"/>
                  <a:t/>
                </a:r>
                <a:br>
                  <a:rPr lang="en-GB" kern="0" dirty="0" smtClean="0"/>
                </a:br>
                <a:r>
                  <a:rPr lang="en-GB" kern="0" dirty="0"/>
                  <a:t/>
                </a:r>
                <a:br>
                  <a:rPr lang="en-GB" kern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GB" i="1"/>
                            <m:t>𝐵</m:t>
                          </m:r>
                        </m:e>
                        <m:sub>
                          <m:r>
                            <a:rPr lang="en-GB" i="1"/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GB" i="1"/>
                            <m:t>𝑋</m:t>
                          </m:r>
                        </m:e>
                      </m:d>
                      <m:r>
                        <a:rPr lang="en-GB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GB" i="1"/>
                            <m:t>1−</m:t>
                          </m:r>
                          <m:r>
                            <a:rPr lang="en-GB" i="1"/>
                            <m:t>𝑅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GB" i="1"/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GB" i="1"/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GB" i="1"/>
                                <m:t>𝜌</m:t>
                              </m:r>
                            </m:e>
                          </m:acc>
                        </m:den>
                      </m:f>
                      <m:r>
                        <a:rPr lang="en-GB" i="1"/>
                        <m:t>≤1−</m:t>
                      </m:r>
                      <m:acc>
                        <m:accPr>
                          <m:chr m:val="̅"/>
                          <m:ctrlPr>
                            <a:rPr lang="en-US" i="1"/>
                          </m:ctrlPr>
                        </m:accPr>
                        <m:e>
                          <m:r>
                            <a:rPr lang="en-GB" i="1"/>
                            <m:t>𝜌</m:t>
                          </m:r>
                        </m:e>
                      </m:acc>
                    </m:oMath>
                  </m:oMathPara>
                </a14:m>
                <a:endParaRPr lang="en-GB" kern="0" dirty="0"/>
              </a:p>
            </p:txBody>
          </p:sp>
        </mc:Choice>
        <mc:Fallback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637" y="3140968"/>
                <a:ext cx="8594725" cy="536352"/>
              </a:xfrm>
              <a:prstGeom prst="rect">
                <a:avLst/>
              </a:prstGeom>
              <a:blipFill rotWithShape="0">
                <a:blip r:embed="rId3"/>
                <a:stretch>
                  <a:fillRect l="-2128" t="-21591" b="-2602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Dissemination of results</a:t>
            </a:r>
          </a:p>
        </p:txBody>
      </p:sp>
      <p:sp>
        <p:nvSpPr>
          <p:cNvPr id="28674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457200" y="1268413"/>
            <a:ext cx="4038600" cy="5113337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solidFill>
                  <a:srgbClr val="800000"/>
                </a:solidFill>
              </a:rPr>
              <a:t>ECB website</a:t>
            </a:r>
          </a:p>
          <a:p>
            <a:pPr marL="628650" lvl="1" indent="-266700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1800" dirty="0" smtClean="0">
                <a:solidFill>
                  <a:srgbClr val="003399"/>
                </a:solidFill>
              </a:rPr>
              <a:t>Press releases + summary reports</a:t>
            </a:r>
          </a:p>
          <a:p>
            <a:pPr marL="628650" lvl="1" indent="-266700" eaLnBrk="1" hangingPunct="1">
              <a:spcBef>
                <a:spcPct val="50000"/>
              </a:spcBef>
              <a:defRPr/>
            </a:pPr>
            <a:r>
              <a:rPr lang="en-GB" sz="1800" dirty="0" smtClean="0">
                <a:solidFill>
                  <a:srgbClr val="003399"/>
                </a:solidFill>
              </a:rPr>
              <a:t>Aggregate tables with all variables /  breakdowns</a:t>
            </a:r>
          </a:p>
          <a:p>
            <a:pPr marL="628650" lvl="1" indent="-266700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1800" dirty="0" smtClean="0">
                <a:solidFill>
                  <a:srgbClr val="003399"/>
                </a:solidFill>
              </a:rPr>
              <a:t>Questionnaire</a:t>
            </a:r>
          </a:p>
          <a:p>
            <a:pPr eaLnBrk="1" hangingPunct="1">
              <a:buFontTx/>
              <a:buNone/>
              <a:defRPr/>
            </a:pPr>
            <a:endParaRPr lang="en-GB" sz="2400" dirty="0" smtClean="0">
              <a:solidFill>
                <a:srgbClr val="003399"/>
              </a:solidFill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800000"/>
                </a:solidFill>
              </a:rPr>
              <a:t>Anonymised </a:t>
            </a:r>
            <a:r>
              <a:rPr lang="en-GB" sz="2400" dirty="0" err="1" smtClean="0">
                <a:solidFill>
                  <a:srgbClr val="800000"/>
                </a:solidFill>
              </a:rPr>
              <a:t>microdata</a:t>
            </a:r>
            <a:r>
              <a:rPr lang="en-GB" sz="2400" dirty="0" smtClean="0">
                <a:solidFill>
                  <a:srgbClr val="800000"/>
                </a:solidFill>
              </a:rPr>
              <a:t> provided to researchers</a:t>
            </a:r>
          </a:p>
          <a:p>
            <a:pPr lvl="1" eaLnBrk="1" hangingPunct="1"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Confidentiality declaration</a:t>
            </a:r>
          </a:p>
        </p:txBody>
      </p:sp>
      <p:sp>
        <p:nvSpPr>
          <p:cNvPr id="24580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113337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378D4-C06B-436A-868B-D7F81624D21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3754438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else is done with SAFE?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430463"/>
            <a:ext cx="20986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0825" y="1052513"/>
            <a:ext cx="6284913" cy="2089150"/>
            <a:chOff x="251520" y="1052736"/>
            <a:chExt cx="6283721" cy="2088231"/>
          </a:xfrm>
        </p:grpSpPr>
        <p:sp>
          <p:nvSpPr>
            <p:cNvPr id="5" name="Freeform 4"/>
            <p:cNvSpPr/>
            <p:nvPr/>
          </p:nvSpPr>
          <p:spPr>
            <a:xfrm>
              <a:off x="251520" y="1052736"/>
              <a:ext cx="1492295" cy="2088231"/>
            </a:xfrm>
            <a:custGeom>
              <a:avLst/>
              <a:gdLst>
                <a:gd name="connsiteX0" fmla="*/ 0 w 1617507"/>
                <a:gd name="connsiteY0" fmla="*/ 0 h 1132255"/>
                <a:gd name="connsiteX1" fmla="*/ 1051380 w 1617507"/>
                <a:gd name="connsiteY1" fmla="*/ 0 h 1132255"/>
                <a:gd name="connsiteX2" fmla="*/ 1617507 w 1617507"/>
                <a:gd name="connsiteY2" fmla="*/ 566128 h 1132255"/>
                <a:gd name="connsiteX3" fmla="*/ 1051380 w 1617507"/>
                <a:gd name="connsiteY3" fmla="*/ 1132255 h 1132255"/>
                <a:gd name="connsiteX4" fmla="*/ 0 w 1617507"/>
                <a:gd name="connsiteY4" fmla="*/ 1132255 h 1132255"/>
                <a:gd name="connsiteX5" fmla="*/ 566128 w 1617507"/>
                <a:gd name="connsiteY5" fmla="*/ 566128 h 1132255"/>
                <a:gd name="connsiteX6" fmla="*/ 0 w 1617507"/>
                <a:gd name="connsiteY6" fmla="*/ 0 h 113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7507" h="1132255">
                  <a:moveTo>
                    <a:pt x="1617507" y="0"/>
                  </a:moveTo>
                  <a:lnTo>
                    <a:pt x="1617507" y="735966"/>
                  </a:lnTo>
                  <a:lnTo>
                    <a:pt x="808753" y="1132255"/>
                  </a:lnTo>
                  <a:lnTo>
                    <a:pt x="0" y="735966"/>
                  </a:lnTo>
                  <a:lnTo>
                    <a:pt x="0" y="0"/>
                  </a:lnTo>
                  <a:lnTo>
                    <a:pt x="808753" y="396290"/>
                  </a:lnTo>
                  <a:lnTo>
                    <a:pt x="1617507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6986" tIns="573113" rIns="6984" bIns="573112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900" dirty="0">
                <a:solidFill>
                  <a:schemeClr val="bg1"/>
                </a:solidFill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800" dirty="0">
                  <a:solidFill>
                    <a:schemeClr val="bg1"/>
                  </a:solidFill>
                </a:rPr>
                <a:t>Further information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762533" y="1341534"/>
              <a:ext cx="4772708" cy="1050463"/>
            </a:xfrm>
            <a:custGeom>
              <a:avLst/>
              <a:gdLst>
                <a:gd name="connsiteX0" fmla="*/ 175234 w 1051380"/>
                <a:gd name="connsiteY0" fmla="*/ 0 h 5443168"/>
                <a:gd name="connsiteX1" fmla="*/ 876146 w 1051380"/>
                <a:gd name="connsiteY1" fmla="*/ 0 h 5443168"/>
                <a:gd name="connsiteX2" fmla="*/ 1051380 w 1051380"/>
                <a:gd name="connsiteY2" fmla="*/ 175234 h 5443168"/>
                <a:gd name="connsiteX3" fmla="*/ 1051380 w 1051380"/>
                <a:gd name="connsiteY3" fmla="*/ 5443168 h 5443168"/>
                <a:gd name="connsiteX4" fmla="*/ 1051380 w 1051380"/>
                <a:gd name="connsiteY4" fmla="*/ 5443168 h 5443168"/>
                <a:gd name="connsiteX5" fmla="*/ 0 w 1051380"/>
                <a:gd name="connsiteY5" fmla="*/ 5443168 h 5443168"/>
                <a:gd name="connsiteX6" fmla="*/ 0 w 1051380"/>
                <a:gd name="connsiteY6" fmla="*/ 5443168 h 5443168"/>
                <a:gd name="connsiteX7" fmla="*/ 0 w 1051380"/>
                <a:gd name="connsiteY7" fmla="*/ 175234 h 5443168"/>
                <a:gd name="connsiteX8" fmla="*/ 175234 w 1051380"/>
                <a:gd name="connsiteY8" fmla="*/ 0 h 54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380" h="5443168">
                  <a:moveTo>
                    <a:pt x="1051380" y="907215"/>
                  </a:moveTo>
                  <a:lnTo>
                    <a:pt x="1051380" y="4535953"/>
                  </a:lnTo>
                  <a:cubicBezTo>
                    <a:pt x="1051380" y="5036994"/>
                    <a:pt x="1036226" y="5443168"/>
                    <a:pt x="1017533" y="5443168"/>
                  </a:cubicBezTo>
                  <a:lnTo>
                    <a:pt x="0" y="5443168"/>
                  </a:lnTo>
                  <a:lnTo>
                    <a:pt x="0" y="54431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7533" y="0"/>
                  </a:lnTo>
                  <a:cubicBezTo>
                    <a:pt x="1036226" y="0"/>
                    <a:pt x="1051380" y="406174"/>
                    <a:pt x="1051380" y="9072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3792" tIns="61484" rIns="61484" bIns="61484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600" b="0" dirty="0"/>
                <a:t>Applications external financing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600" b="0" dirty="0"/>
                <a:t>Terms &amp; conditions loan financing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600" b="0" dirty="0"/>
                <a:t>Expectations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50825" y="2492375"/>
            <a:ext cx="6292850" cy="2149475"/>
            <a:chOff x="251520" y="2564904"/>
            <a:chExt cx="6292130" cy="2148476"/>
          </a:xfrm>
        </p:grpSpPr>
        <p:sp>
          <p:nvSpPr>
            <p:cNvPr id="10" name="Freeform 9"/>
            <p:cNvSpPr/>
            <p:nvPr/>
          </p:nvSpPr>
          <p:spPr>
            <a:xfrm>
              <a:off x="251520" y="2564904"/>
              <a:ext cx="1492295" cy="2148476"/>
            </a:xfrm>
            <a:custGeom>
              <a:avLst/>
              <a:gdLst>
                <a:gd name="connsiteX0" fmla="*/ 0 w 1617507"/>
                <a:gd name="connsiteY0" fmla="*/ 0 h 1132255"/>
                <a:gd name="connsiteX1" fmla="*/ 1051380 w 1617507"/>
                <a:gd name="connsiteY1" fmla="*/ 0 h 1132255"/>
                <a:gd name="connsiteX2" fmla="*/ 1617507 w 1617507"/>
                <a:gd name="connsiteY2" fmla="*/ 566128 h 1132255"/>
                <a:gd name="connsiteX3" fmla="*/ 1051380 w 1617507"/>
                <a:gd name="connsiteY3" fmla="*/ 1132255 h 1132255"/>
                <a:gd name="connsiteX4" fmla="*/ 0 w 1617507"/>
                <a:gd name="connsiteY4" fmla="*/ 1132255 h 1132255"/>
                <a:gd name="connsiteX5" fmla="*/ 566128 w 1617507"/>
                <a:gd name="connsiteY5" fmla="*/ 566128 h 1132255"/>
                <a:gd name="connsiteX6" fmla="*/ 0 w 1617507"/>
                <a:gd name="connsiteY6" fmla="*/ 0 h 113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7507" h="1132255">
                  <a:moveTo>
                    <a:pt x="1617507" y="0"/>
                  </a:moveTo>
                  <a:lnTo>
                    <a:pt x="1617507" y="735966"/>
                  </a:lnTo>
                  <a:lnTo>
                    <a:pt x="808753" y="1132255"/>
                  </a:lnTo>
                  <a:lnTo>
                    <a:pt x="0" y="735966"/>
                  </a:lnTo>
                  <a:lnTo>
                    <a:pt x="0" y="0"/>
                  </a:lnTo>
                  <a:lnTo>
                    <a:pt x="808753" y="396290"/>
                  </a:lnTo>
                  <a:lnTo>
                    <a:pt x="1617507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6986" tIns="573113" rIns="6984" bIns="573112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800" dirty="0">
                <a:solidFill>
                  <a:schemeClr val="bg1"/>
                </a:solidFill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800" dirty="0">
                  <a:solidFill>
                    <a:schemeClr val="bg1"/>
                  </a:solidFill>
                </a:rPr>
                <a:t>Multi-dimensional analysis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70584" y="2731515"/>
              <a:ext cx="4773066" cy="1052023"/>
            </a:xfrm>
            <a:custGeom>
              <a:avLst/>
              <a:gdLst>
                <a:gd name="connsiteX0" fmla="*/ 175234 w 1051380"/>
                <a:gd name="connsiteY0" fmla="*/ 0 h 5443168"/>
                <a:gd name="connsiteX1" fmla="*/ 876146 w 1051380"/>
                <a:gd name="connsiteY1" fmla="*/ 0 h 5443168"/>
                <a:gd name="connsiteX2" fmla="*/ 1051380 w 1051380"/>
                <a:gd name="connsiteY2" fmla="*/ 175234 h 5443168"/>
                <a:gd name="connsiteX3" fmla="*/ 1051380 w 1051380"/>
                <a:gd name="connsiteY3" fmla="*/ 5443168 h 5443168"/>
                <a:gd name="connsiteX4" fmla="*/ 1051380 w 1051380"/>
                <a:gd name="connsiteY4" fmla="*/ 5443168 h 5443168"/>
                <a:gd name="connsiteX5" fmla="*/ 0 w 1051380"/>
                <a:gd name="connsiteY5" fmla="*/ 5443168 h 5443168"/>
                <a:gd name="connsiteX6" fmla="*/ 0 w 1051380"/>
                <a:gd name="connsiteY6" fmla="*/ 5443168 h 5443168"/>
                <a:gd name="connsiteX7" fmla="*/ 0 w 1051380"/>
                <a:gd name="connsiteY7" fmla="*/ 175234 h 5443168"/>
                <a:gd name="connsiteX8" fmla="*/ 175234 w 1051380"/>
                <a:gd name="connsiteY8" fmla="*/ 0 h 54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380" h="5443168">
                  <a:moveTo>
                    <a:pt x="1051380" y="907215"/>
                  </a:moveTo>
                  <a:lnTo>
                    <a:pt x="1051380" y="4535953"/>
                  </a:lnTo>
                  <a:cubicBezTo>
                    <a:pt x="1051380" y="5036994"/>
                    <a:pt x="1036226" y="5443168"/>
                    <a:pt x="1017533" y="5443168"/>
                  </a:cubicBezTo>
                  <a:lnTo>
                    <a:pt x="0" y="5443168"/>
                  </a:lnTo>
                  <a:lnTo>
                    <a:pt x="0" y="54431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7533" y="0"/>
                  </a:lnTo>
                  <a:cubicBezTo>
                    <a:pt x="1036226" y="0"/>
                    <a:pt x="1051380" y="406174"/>
                    <a:pt x="1051380" y="9072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3792" tIns="61484" rIns="61484" bIns="61484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600" b="0" dirty="0"/>
                <a:t>Economic activity, firm size and age 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600" b="0" dirty="0"/>
                <a:t>Time series and cross country analysis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46063" y="4005263"/>
            <a:ext cx="6284912" cy="2074862"/>
            <a:chOff x="251520" y="4077071"/>
            <a:chExt cx="6283721" cy="2075061"/>
          </a:xfrm>
        </p:grpSpPr>
        <p:sp>
          <p:nvSpPr>
            <p:cNvPr id="12" name="Freeform 11"/>
            <p:cNvSpPr/>
            <p:nvPr/>
          </p:nvSpPr>
          <p:spPr>
            <a:xfrm>
              <a:off x="251520" y="4077071"/>
              <a:ext cx="1492295" cy="2075061"/>
            </a:xfrm>
            <a:custGeom>
              <a:avLst/>
              <a:gdLst>
                <a:gd name="connsiteX0" fmla="*/ 0 w 1617507"/>
                <a:gd name="connsiteY0" fmla="*/ 0 h 1132255"/>
                <a:gd name="connsiteX1" fmla="*/ 1051380 w 1617507"/>
                <a:gd name="connsiteY1" fmla="*/ 0 h 1132255"/>
                <a:gd name="connsiteX2" fmla="*/ 1617507 w 1617507"/>
                <a:gd name="connsiteY2" fmla="*/ 566128 h 1132255"/>
                <a:gd name="connsiteX3" fmla="*/ 1051380 w 1617507"/>
                <a:gd name="connsiteY3" fmla="*/ 1132255 h 1132255"/>
                <a:gd name="connsiteX4" fmla="*/ 0 w 1617507"/>
                <a:gd name="connsiteY4" fmla="*/ 1132255 h 1132255"/>
                <a:gd name="connsiteX5" fmla="*/ 566128 w 1617507"/>
                <a:gd name="connsiteY5" fmla="*/ 566128 h 1132255"/>
                <a:gd name="connsiteX6" fmla="*/ 0 w 1617507"/>
                <a:gd name="connsiteY6" fmla="*/ 0 h 113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7507" h="1132255">
                  <a:moveTo>
                    <a:pt x="1617507" y="0"/>
                  </a:moveTo>
                  <a:lnTo>
                    <a:pt x="1617507" y="735966"/>
                  </a:lnTo>
                  <a:lnTo>
                    <a:pt x="808753" y="1132255"/>
                  </a:lnTo>
                  <a:lnTo>
                    <a:pt x="0" y="735966"/>
                  </a:lnTo>
                  <a:lnTo>
                    <a:pt x="0" y="0"/>
                  </a:lnTo>
                  <a:lnTo>
                    <a:pt x="808753" y="396290"/>
                  </a:lnTo>
                  <a:lnTo>
                    <a:pt x="161750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6986" tIns="573113" rIns="6984" bIns="573112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900" dirty="0">
                <a:solidFill>
                  <a:schemeClr val="bg1"/>
                </a:solidFill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800" dirty="0">
                  <a:solidFill>
                    <a:schemeClr val="bg1"/>
                  </a:solidFill>
                </a:rPr>
                <a:t>Composite indicator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762534" y="4292992"/>
              <a:ext cx="4772707" cy="1051026"/>
            </a:xfrm>
            <a:custGeom>
              <a:avLst/>
              <a:gdLst>
                <a:gd name="connsiteX0" fmla="*/ 175234 w 1051380"/>
                <a:gd name="connsiteY0" fmla="*/ 0 h 5443168"/>
                <a:gd name="connsiteX1" fmla="*/ 876146 w 1051380"/>
                <a:gd name="connsiteY1" fmla="*/ 0 h 5443168"/>
                <a:gd name="connsiteX2" fmla="*/ 1051380 w 1051380"/>
                <a:gd name="connsiteY2" fmla="*/ 175234 h 5443168"/>
                <a:gd name="connsiteX3" fmla="*/ 1051380 w 1051380"/>
                <a:gd name="connsiteY3" fmla="*/ 5443168 h 5443168"/>
                <a:gd name="connsiteX4" fmla="*/ 1051380 w 1051380"/>
                <a:gd name="connsiteY4" fmla="*/ 5443168 h 5443168"/>
                <a:gd name="connsiteX5" fmla="*/ 0 w 1051380"/>
                <a:gd name="connsiteY5" fmla="*/ 5443168 h 5443168"/>
                <a:gd name="connsiteX6" fmla="*/ 0 w 1051380"/>
                <a:gd name="connsiteY6" fmla="*/ 5443168 h 5443168"/>
                <a:gd name="connsiteX7" fmla="*/ 0 w 1051380"/>
                <a:gd name="connsiteY7" fmla="*/ 175234 h 5443168"/>
                <a:gd name="connsiteX8" fmla="*/ 175234 w 1051380"/>
                <a:gd name="connsiteY8" fmla="*/ 0 h 54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380" h="5443168">
                  <a:moveTo>
                    <a:pt x="1051380" y="907215"/>
                  </a:moveTo>
                  <a:lnTo>
                    <a:pt x="1051380" y="4535953"/>
                  </a:lnTo>
                  <a:cubicBezTo>
                    <a:pt x="1051380" y="5036994"/>
                    <a:pt x="1036226" y="5443168"/>
                    <a:pt x="1017533" y="5443168"/>
                  </a:cubicBezTo>
                  <a:lnTo>
                    <a:pt x="0" y="5443168"/>
                  </a:lnTo>
                  <a:lnTo>
                    <a:pt x="0" y="54431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7533" y="0"/>
                  </a:lnTo>
                  <a:cubicBezTo>
                    <a:pt x="1036226" y="0"/>
                    <a:pt x="1051380" y="406174"/>
                    <a:pt x="1051380" y="9072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3792" tIns="61484" rIns="61484" bIns="61484" spcCol="1270" anchor="ctr"/>
            <a:lstStyle/>
            <a:p>
              <a:pPr marL="180975" lvl="1" indent="-180975" defTabSz="137795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n-GB" sz="1600" b="0" dirty="0"/>
                <a:t>Composite indicator SME financing sources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75CE6-1B7C-4647-9C0B-8F022DBAEF9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594725" cy="4468813"/>
          </a:xfrm>
        </p:spPr>
        <p:txBody>
          <a:bodyPr/>
          <a:lstStyle/>
          <a:p>
            <a:pPr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The </a:t>
            </a:r>
            <a:r>
              <a:rPr lang="en-GB" dirty="0"/>
              <a:t>Survey on the Access to Finance of Enterprises </a:t>
            </a:r>
            <a:r>
              <a:rPr lang="en-GB" dirty="0" smtClean="0"/>
              <a:t>(SAFE)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Results for the measures of representativity in SAFE</a:t>
            </a:r>
          </a:p>
          <a:p>
            <a:pPr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GB" sz="2000" dirty="0" smtClean="0"/>
              <a:t>Definition of R-indicators</a:t>
            </a:r>
          </a:p>
          <a:p>
            <a:pPr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GB" sz="2000" dirty="0" smtClean="0"/>
              <a:t>Indicators across survey rounds and during the fieldwork</a:t>
            </a:r>
          </a:p>
          <a:p>
            <a:pPr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GB" sz="2000" dirty="0" smtClean="0"/>
              <a:t>Indicators for successfully matched data with business register Amadeus</a:t>
            </a:r>
            <a:endParaRPr lang="en-GB" dirty="0" smtClean="0"/>
          </a:p>
          <a:p>
            <a:pPr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Conclusions and recommendations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lvl="2" eaLnBrk="1" hangingPunct="1">
              <a:defRPr/>
            </a:pPr>
            <a:endParaRPr lang="en-GB" dirty="0" smtClean="0"/>
          </a:p>
          <a:p>
            <a:pPr lvl="2"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3556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3421DB74-FD53-49BA-BB76-B25A27AED7C1}" type="slidenum">
              <a:rPr lang="en-GB" sz="900" smtClean="0">
                <a:solidFill>
                  <a:srgbClr val="585858"/>
                </a:solidFill>
              </a:rPr>
              <a:pPr eaLnBrk="1" hangingPunct="1"/>
              <a:t>2</a:t>
            </a:fld>
            <a:endParaRPr lang="en-GB" sz="900" smtClean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characteristics of </a:t>
            </a:r>
            <a:r>
              <a:rPr lang="en-GB" dirty="0"/>
              <a:t>S</a:t>
            </a:r>
            <a:r>
              <a:rPr lang="en-GB" dirty="0" smtClean="0"/>
              <a:t>AFE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1159328"/>
              </p:ext>
            </p:extLst>
          </p:nvPr>
        </p:nvGraphicFramePr>
        <p:xfrm>
          <a:off x="454224" y="1268760"/>
          <a:ext cx="8232576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D3311-FF1C-40B8-8AAA-40D6AFB6CAD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9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3" name="Rectangle 15"/>
          <p:cNvSpPr>
            <a:spLocks noGrp="1" noChangeArrowheads="1"/>
          </p:cNvSpPr>
          <p:nvPr>
            <p:ph type="title"/>
          </p:nvPr>
        </p:nvSpPr>
        <p:spPr>
          <a:xfrm>
            <a:off x="269875" y="660400"/>
            <a:ext cx="8766621" cy="628650"/>
          </a:xfrm>
        </p:spPr>
        <p:txBody>
          <a:bodyPr/>
          <a:lstStyle/>
          <a:p>
            <a:r>
              <a:rPr lang="en-GB" sz="2000" dirty="0"/>
              <a:t>Outcome rates for SAFE from 8</a:t>
            </a:r>
            <a:r>
              <a:rPr lang="en-GB" sz="2000" baseline="30000" dirty="0"/>
              <a:t>th</a:t>
            </a:r>
            <a:r>
              <a:rPr lang="en-GB" sz="2000" dirty="0"/>
              <a:t> to 10</a:t>
            </a:r>
            <a:r>
              <a:rPr lang="en-GB" sz="2000" baseline="30000" dirty="0"/>
              <a:t>th</a:t>
            </a:r>
            <a:r>
              <a:rPr lang="en-GB" sz="2000" dirty="0"/>
              <a:t> survey round</a:t>
            </a:r>
            <a:endParaRPr lang="fr-FR" sz="2000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18EFD-19A3-4DC1-AA96-715DD8E6A90B}" type="slidenum">
              <a:rPr lang="en-GB"/>
              <a:pPr/>
              <a:t>4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06738"/>
            <a:ext cx="4728568" cy="359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02" y="3438986"/>
            <a:ext cx="4499610" cy="33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36512" y="5011341"/>
            <a:ext cx="5507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 smtClean="0"/>
              <a:t>  Standard AAPOR definitions:</a:t>
            </a:r>
          </a:p>
          <a:p>
            <a:pPr marL="342900" lvl="0" indent="-342900">
              <a:buFont typeface="Times New Roman" pitchFamily="18" charset="0"/>
              <a:buChar char="–"/>
            </a:pPr>
            <a:r>
              <a:rPr lang="en-GB" sz="1600" dirty="0" smtClean="0"/>
              <a:t>response </a:t>
            </a:r>
            <a:r>
              <a:rPr lang="en-GB" sz="1600" dirty="0"/>
              <a:t>rate 3:  I/((I+P) + (R+NC+O)+ e*U</a:t>
            </a:r>
            <a:r>
              <a:rPr lang="en-GB" sz="1600" dirty="0" smtClean="0"/>
              <a:t>),</a:t>
            </a:r>
            <a:endParaRPr lang="en-GB" sz="1600" dirty="0"/>
          </a:p>
          <a:p>
            <a:pPr marL="342900" lvl="0" indent="-342900">
              <a:buFont typeface="Times New Roman" pitchFamily="18" charset="0"/>
              <a:buChar char="–"/>
            </a:pPr>
            <a:r>
              <a:rPr lang="en-GB" sz="1600" dirty="0"/>
              <a:t>cooperation rate 3: I/(I+P+R</a:t>
            </a:r>
            <a:r>
              <a:rPr lang="en-GB" sz="1600" dirty="0" smtClean="0"/>
              <a:t>)</a:t>
            </a:r>
            <a:endParaRPr lang="en-GB" sz="1600" dirty="0"/>
          </a:p>
          <a:p>
            <a:pPr marL="342900" lvl="0" indent="-342900">
              <a:buFont typeface="Times New Roman" pitchFamily="18" charset="0"/>
              <a:buChar char="–"/>
            </a:pPr>
            <a:r>
              <a:rPr lang="es-ES" sz="1600" dirty="0" err="1"/>
              <a:t>refusal</a:t>
            </a:r>
            <a:r>
              <a:rPr lang="es-ES" sz="1600" dirty="0"/>
              <a:t> </a:t>
            </a:r>
            <a:r>
              <a:rPr lang="es-ES" sz="1600" dirty="0" err="1"/>
              <a:t>rate</a:t>
            </a:r>
            <a:r>
              <a:rPr lang="es-ES" sz="1600" dirty="0"/>
              <a:t> 2: R/((I+P)+(R+NC+O) + e*U</a:t>
            </a:r>
            <a:r>
              <a:rPr lang="es-ES" sz="1600" dirty="0" smtClean="0"/>
              <a:t>),</a:t>
            </a:r>
            <a:endParaRPr lang="en-GB" sz="1600" dirty="0"/>
          </a:p>
          <a:p>
            <a:pPr marL="342900" lvl="0" indent="-342900">
              <a:buFont typeface="Times New Roman" pitchFamily="18" charset="0"/>
              <a:buChar char="–"/>
            </a:pPr>
            <a:r>
              <a:rPr lang="pl-PL" sz="1600" dirty="0" err="1" smtClean="0"/>
              <a:t>contact</a:t>
            </a:r>
            <a:r>
              <a:rPr lang="pl-PL" sz="1600" dirty="0" smtClean="0"/>
              <a:t> </a:t>
            </a:r>
            <a:r>
              <a:rPr lang="pl-PL" sz="1600" dirty="0" err="1" smtClean="0"/>
              <a:t>rate</a:t>
            </a:r>
            <a:r>
              <a:rPr lang="pl-PL" sz="1600" dirty="0" smtClean="0"/>
              <a:t> 2: ((I+P)+R+O) / ((I+P)+R+O+NC+ e*U)</a:t>
            </a:r>
            <a:endParaRPr lang="en-GB" sz="1600" dirty="0" smtClean="0"/>
          </a:p>
          <a:p>
            <a:pPr marL="342900" lvl="0" indent="-342900">
              <a:buFont typeface="Times New Roman" pitchFamily="18" charset="0"/>
              <a:buChar char="–"/>
            </a:pPr>
            <a:r>
              <a:rPr lang="pl-PL" sz="1600" dirty="0" smtClean="0"/>
              <a:t>e: (I+P+R+NC+O)/(I+P+R+NC+O+NE)</a:t>
            </a:r>
            <a:endParaRPr lang="en-GB" sz="1600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412776"/>
            <a:ext cx="37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Auxiliary information:</a:t>
            </a:r>
          </a:p>
          <a:p>
            <a:pPr marL="342900" indent="-342900">
              <a:buFont typeface="Times New Roman" pitchFamily="18" charset="0"/>
              <a:buChar char="–"/>
            </a:pPr>
            <a:r>
              <a:rPr lang="en-GB" dirty="0" smtClean="0"/>
              <a:t>country </a:t>
            </a:r>
            <a:endParaRPr lang="en-GB" dirty="0"/>
          </a:p>
          <a:p>
            <a:pPr marL="342900" indent="-342900">
              <a:buFont typeface="Times New Roman" pitchFamily="18" charset="0"/>
              <a:buChar char="–"/>
            </a:pPr>
            <a:r>
              <a:rPr lang="en-GB" dirty="0" smtClean="0"/>
              <a:t>size</a:t>
            </a:r>
            <a:endParaRPr lang="en-GB" dirty="0"/>
          </a:p>
          <a:p>
            <a:pPr marL="342900" indent="-342900">
              <a:buFont typeface="Times New Roman" pitchFamily="18" charset="0"/>
              <a:buChar char="–"/>
            </a:pPr>
            <a:r>
              <a:rPr lang="en-GB" dirty="0" smtClean="0"/>
              <a:t>sector</a:t>
            </a:r>
            <a:endParaRPr lang="en-GB" dirty="0"/>
          </a:p>
          <a:p>
            <a:pPr marL="342900" indent="-342900">
              <a:buFont typeface="Times New Roman" pitchFamily="18" charset="0"/>
              <a:buChar char="–"/>
            </a:pPr>
            <a:r>
              <a:rPr lang="en-GB" dirty="0"/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21927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536352"/>
          </a:xfrm>
        </p:spPr>
        <p:txBody>
          <a:bodyPr/>
          <a:lstStyle/>
          <a:p>
            <a:r>
              <a:rPr lang="en-GB" dirty="0" smtClean="0"/>
              <a:t>Definition of R-indicator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179512" y="1690990"/>
            <a:ext cx="8594725" cy="13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endParaRPr lang="en-GB" sz="1800" dirty="0"/>
          </a:p>
          <a:p>
            <a:pPr marL="342900" indent="-342900">
              <a:buFont typeface="Arial" pitchFamily="34" charset="0"/>
              <a:buChar char="•"/>
            </a:pPr>
            <a:endParaRPr lang="en-GB" sz="18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800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536" y="1765600"/>
                <a:ext cx="7704856" cy="1529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𝑅</m:t>
                      </m:r>
                      <m:r>
                        <a:rPr lang="en-GB" i="1">
                          <a:latin typeface="Cambria Math"/>
                        </a:rPr>
                        <m:t>=1−2</m:t>
                      </m:r>
                      <m:r>
                        <a:rPr lang="en-GB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𝜌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=1−2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65600"/>
                <a:ext cx="7704856" cy="15292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3624" y="3789040"/>
                <a:ext cx="7272808" cy="2470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</a:t>
                </a:r>
                <a:r>
                  <a:rPr lang="en-GB" dirty="0" smtClean="0"/>
                  <a:t>here:</a:t>
                </a:r>
              </a:p>
              <a:p>
                <a:endParaRPr lang="en-GB" dirty="0" smtClean="0"/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are the design weights, </a:t>
                </a:r>
                <a:endParaRPr lang="en-GB" dirty="0" smtClean="0"/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𝜌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 is the weighted sample mean of the estimated response </a:t>
                </a:r>
                <a:r>
                  <a:rPr lang="en-GB" dirty="0" smtClean="0"/>
                  <a:t>propensities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i="1" dirty="0" smtClean="0"/>
                  <a:t>N</a:t>
                </a:r>
                <a:r>
                  <a:rPr lang="en-GB" dirty="0" smtClean="0"/>
                  <a:t> </a:t>
                </a:r>
                <a:r>
                  <a:rPr lang="en-GB" dirty="0"/>
                  <a:t>is the size of the population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24" y="3789040"/>
                <a:ext cx="7272808" cy="2470741"/>
              </a:xfrm>
              <a:prstGeom prst="rect">
                <a:avLst/>
              </a:prstGeom>
              <a:blipFill rotWithShape="1">
                <a:blip r:embed="rId3"/>
                <a:stretch>
                  <a:fillRect l="-1341" t="-1975" b="-4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9552" y="1196752"/>
            <a:ext cx="832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Following</a:t>
            </a:r>
            <a:r>
              <a:rPr lang="de-AT" dirty="0" smtClean="0"/>
              <a:t> </a:t>
            </a:r>
            <a:r>
              <a:rPr lang="en-GB" dirty="0"/>
              <a:t>Schouten, B., </a:t>
            </a:r>
            <a:r>
              <a:rPr lang="en-GB" dirty="0" err="1"/>
              <a:t>Shlomo</a:t>
            </a:r>
            <a:r>
              <a:rPr lang="en-GB" dirty="0"/>
              <a:t>, N. &amp; Skinner, C. (2011</a:t>
            </a:r>
            <a:r>
              <a:rPr lang="en-GB" dirty="0" smtClean="0"/>
              <a:t>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536352"/>
          </a:xfrm>
        </p:spPr>
        <p:txBody>
          <a:bodyPr/>
          <a:lstStyle/>
          <a:p>
            <a:r>
              <a:rPr lang="en-GB" dirty="0" smtClean="0"/>
              <a:t>Partial R-indicators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0275547"/>
                  </p:ext>
                </p:extLst>
              </p:nvPr>
            </p:nvGraphicFramePr>
            <p:xfrm>
              <a:off x="467544" y="1052735"/>
              <a:ext cx="8352928" cy="56372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5074"/>
                    <a:gridCol w="3397411"/>
                    <a:gridCol w="3940443"/>
                  </a:tblGrid>
                  <a:tr h="34728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spc="-20" dirty="0">
                              <a:effectLst/>
                            </a:rPr>
                            <a:t> </a:t>
                          </a:r>
                          <a:endParaRPr lang="en-GB" sz="12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 dirty="0">
                              <a:effectLst/>
                            </a:rPr>
                            <a:t>Unconditional</a:t>
                          </a:r>
                          <a:endParaRPr lang="en-GB" sz="16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 dirty="0">
                              <a:effectLst/>
                            </a:rPr>
                            <a:t>Conditional</a:t>
                          </a:r>
                          <a:endParaRPr lang="en-GB" sz="16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165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pc="-2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spc="-2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GB" sz="1600" spc="-2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1600" i="1" spc="-2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spc="-20">
                                      <a:effectLst/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en-GB" sz="1600" spc="-20">
                                  <a:effectLst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spc="-20">
                              <a:effectLst/>
                            </a:rPr>
                            <a:t>=</a:t>
                          </a:r>
                          <a:endParaRPr lang="en-GB" sz="1600" spc="-2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𝑏𝑒𝑡𝑤𝑒𝑒𝑛</m:t>
                                    </m:r>
                                  </m:sub>
                                  <m:sup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𝑤𝑖𝑡h𝑖𝑛</m:t>
                                    </m:r>
                                  </m:sub>
                                  <m:sup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3647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>
                              <a:effectLst/>
                            </a:rPr>
                            <a:t>Variable level</a:t>
                          </a:r>
                          <a:endParaRPr lang="en-GB" sz="1600" spc="-2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)=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i="1" spc="-2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GB" sz="1800" i="1" spc="-2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𝐻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GB" sz="1800" i="1" spc="-2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GB" sz="1800" i="1" spc="-2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800" i="1" spc="-2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GB" sz="1800" i="1" spc="-2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𝜌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h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GB" sz="1800" i="1" spc="-2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rad>
                              </m:oMath>
                            </m:oMathPara>
                          </a14:m>
                          <a:endParaRPr lang="en-GB" sz="18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)=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i="1" spc="-2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GB" sz="1800" i="1" spc="-2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pHide m:val="on"/>
                                            <m:ctrlPr>
                                              <a:rPr lang="en-GB" sz="1800" i="1" spc="-2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800" i="1" spc="-2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</m:sub>
                                          <m:sup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sz="1800" i="1" spc="-2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1800" i="1" spc="-2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1800" i="1" spc="-2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𝜌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GB" sz="1800" i="1" spc="-2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𝜌</m:t>
                                                    </m:r>
                                                  </m:e>
                                                </m:acc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nary>
                                  </m:e>
                                </m:rad>
                              </m:oMath>
                            </m:oMathPara>
                          </a14:m>
                          <a:endParaRPr lang="en-GB" sz="18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74150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>
                              <a:effectLst/>
                            </a:rPr>
                            <a:t>Category level</a:t>
                          </a:r>
                          <a:endParaRPr lang="en-GB" sz="1600" spc="-2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)=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i="1" spc="-2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GB" sz="1800" i="1" spc="-2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sz="1800" i="1" spc="-2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</m:acc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sz="1800" spc="-2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z="1800" spc="-20">
                                    <a:effectLst/>
                                    <a:latin typeface="Cambria Math"/>
                                  </a:rPr>
                                  <m:t>)=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spc="-2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i="1" spc="-2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GB" sz="1800" i="1" spc="-2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sz="1800" spc="-20"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pHide m:val="on"/>
                                            <m:ctrlPr>
                                              <a:rPr lang="en-GB" sz="1800" i="1" spc="-2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GB" sz="1800" spc="-20">
                                                <a:effectLst/>
                                                <a:latin typeface="Cambria Math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800" i="1" spc="-2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</m:sub>
                                          <m:sup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sz="1800" i="1" spc="-2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1800" i="1" spc="-2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GB" sz="1800" i="1" spc="-2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h</m:t>
                                                    </m:r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1800" i="1" spc="-2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𝜌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1800" i="1" spc="-2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GB" sz="1800" i="1" spc="-2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GB" sz="1800" spc="-2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𝜌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GB" sz="1800" spc="-2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𝑙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1800" spc="-20">
                                                    <a:effectLst/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nary>
                                  </m:e>
                                </m:rad>
                              </m:oMath>
                            </m:oMathPara>
                          </a14:m>
                          <a:endParaRPr lang="en-GB" sz="18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55971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 dirty="0">
                              <a:effectLst/>
                            </a:rPr>
                            <a:t>Notation</a:t>
                          </a:r>
                          <a:endParaRPr lang="en-GB" sz="16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285750" indent="-28575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–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spc="-2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spc="-20" dirty="0">
                              <a:effectLst/>
                            </a:rPr>
                            <a:t> is a categorical variable with H categories and it is a component of the vector </a:t>
                          </a:r>
                          <a:r>
                            <a:rPr lang="en-GB" sz="1400" u="sng" spc="-20" dirty="0" smtClean="0">
                              <a:effectLst/>
                            </a:rPr>
                            <a:t>X</a:t>
                          </a:r>
                        </a:p>
                        <a:p>
                          <a:pPr marL="285750" indent="-28575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–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spc="-2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GB" sz="1400" spc="-20">
                                  <a:effectLst/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GB" sz="1400" i="1" spc="-2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1400" i="1" spc="-2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GB" sz="1400" i="1" spc="-2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spc="-20">
                                              <a:effectLst/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GB" sz="1400" spc="-20">
                                              <a:effectLst/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1400" spc="-20">
                                          <a:effectLst/>
                                          <a:latin typeface="Cambria Math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en-GB" sz="1400" spc="-20">
                                          <a:effectLst/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a:rPr lang="en-GB" sz="1400" spc="-20">
                                          <a:effectLst/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1400" spc="-20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GB" sz="1400" spc="-20" dirty="0">
                              <a:effectLst/>
                            </a:rPr>
                            <a:t> is the weighted sample size in the category h, where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spc="-2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 ∆</m:t>
                                  </m:r>
                                </m:e>
                                <m:sub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spc="-20" dirty="0">
                              <a:effectLst/>
                            </a:rPr>
                            <a:t> is a 0-1 dummy variable for sample unit i being a member of stratum </a:t>
                          </a:r>
                          <a:r>
                            <a:rPr lang="en-GB" sz="1400" spc="-20" dirty="0" smtClean="0">
                              <a:effectLst/>
                            </a:rPr>
                            <a:t>h</a:t>
                          </a:r>
                        </a:p>
                        <a:p>
                          <a:pPr marL="285750" indent="-28575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–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spc="-2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spc="-20" dirty="0">
                              <a:effectLst/>
                            </a:rPr>
                            <a:t> is a cell in the cross-classification of all model variables except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spc="-2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1400" spc="-2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en-GB" sz="14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0275547"/>
                  </p:ext>
                </p:extLst>
              </p:nvPr>
            </p:nvGraphicFramePr>
            <p:xfrm>
              <a:off x="467544" y="1052735"/>
              <a:ext cx="8352928" cy="563474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5074"/>
                    <a:gridCol w="3397411"/>
                    <a:gridCol w="3940443"/>
                  </a:tblGrid>
                  <a:tr h="34728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spc="-20" dirty="0">
                              <a:effectLst/>
                            </a:rPr>
                            <a:t> </a:t>
                          </a:r>
                          <a:endParaRPr lang="en-GB" sz="12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 dirty="0">
                              <a:effectLst/>
                            </a:rPr>
                            <a:t>Unconditional</a:t>
                          </a:r>
                          <a:endParaRPr lang="en-GB" sz="16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 dirty="0">
                              <a:effectLst/>
                            </a:rPr>
                            <a:t>Conditional</a:t>
                          </a:r>
                          <a:endParaRPr lang="en-GB" sz="16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9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602" t="-78378" r="-725301" b="-107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9928" t="-78378" r="-115771" b="-107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2229" t="-78378" b="-1072973"/>
                          </a:stretch>
                        </a:blipFill>
                      </a:tcPr>
                    </a:tc>
                  </a:tr>
                  <a:tr h="153647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>
                              <a:effectLst/>
                            </a:rPr>
                            <a:t>Variable level</a:t>
                          </a:r>
                          <a:endParaRPr lang="en-GB" sz="1600" spc="-2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928" t="-52381" r="-115771" b="-21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12229" t="-52381" b="-215079"/>
                          </a:stretch>
                        </a:blipFill>
                      </a:tcPr>
                    </a:tc>
                  </a:tr>
                  <a:tr h="174150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>
                              <a:effectLst/>
                            </a:rPr>
                            <a:t>Category level</a:t>
                          </a:r>
                          <a:endParaRPr lang="en-GB" sz="1600" spc="-2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928" t="-134737" r="-115771" b="-9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12229" t="-134737" b="-90175"/>
                          </a:stretch>
                        </a:blipFill>
                      </a:tcPr>
                    </a:tc>
                  </a:tr>
                  <a:tr h="155971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spc="-20" dirty="0">
                              <a:effectLst/>
                            </a:rPr>
                            <a:t>Notation</a:t>
                          </a:r>
                          <a:endParaRPr lang="en-GB" sz="1600" spc="-2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3870" t="-261328" b="-3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64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R-indicators and other associated information for the survey rounds 8 to </a:t>
            </a:r>
            <a:r>
              <a:rPr lang="en-GB" sz="2000" dirty="0" smtClean="0"/>
              <a:t>10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2607-B0AD-42DC-BF97-66F91A7FB9FF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54057"/>
              </p:ext>
            </p:extLst>
          </p:nvPr>
        </p:nvGraphicFramePr>
        <p:xfrm>
          <a:off x="467544" y="4077072"/>
          <a:ext cx="7344817" cy="252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945"/>
                <a:gridCol w="682752"/>
                <a:gridCol w="836024"/>
                <a:gridCol w="836024"/>
                <a:gridCol w="836024"/>
                <a:gridCol w="836024"/>
                <a:gridCol w="836024"/>
              </a:tblGrid>
              <a:tr h="2658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Round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5821">
                <a:tc>
                  <a:txBody>
                    <a:bodyPr/>
                    <a:lstStyle/>
                    <a:p>
                      <a:endParaRPr lang="en-GB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Response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Contact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Total sample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91,528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66,026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80,219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91,528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66,026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80,219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Response rate 3 / contact 2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13.5%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16.8%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11.1%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72.1%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68.9%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52.1%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R-indicator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0.841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0.717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0.849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0.805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0.783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0.697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Standard error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0.006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0.004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0.004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Average </a:t>
                      </a:r>
                      <a:r>
                        <a:rPr lang="en-GB" sz="1400" dirty="0">
                          <a:effectLst/>
                        </a:rPr>
                        <a:t>propensity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0.094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0.658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0.665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0.518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Maximum bias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0.973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1.245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0.807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0.148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0.164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0.293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Lower bound for 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0.451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0.365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0.417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0.051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0.056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400600" cy="275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5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3" name="Rectangle 15"/>
          <p:cNvSpPr>
            <a:spLocks noGrp="1" noChangeArrowheads="1"/>
          </p:cNvSpPr>
          <p:nvPr>
            <p:ph type="title"/>
          </p:nvPr>
        </p:nvSpPr>
        <p:spPr>
          <a:xfrm>
            <a:off x="269875" y="660400"/>
            <a:ext cx="8766621" cy="464344"/>
          </a:xfrm>
        </p:spPr>
        <p:txBody>
          <a:bodyPr/>
          <a:lstStyle/>
          <a:p>
            <a:r>
              <a:rPr lang="en-GB" sz="2000" dirty="0" smtClean="0"/>
              <a:t>Partial indicators for response in 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survey round</a:t>
            </a:r>
            <a:endParaRPr lang="fr-FR" sz="2000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18EFD-19A3-4DC1-AA96-715DD8E6A90B}" type="slidenum">
              <a:rPr lang="en-GB"/>
              <a:pPr/>
              <a:t>8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363419"/>
              </p:ext>
            </p:extLst>
          </p:nvPr>
        </p:nvGraphicFramePr>
        <p:xfrm>
          <a:off x="539552" y="1075995"/>
          <a:ext cx="5832648" cy="164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70248" y="1124744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Variable </a:t>
            </a:r>
            <a:r>
              <a:rPr lang="en-GB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level:</a:t>
            </a:r>
            <a:endParaRPr lang="en-GB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Conditional and unconditional partial indicators</a:t>
            </a:r>
          </a:p>
          <a:p>
            <a:endParaRPr lang="en-GB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0248" y="3861048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Category level:</a:t>
            </a:r>
          </a:p>
          <a:p>
            <a:endParaRPr lang="en-GB" sz="1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sz="1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Conditional partial indicators</a:t>
            </a:r>
            <a:endParaRPr lang="en-GB" sz="1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931992"/>
              </p:ext>
            </p:extLst>
          </p:nvPr>
        </p:nvGraphicFramePr>
        <p:xfrm>
          <a:off x="323528" y="2636912"/>
          <a:ext cx="6032748" cy="394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06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3" name="Rectangle 15"/>
          <p:cNvSpPr>
            <a:spLocks noGrp="1" noChangeArrowheads="1"/>
          </p:cNvSpPr>
          <p:nvPr>
            <p:ph type="title"/>
          </p:nvPr>
        </p:nvSpPr>
        <p:spPr>
          <a:xfrm>
            <a:off x="269875" y="660400"/>
            <a:ext cx="8766621" cy="464344"/>
          </a:xfrm>
        </p:spPr>
        <p:txBody>
          <a:bodyPr/>
          <a:lstStyle/>
          <a:p>
            <a:r>
              <a:rPr lang="en-GB" sz="2000" dirty="0" smtClean="0"/>
              <a:t>Partial indicators for contact in 10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survey round</a:t>
            </a:r>
            <a:endParaRPr lang="fr-FR" sz="2000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18EFD-19A3-4DC1-AA96-715DD8E6A90B}" type="slidenum">
              <a:rPr lang="en-GB"/>
              <a:pPr/>
              <a:t>9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570248" y="1124744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Variable </a:t>
            </a:r>
            <a:r>
              <a:rPr lang="en-GB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level:</a:t>
            </a:r>
            <a:endParaRPr lang="en-GB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Conditional and unconditional partial indicators</a:t>
            </a:r>
          </a:p>
          <a:p>
            <a:endParaRPr lang="en-GB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0248" y="3861048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Category level:</a:t>
            </a:r>
          </a:p>
          <a:p>
            <a:endParaRPr lang="en-GB" sz="1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sz="1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Conditional partial indicators</a:t>
            </a:r>
            <a:endParaRPr lang="en-GB" sz="1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779189"/>
              </p:ext>
            </p:extLst>
          </p:nvPr>
        </p:nvGraphicFramePr>
        <p:xfrm>
          <a:off x="539552" y="1027797"/>
          <a:ext cx="5760640" cy="153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184882"/>
              </p:ext>
            </p:extLst>
          </p:nvPr>
        </p:nvGraphicFramePr>
        <p:xfrm>
          <a:off x="251520" y="2564904"/>
          <a:ext cx="60327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37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ECB%20default</Template>
  <TotalTime>0</TotalTime>
  <Words>1059</Words>
  <Application>Microsoft Office PowerPoint</Application>
  <PresentationFormat>On-screen Show (4:3)</PresentationFormat>
  <Paragraphs>304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Gill Sans MT</vt:lpstr>
      <vt:lpstr>Times</vt:lpstr>
      <vt:lpstr>Times New Roman</vt:lpstr>
      <vt:lpstr>Wingdings</vt:lpstr>
      <vt:lpstr>ヒラギノ角ゴ Pro W3</vt:lpstr>
      <vt:lpstr>ECB default</vt:lpstr>
      <vt:lpstr>Measuring nonresponse bias in a cross-country enterprise survey </vt:lpstr>
      <vt:lpstr>Outline</vt:lpstr>
      <vt:lpstr>Main characteristics of SAFE</vt:lpstr>
      <vt:lpstr>Outcome rates for SAFE from 8th to 10th survey round</vt:lpstr>
      <vt:lpstr>Definition of R-indicator    </vt:lpstr>
      <vt:lpstr>Partial R-indicators   </vt:lpstr>
      <vt:lpstr>R-indicators and other associated information for the survey rounds 8 to 10</vt:lpstr>
      <vt:lpstr>Partial indicators for response in 8th survey round</vt:lpstr>
      <vt:lpstr>Partial indicators for contact in 10th survey round</vt:lpstr>
      <vt:lpstr>R-indicators for the response for each quartile of the fieldwork (8th survey round)</vt:lpstr>
      <vt:lpstr>Matching of SAFE with Amadeus database</vt:lpstr>
      <vt:lpstr>R-indicators for the availability of information on loans, value added and turnover (8th survey round, respondents)</vt:lpstr>
      <vt:lpstr>Conclusions</vt:lpstr>
      <vt:lpstr>Further research</vt:lpstr>
      <vt:lpstr>Annex</vt:lpstr>
      <vt:lpstr>Distribution of unconditional contact propensities for categories of variable country in wave 8 and 10</vt:lpstr>
      <vt:lpstr>Lower bound of the R-indicator    R≥1-2√(ρ ̅(1-ρ ̅))</vt:lpstr>
      <vt:lpstr> Dissemination of results</vt:lpstr>
      <vt:lpstr>What else is done with SAFE?</vt:lpstr>
    </vt:vector>
  </TitlesOfParts>
  <Company>European Central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</dc:title>
  <dc:creator/>
  <cp:lastModifiedBy>XXX</cp:lastModifiedBy>
  <cp:revision>107</cp:revision>
  <cp:lastPrinted>2014-06-03T14:38:24Z</cp:lastPrinted>
  <dcterms:created xsi:type="dcterms:W3CDTF">2007-05-23T08:27:23Z</dcterms:created>
  <dcterms:modified xsi:type="dcterms:W3CDTF">2014-06-03T14:38:27Z</dcterms:modified>
</cp:coreProperties>
</file>